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charts/chart1.xml" ContentType="application/vnd.openxmlformats-officedocument.drawingml.chart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charts/chart2.xml" ContentType="application/vnd.openxmlformats-officedocument.drawingml.chart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8" r:id="rId3"/>
    <p:sldId id="284" r:id="rId4"/>
    <p:sldId id="308" r:id="rId5"/>
    <p:sldId id="305" r:id="rId6"/>
    <p:sldId id="307" r:id="rId7"/>
    <p:sldId id="299" r:id="rId8"/>
    <p:sldId id="313" r:id="rId9"/>
    <p:sldId id="265" r:id="rId10"/>
    <p:sldId id="310" r:id="rId11"/>
    <p:sldId id="311" r:id="rId1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Perpetua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Perpetua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Perpetua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Perpetua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Perpetua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Perpetua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Perpetua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Perpetua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Perpetua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11B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7CE84F3-28C3-443E-9E96-99CF82512B78}" styleName="Темный стиль 1 - акцент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40"/>
  </p:normalViewPr>
  <p:slideViewPr>
    <p:cSldViewPr>
      <p:cViewPr varScale="1">
        <p:scale>
          <a:sx n="102" d="100"/>
          <a:sy n="102" d="100"/>
        </p:scale>
        <p:origin x="1920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87;&#1086;&#1083;&#1100;&#1079;&#1086;&#1074;&#1072;&#1090;&#1077;&#1083;&#1100;\OneDrive\&#1056;&#1072;&#1073;&#1086;&#1095;&#1080;&#1081;%20&#1089;&#1090;&#1086;&#1083;\&#1051;&#1080;&#1089;&#1090;%20Microsoft%20Excel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87;&#1086;&#1083;&#1100;&#1079;&#1086;&#1074;&#1072;&#1090;&#1077;&#1083;&#1100;\OneDrive\&#1056;&#1072;&#1073;&#1086;&#1095;&#1080;&#1081;%20&#1089;&#1090;&#1086;&#1083;\&#1051;&#1080;&#1089;&#1090;%20Microsoft%20Excel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87;&#1086;&#1083;&#1100;&#1079;&#1086;&#1074;&#1072;&#1090;&#1077;&#1083;&#1100;\OneDrive\&#1056;&#1072;&#1073;&#1086;&#1095;&#1080;&#1081;%20&#1089;&#1090;&#1086;&#1083;\&#1055;&#1088;&#1077;&#1079;&#1077;&#1085;&#1090;&#1072;&#1094;&#1080;&#1103;%2022\&#1051;&#1080;&#1089;&#1090;%20Microsoft%20Excel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cat>
            <c:strRef>
              <c:f>Лист2!$C$31:$O$31</c:f>
              <c:strCache>
                <c:ptCount val="13"/>
                <c:pt idx="0">
                  <c:v>2019 г.</c:v>
                </c:pt>
                <c:pt idx="1">
                  <c:v>2020 г.</c:v>
                </c:pt>
                <c:pt idx="2">
                  <c:v>2021 г.</c:v>
                </c:pt>
                <c:pt idx="3">
                  <c:v>2022 г.</c:v>
                </c:pt>
                <c:pt idx="4">
                  <c:v>2023 г.</c:v>
                </c:pt>
                <c:pt idx="5">
                  <c:v>2024 г.</c:v>
                </c:pt>
                <c:pt idx="6">
                  <c:v>2025 г.</c:v>
                </c:pt>
                <c:pt idx="7">
                  <c:v>2026 г.</c:v>
                </c:pt>
                <c:pt idx="8">
                  <c:v>2027 г.</c:v>
                </c:pt>
                <c:pt idx="9">
                  <c:v>2028 г.</c:v>
                </c:pt>
                <c:pt idx="10">
                  <c:v>2029 г.</c:v>
                </c:pt>
                <c:pt idx="11">
                  <c:v>2030 г.</c:v>
                </c:pt>
                <c:pt idx="12">
                  <c:v>2031-2036г.</c:v>
                </c:pt>
              </c:strCache>
            </c:strRef>
          </c:cat>
          <c:val>
            <c:numRef>
              <c:f>Лист2!$C$32:$O$32</c:f>
              <c:numCache>
                <c:formatCode>0.0</c:formatCode>
                <c:ptCount val="13"/>
                <c:pt idx="0">
                  <c:v>165.98</c:v>
                </c:pt>
                <c:pt idx="1">
                  <c:v>161.72</c:v>
                </c:pt>
                <c:pt idx="2">
                  <c:v>161.6</c:v>
                </c:pt>
                <c:pt idx="3">
                  <c:v>161.6</c:v>
                </c:pt>
                <c:pt idx="4">
                  <c:v>161.5</c:v>
                </c:pt>
                <c:pt idx="5">
                  <c:v>161.4</c:v>
                </c:pt>
                <c:pt idx="6">
                  <c:v>158.5</c:v>
                </c:pt>
                <c:pt idx="7">
                  <c:v>158.30000000000001</c:v>
                </c:pt>
                <c:pt idx="8">
                  <c:v>158</c:v>
                </c:pt>
                <c:pt idx="9">
                  <c:v>157.69999999999999</c:v>
                </c:pt>
                <c:pt idx="10">
                  <c:v>157.69999999999999</c:v>
                </c:pt>
                <c:pt idx="11">
                  <c:v>157.69999999999999</c:v>
                </c:pt>
                <c:pt idx="12">
                  <c:v>157.69999999999999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1DA-B54E-B139-53F846DD49F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80282112"/>
        <c:axId val="180283648"/>
      </c:barChart>
      <c:catAx>
        <c:axId val="18028211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80283648"/>
        <c:crosses val="autoZero"/>
        <c:auto val="1"/>
        <c:lblAlgn val="ctr"/>
        <c:lblOffset val="100"/>
        <c:noMultiLvlLbl val="0"/>
      </c:catAx>
      <c:valAx>
        <c:axId val="180283648"/>
        <c:scaling>
          <c:orientation val="minMax"/>
        </c:scaling>
        <c:delete val="0"/>
        <c:axPos val="l"/>
        <c:majorGridlines/>
        <c:numFmt formatCode="0.0" sourceLinked="1"/>
        <c:majorTickMark val="out"/>
        <c:minorTickMark val="none"/>
        <c:tickLblPos val="nextTo"/>
        <c:crossAx val="18028211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b="1" i="0" baseline="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cat>
            <c:strRef>
              <c:f>Лист3!$B$29:$N$29</c:f>
              <c:strCache>
                <c:ptCount val="13"/>
                <c:pt idx="0">
                  <c:v>2019 г.</c:v>
                </c:pt>
                <c:pt idx="1">
                  <c:v>2020 г.</c:v>
                </c:pt>
                <c:pt idx="2">
                  <c:v>2021 г.</c:v>
                </c:pt>
                <c:pt idx="3">
                  <c:v>2022 г.</c:v>
                </c:pt>
                <c:pt idx="4">
                  <c:v>2023 г.</c:v>
                </c:pt>
                <c:pt idx="5">
                  <c:v>2024 г.</c:v>
                </c:pt>
                <c:pt idx="6">
                  <c:v>2025 г.</c:v>
                </c:pt>
                <c:pt idx="7">
                  <c:v>2026 г.</c:v>
                </c:pt>
                <c:pt idx="8">
                  <c:v>2027 г.</c:v>
                </c:pt>
                <c:pt idx="9">
                  <c:v>2028 г.</c:v>
                </c:pt>
                <c:pt idx="10">
                  <c:v>2029 г.</c:v>
                </c:pt>
                <c:pt idx="11">
                  <c:v>2030 г.</c:v>
                </c:pt>
                <c:pt idx="12">
                  <c:v>2031-2036г.</c:v>
                </c:pt>
              </c:strCache>
            </c:strRef>
          </c:cat>
          <c:val>
            <c:numRef>
              <c:f>Лист3!$B$30:$N$30</c:f>
              <c:numCache>
                <c:formatCode>0</c:formatCode>
                <c:ptCount val="13"/>
                <c:pt idx="0">
                  <c:v>10396.370000000001</c:v>
                </c:pt>
                <c:pt idx="1">
                  <c:v>12469.37</c:v>
                </c:pt>
                <c:pt idx="2">
                  <c:v>13123.000000000002</c:v>
                </c:pt>
                <c:pt idx="3">
                  <c:v>10055.300000000001</c:v>
                </c:pt>
                <c:pt idx="4">
                  <c:v>10055.300000000001</c:v>
                </c:pt>
                <c:pt idx="5">
                  <c:v>10049.1</c:v>
                </c:pt>
                <c:pt idx="6">
                  <c:v>9848.9999999999982</c:v>
                </c:pt>
                <c:pt idx="7">
                  <c:v>9542</c:v>
                </c:pt>
                <c:pt idx="8">
                  <c:v>9122.4</c:v>
                </c:pt>
                <c:pt idx="9">
                  <c:v>9098.4</c:v>
                </c:pt>
                <c:pt idx="10">
                  <c:v>9098.4</c:v>
                </c:pt>
                <c:pt idx="11">
                  <c:v>9098.4</c:v>
                </c:pt>
                <c:pt idx="12">
                  <c:v>9098.4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5AE-B844-8A7A-16763424E19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82133120"/>
        <c:axId val="182134656"/>
      </c:barChart>
      <c:catAx>
        <c:axId val="18213312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82134656"/>
        <c:crosses val="autoZero"/>
        <c:auto val="1"/>
        <c:lblAlgn val="ctr"/>
        <c:lblOffset val="100"/>
        <c:noMultiLvlLbl val="0"/>
      </c:catAx>
      <c:valAx>
        <c:axId val="182134656"/>
        <c:scaling>
          <c:orientation val="minMax"/>
        </c:scaling>
        <c:delete val="0"/>
        <c:axPos val="l"/>
        <c:majorGridlines/>
        <c:numFmt formatCode="0" sourceLinked="1"/>
        <c:majorTickMark val="out"/>
        <c:minorTickMark val="none"/>
        <c:tickLblPos val="nextTo"/>
        <c:crossAx val="18213312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b="1" i="0" baseline="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cat>
            <c:strRef>
              <c:f>Лист4!$A$27:$M$27</c:f>
              <c:strCache>
                <c:ptCount val="13"/>
                <c:pt idx="0">
                  <c:v>2019 г.</c:v>
                </c:pt>
                <c:pt idx="1">
                  <c:v>2020 г.</c:v>
                </c:pt>
                <c:pt idx="2">
                  <c:v>2021 г.</c:v>
                </c:pt>
                <c:pt idx="3">
                  <c:v>2022 г.</c:v>
                </c:pt>
                <c:pt idx="4">
                  <c:v>2023 г.</c:v>
                </c:pt>
                <c:pt idx="5">
                  <c:v>2024 г.</c:v>
                </c:pt>
                <c:pt idx="6">
                  <c:v>2025 г.</c:v>
                </c:pt>
                <c:pt idx="7">
                  <c:v>2026 г.</c:v>
                </c:pt>
                <c:pt idx="8">
                  <c:v>2027 г.</c:v>
                </c:pt>
                <c:pt idx="9">
                  <c:v>2028 г.</c:v>
                </c:pt>
                <c:pt idx="10">
                  <c:v>2029 г.</c:v>
                </c:pt>
                <c:pt idx="11">
                  <c:v>2030 г.</c:v>
                </c:pt>
                <c:pt idx="12">
                  <c:v>2031-2036г.</c:v>
                </c:pt>
              </c:strCache>
            </c:strRef>
          </c:cat>
          <c:val>
            <c:numRef>
              <c:f>Лист4!$A$28:$M$28</c:f>
              <c:numCache>
                <c:formatCode>0.00</c:formatCode>
                <c:ptCount val="13"/>
                <c:pt idx="0">
                  <c:v>39.969446439329161</c:v>
                </c:pt>
                <c:pt idx="1">
                  <c:v>39.460993155174272</c:v>
                </c:pt>
                <c:pt idx="2">
                  <c:v>37.474403862579493</c:v>
                </c:pt>
                <c:pt idx="3">
                  <c:v>33.639580280840946</c:v>
                </c:pt>
                <c:pt idx="4">
                  <c:v>29.65176013229544</c:v>
                </c:pt>
                <c:pt idx="5">
                  <c:v>27.743655355380803</c:v>
                </c:pt>
                <c:pt idx="6">
                  <c:v>26.264284527218937</c:v>
                </c:pt>
                <c:pt idx="7">
                  <c:v>25.365965123966802</c:v>
                </c:pt>
                <c:pt idx="8">
                  <c:v>25.013017286754902</c:v>
                </c:pt>
                <c:pt idx="9">
                  <c:v>25.013017286754902</c:v>
                </c:pt>
                <c:pt idx="10">
                  <c:v>25.013017286754902</c:v>
                </c:pt>
                <c:pt idx="11">
                  <c:v>25.013017286754902</c:v>
                </c:pt>
                <c:pt idx="12">
                  <c:v>25.013017286754902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F4A-F74C-9445-526E35B7883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3592704"/>
        <c:axId val="123594240"/>
      </c:barChart>
      <c:catAx>
        <c:axId val="12359270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23594240"/>
        <c:crosses val="autoZero"/>
        <c:auto val="1"/>
        <c:lblAlgn val="ctr"/>
        <c:lblOffset val="100"/>
        <c:noMultiLvlLbl val="0"/>
      </c:catAx>
      <c:valAx>
        <c:axId val="123594240"/>
        <c:scaling>
          <c:orientation val="minMax"/>
        </c:scaling>
        <c:delete val="0"/>
        <c:axPos val="l"/>
        <c:majorGridlines/>
        <c:numFmt formatCode="0.00" sourceLinked="1"/>
        <c:majorTickMark val="out"/>
        <c:minorTickMark val="none"/>
        <c:tickLblPos val="nextTo"/>
        <c:crossAx val="12359270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b="1" i="0" baseline="0"/>
      </a:pPr>
      <a:endParaRPr lang="ru-RU"/>
    </a:p>
  </c:txPr>
  <c:externalData r:id="rId1">
    <c:autoUpdate val="0"/>
  </c:externalData>
</c:chartSpace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4BE9D84-3439-48C7-A3C0-DBF233D7591E}" type="doc">
      <dgm:prSet loTypeId="urn:microsoft.com/office/officeart/2005/8/layout/vList2" loCatId="list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3FCA277-77DF-407D-B68A-F47302B35753}">
      <dgm:prSet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dirty="0">
              <a:latin typeface="Cambria" pitchFamily="18" charset="0"/>
              <a:cs typeface="Arial" pitchFamily="34" charset="0"/>
            </a:rPr>
            <a:t>3 угольных котельных</a:t>
          </a:r>
        </a:p>
      </dgm:t>
    </dgm:pt>
    <dgm:pt modelId="{17894392-B827-4FEB-85E3-051E6C262ECA}" type="parTrans" cxnId="{8BFFAB16-3DBE-466D-980C-9C3D46F57F7A}">
      <dgm:prSet/>
      <dgm:spPr/>
      <dgm:t>
        <a:bodyPr/>
        <a:lstStyle/>
        <a:p>
          <a:endParaRPr lang="ru-RU"/>
        </a:p>
      </dgm:t>
    </dgm:pt>
    <dgm:pt modelId="{2D0BB6DB-54EE-40DF-8F8F-1539A211FE94}" type="sibTrans" cxnId="{8BFFAB16-3DBE-466D-980C-9C3D46F57F7A}">
      <dgm:prSet/>
      <dgm:spPr/>
      <dgm:t>
        <a:bodyPr/>
        <a:lstStyle/>
        <a:p>
          <a:endParaRPr lang="ru-RU"/>
        </a:p>
      </dgm:t>
    </dgm:pt>
    <dgm:pt modelId="{94F1BDF6-C876-4F45-877F-B611AD1538BE}">
      <dgm:prSet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dirty="0">
              <a:latin typeface="Cambria" pitchFamily="18" charset="0"/>
              <a:cs typeface="Arial" pitchFamily="34" charset="0"/>
            </a:rPr>
            <a:t>Физический износ объектов теплоснабжения</a:t>
          </a:r>
        </a:p>
      </dgm:t>
    </dgm:pt>
    <dgm:pt modelId="{4CDA1B79-8A89-4DC2-94C8-61B32EAA4AA9}" type="parTrans" cxnId="{C6533E99-C483-4D62-8ECA-7B50084C0FC9}">
      <dgm:prSet/>
      <dgm:spPr/>
      <dgm:t>
        <a:bodyPr/>
        <a:lstStyle/>
        <a:p>
          <a:endParaRPr lang="ru-RU"/>
        </a:p>
      </dgm:t>
    </dgm:pt>
    <dgm:pt modelId="{66376FEE-DE00-4606-8A40-3C1ED09E32C8}" type="sibTrans" cxnId="{C6533E99-C483-4D62-8ECA-7B50084C0FC9}">
      <dgm:prSet/>
      <dgm:spPr/>
      <dgm:t>
        <a:bodyPr/>
        <a:lstStyle/>
        <a:p>
          <a:endParaRPr lang="ru-RU"/>
        </a:p>
      </dgm:t>
    </dgm:pt>
    <dgm:pt modelId="{9FA0B779-D551-4E55-B93A-153EFD5836E6}">
      <dgm:prSet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dirty="0">
              <a:latin typeface="Cambria" pitchFamily="18" charset="0"/>
              <a:cs typeface="Arial" pitchFamily="34" charset="0"/>
            </a:rPr>
            <a:t>Низкая эффективность выработки тепловой энергии на ряде газовых котельных</a:t>
          </a:r>
        </a:p>
      </dgm:t>
    </dgm:pt>
    <dgm:pt modelId="{22D9DDE6-FA72-4607-90E9-3D0F65F7C0A6}" type="parTrans" cxnId="{56B4BE9E-54C4-4301-8708-9F16E100C149}">
      <dgm:prSet/>
      <dgm:spPr/>
      <dgm:t>
        <a:bodyPr/>
        <a:lstStyle/>
        <a:p>
          <a:endParaRPr lang="ru-RU"/>
        </a:p>
      </dgm:t>
    </dgm:pt>
    <dgm:pt modelId="{B0B122D7-7246-41C3-BECA-35ED3233C34C}" type="sibTrans" cxnId="{56B4BE9E-54C4-4301-8708-9F16E100C149}">
      <dgm:prSet/>
      <dgm:spPr/>
      <dgm:t>
        <a:bodyPr/>
        <a:lstStyle/>
        <a:p>
          <a:endParaRPr lang="ru-RU"/>
        </a:p>
      </dgm:t>
    </dgm:pt>
    <dgm:pt modelId="{08BA1DBD-D9B5-48AA-A456-015E79E92A6A}">
      <dgm:prSet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dirty="0">
              <a:latin typeface="Cambria" pitchFamily="18" charset="0"/>
              <a:cs typeface="Arial" pitchFamily="34" charset="0"/>
            </a:rPr>
            <a:t>Значительная избыточная установленная мощность источников тепловой энергии</a:t>
          </a:r>
        </a:p>
      </dgm:t>
    </dgm:pt>
    <dgm:pt modelId="{FB8B160B-99B8-4BA0-BB2F-5BD92F2B31CA}" type="parTrans" cxnId="{757EE85E-AACA-4A45-BD3B-BA7F638451AF}">
      <dgm:prSet/>
      <dgm:spPr/>
      <dgm:t>
        <a:bodyPr/>
        <a:lstStyle/>
        <a:p>
          <a:endParaRPr lang="ru-RU"/>
        </a:p>
      </dgm:t>
    </dgm:pt>
    <dgm:pt modelId="{3356CDC2-58DE-404E-BB3B-75FCFE869D06}" type="sibTrans" cxnId="{757EE85E-AACA-4A45-BD3B-BA7F638451AF}">
      <dgm:prSet/>
      <dgm:spPr/>
      <dgm:t>
        <a:bodyPr/>
        <a:lstStyle/>
        <a:p>
          <a:endParaRPr lang="ru-RU"/>
        </a:p>
      </dgm:t>
    </dgm:pt>
    <dgm:pt modelId="{CE62FE45-2B72-4EE2-BE89-18FCEB07B8A3}">
      <dgm:prSet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dirty="0">
              <a:latin typeface="Cambria" pitchFamily="18" charset="0"/>
              <a:cs typeface="Arial" pitchFamily="34" charset="0"/>
            </a:rPr>
            <a:t>Низкий уровень энергоэффективности при передаче тепловой энергии</a:t>
          </a:r>
        </a:p>
      </dgm:t>
    </dgm:pt>
    <dgm:pt modelId="{16B9EC12-9CEA-47D4-A49F-A504B163584C}" type="parTrans" cxnId="{1B00D884-74DC-42AB-AFB7-7AA5F8D1B933}">
      <dgm:prSet/>
      <dgm:spPr/>
      <dgm:t>
        <a:bodyPr/>
        <a:lstStyle/>
        <a:p>
          <a:endParaRPr lang="ru-RU"/>
        </a:p>
      </dgm:t>
    </dgm:pt>
    <dgm:pt modelId="{8FD48FA9-9E09-4123-B8A9-37536CA2B297}" type="sibTrans" cxnId="{1B00D884-74DC-42AB-AFB7-7AA5F8D1B933}">
      <dgm:prSet/>
      <dgm:spPr/>
      <dgm:t>
        <a:bodyPr/>
        <a:lstStyle/>
        <a:p>
          <a:endParaRPr lang="ru-RU"/>
        </a:p>
      </dgm:t>
    </dgm:pt>
    <dgm:pt modelId="{38097942-0757-4F69-A475-26C949ACC080}" type="pres">
      <dgm:prSet presAssocID="{84BE9D84-3439-48C7-A3C0-DBF233D7591E}" presName="linear" presStyleCnt="0">
        <dgm:presLayoutVars>
          <dgm:animLvl val="lvl"/>
          <dgm:resizeHandles val="exact"/>
        </dgm:presLayoutVars>
      </dgm:prSet>
      <dgm:spPr/>
    </dgm:pt>
    <dgm:pt modelId="{CEEA36EB-BD61-4810-8598-EE03A0D7175C}" type="pres">
      <dgm:prSet presAssocID="{E3FCA277-77DF-407D-B68A-F47302B35753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019CB759-990D-4A12-82F1-561E6DF90A4D}" type="pres">
      <dgm:prSet presAssocID="{2D0BB6DB-54EE-40DF-8F8F-1539A211FE94}" presName="spacer" presStyleCnt="0"/>
      <dgm:spPr/>
    </dgm:pt>
    <dgm:pt modelId="{35EF2193-CAE7-4583-8740-28C094D9CA63}" type="pres">
      <dgm:prSet presAssocID="{94F1BDF6-C876-4F45-877F-B611AD1538BE}" presName="parentText" presStyleLbl="node1" presStyleIdx="1" presStyleCnt="5" custLinFactNeighborX="-4079" custLinFactNeighborY="-28960">
        <dgm:presLayoutVars>
          <dgm:chMax val="0"/>
          <dgm:bulletEnabled val="1"/>
        </dgm:presLayoutVars>
      </dgm:prSet>
      <dgm:spPr/>
    </dgm:pt>
    <dgm:pt modelId="{F0D36F85-6AB7-4594-A5FE-56BE0D000A0F}" type="pres">
      <dgm:prSet presAssocID="{66376FEE-DE00-4606-8A40-3C1ED09E32C8}" presName="spacer" presStyleCnt="0"/>
      <dgm:spPr/>
    </dgm:pt>
    <dgm:pt modelId="{21074FE9-1D95-4764-9222-7AD5A021B76A}" type="pres">
      <dgm:prSet presAssocID="{9FA0B779-D551-4E55-B93A-153EFD5836E6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D589E335-2EAC-4A86-8D9B-1FD4A506FB08}" type="pres">
      <dgm:prSet presAssocID="{B0B122D7-7246-41C3-BECA-35ED3233C34C}" presName="spacer" presStyleCnt="0"/>
      <dgm:spPr/>
    </dgm:pt>
    <dgm:pt modelId="{7DDDEB5D-18AF-482A-A889-3F56B535C85B}" type="pres">
      <dgm:prSet presAssocID="{08BA1DBD-D9B5-48AA-A456-015E79E92A6A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F26868D0-91CC-447C-81E4-A26D23170893}" type="pres">
      <dgm:prSet presAssocID="{3356CDC2-58DE-404E-BB3B-75FCFE869D06}" presName="spacer" presStyleCnt="0"/>
      <dgm:spPr/>
    </dgm:pt>
    <dgm:pt modelId="{7B7A0D36-A324-47C6-A934-69CE02277973}" type="pres">
      <dgm:prSet presAssocID="{CE62FE45-2B72-4EE2-BE89-18FCEB07B8A3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8BFFAB16-3DBE-466D-980C-9C3D46F57F7A}" srcId="{84BE9D84-3439-48C7-A3C0-DBF233D7591E}" destId="{E3FCA277-77DF-407D-B68A-F47302B35753}" srcOrd="0" destOrd="0" parTransId="{17894392-B827-4FEB-85E3-051E6C262ECA}" sibTransId="{2D0BB6DB-54EE-40DF-8F8F-1539A211FE94}"/>
    <dgm:cxn modelId="{DDFBE523-491A-4ADF-9737-4DEB64C4B53D}" type="presOf" srcId="{CE62FE45-2B72-4EE2-BE89-18FCEB07B8A3}" destId="{7B7A0D36-A324-47C6-A934-69CE02277973}" srcOrd="0" destOrd="0" presId="urn:microsoft.com/office/officeart/2005/8/layout/vList2"/>
    <dgm:cxn modelId="{5AD24C56-9AD9-40ED-98E3-953541C5E0DB}" type="presOf" srcId="{08BA1DBD-D9B5-48AA-A456-015E79E92A6A}" destId="{7DDDEB5D-18AF-482A-A889-3F56B535C85B}" srcOrd="0" destOrd="0" presId="urn:microsoft.com/office/officeart/2005/8/layout/vList2"/>
    <dgm:cxn modelId="{757EE85E-AACA-4A45-BD3B-BA7F638451AF}" srcId="{84BE9D84-3439-48C7-A3C0-DBF233D7591E}" destId="{08BA1DBD-D9B5-48AA-A456-015E79E92A6A}" srcOrd="3" destOrd="0" parTransId="{FB8B160B-99B8-4BA0-BB2F-5BD92F2B31CA}" sibTransId="{3356CDC2-58DE-404E-BB3B-75FCFE869D06}"/>
    <dgm:cxn modelId="{99316775-C7D2-46AE-A4CD-9B35B37088A4}" type="presOf" srcId="{9FA0B779-D551-4E55-B93A-153EFD5836E6}" destId="{21074FE9-1D95-4764-9222-7AD5A021B76A}" srcOrd="0" destOrd="0" presId="urn:microsoft.com/office/officeart/2005/8/layout/vList2"/>
    <dgm:cxn modelId="{1B00D884-74DC-42AB-AFB7-7AA5F8D1B933}" srcId="{84BE9D84-3439-48C7-A3C0-DBF233D7591E}" destId="{CE62FE45-2B72-4EE2-BE89-18FCEB07B8A3}" srcOrd="4" destOrd="0" parTransId="{16B9EC12-9CEA-47D4-A49F-A504B163584C}" sibTransId="{8FD48FA9-9E09-4123-B8A9-37536CA2B297}"/>
    <dgm:cxn modelId="{C6533E99-C483-4D62-8ECA-7B50084C0FC9}" srcId="{84BE9D84-3439-48C7-A3C0-DBF233D7591E}" destId="{94F1BDF6-C876-4F45-877F-B611AD1538BE}" srcOrd="1" destOrd="0" parTransId="{4CDA1B79-8A89-4DC2-94C8-61B32EAA4AA9}" sibTransId="{66376FEE-DE00-4606-8A40-3C1ED09E32C8}"/>
    <dgm:cxn modelId="{56B4BE9E-54C4-4301-8708-9F16E100C149}" srcId="{84BE9D84-3439-48C7-A3C0-DBF233D7591E}" destId="{9FA0B779-D551-4E55-B93A-153EFD5836E6}" srcOrd="2" destOrd="0" parTransId="{22D9DDE6-FA72-4607-90E9-3D0F65F7C0A6}" sibTransId="{B0B122D7-7246-41C3-BECA-35ED3233C34C}"/>
    <dgm:cxn modelId="{AE0869CB-D061-4623-81A2-210211968EF5}" type="presOf" srcId="{84BE9D84-3439-48C7-A3C0-DBF233D7591E}" destId="{38097942-0757-4F69-A475-26C949ACC080}" srcOrd="0" destOrd="0" presId="urn:microsoft.com/office/officeart/2005/8/layout/vList2"/>
    <dgm:cxn modelId="{A5A9F1DC-A297-4584-BFBB-E2548324CBB6}" type="presOf" srcId="{E3FCA277-77DF-407D-B68A-F47302B35753}" destId="{CEEA36EB-BD61-4810-8598-EE03A0D7175C}" srcOrd="0" destOrd="0" presId="urn:microsoft.com/office/officeart/2005/8/layout/vList2"/>
    <dgm:cxn modelId="{47B06BDD-74B2-4023-B2F1-061F777E6F03}" type="presOf" srcId="{94F1BDF6-C876-4F45-877F-B611AD1538BE}" destId="{35EF2193-CAE7-4583-8740-28C094D9CA63}" srcOrd="0" destOrd="0" presId="urn:microsoft.com/office/officeart/2005/8/layout/vList2"/>
    <dgm:cxn modelId="{BED28DA6-A349-4292-A1B8-05DC2E17FB3A}" type="presParOf" srcId="{38097942-0757-4F69-A475-26C949ACC080}" destId="{CEEA36EB-BD61-4810-8598-EE03A0D7175C}" srcOrd="0" destOrd="0" presId="urn:microsoft.com/office/officeart/2005/8/layout/vList2"/>
    <dgm:cxn modelId="{DC6DE8A0-D815-4976-9E62-D5777D2D56DE}" type="presParOf" srcId="{38097942-0757-4F69-A475-26C949ACC080}" destId="{019CB759-990D-4A12-82F1-561E6DF90A4D}" srcOrd="1" destOrd="0" presId="urn:microsoft.com/office/officeart/2005/8/layout/vList2"/>
    <dgm:cxn modelId="{B4501D21-B9C2-45D1-A99B-D760308861D8}" type="presParOf" srcId="{38097942-0757-4F69-A475-26C949ACC080}" destId="{35EF2193-CAE7-4583-8740-28C094D9CA63}" srcOrd="2" destOrd="0" presId="urn:microsoft.com/office/officeart/2005/8/layout/vList2"/>
    <dgm:cxn modelId="{A70364BB-E4CF-48D5-A05C-C5BB919F2B6A}" type="presParOf" srcId="{38097942-0757-4F69-A475-26C949ACC080}" destId="{F0D36F85-6AB7-4594-A5FE-56BE0D000A0F}" srcOrd="3" destOrd="0" presId="urn:microsoft.com/office/officeart/2005/8/layout/vList2"/>
    <dgm:cxn modelId="{306FD5FC-B0A6-4BED-BE33-0215C8B02906}" type="presParOf" srcId="{38097942-0757-4F69-A475-26C949ACC080}" destId="{21074FE9-1D95-4764-9222-7AD5A021B76A}" srcOrd="4" destOrd="0" presId="urn:microsoft.com/office/officeart/2005/8/layout/vList2"/>
    <dgm:cxn modelId="{2E66EEB1-BF3A-4E9C-9264-EF76A2AB317E}" type="presParOf" srcId="{38097942-0757-4F69-A475-26C949ACC080}" destId="{D589E335-2EAC-4A86-8D9B-1FD4A506FB08}" srcOrd="5" destOrd="0" presId="urn:microsoft.com/office/officeart/2005/8/layout/vList2"/>
    <dgm:cxn modelId="{4EDE6BF9-F8C1-43B7-8663-5CF365284144}" type="presParOf" srcId="{38097942-0757-4F69-A475-26C949ACC080}" destId="{7DDDEB5D-18AF-482A-A889-3F56B535C85B}" srcOrd="6" destOrd="0" presId="urn:microsoft.com/office/officeart/2005/8/layout/vList2"/>
    <dgm:cxn modelId="{EC3A4449-624E-4C98-9681-97D66EB1A2F2}" type="presParOf" srcId="{38097942-0757-4F69-A475-26C949ACC080}" destId="{F26868D0-91CC-447C-81E4-A26D23170893}" srcOrd="7" destOrd="0" presId="urn:microsoft.com/office/officeart/2005/8/layout/vList2"/>
    <dgm:cxn modelId="{4C4F11CA-59A8-47CE-8AC3-F1DC33403F83}" type="presParOf" srcId="{38097942-0757-4F69-A475-26C949ACC080}" destId="{7B7A0D36-A324-47C6-A934-69CE02277973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E484929-0B2B-435C-A2C8-7FAD5F33AB0B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F10816A0-E01E-4185-ACBF-C9AAB5CAA1FB}">
      <dgm:prSet phldrT="[Текст]"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ru-RU" sz="2800" b="1" dirty="0">
              <a:solidFill>
                <a:schemeClr val="tx1"/>
              </a:solidFill>
            </a:rPr>
            <a:t>4 года</a:t>
          </a:r>
        </a:p>
      </dgm:t>
    </dgm:pt>
    <dgm:pt modelId="{A18A6993-C7AA-4C85-86D9-A528509C43EE}" type="parTrans" cxnId="{643B7C06-58AB-4AF0-8762-EAF59A5BC7B9}">
      <dgm:prSet/>
      <dgm:spPr/>
      <dgm:t>
        <a:bodyPr/>
        <a:lstStyle/>
        <a:p>
          <a:endParaRPr lang="ru-RU"/>
        </a:p>
      </dgm:t>
    </dgm:pt>
    <dgm:pt modelId="{897B2538-2124-4132-BB64-07C73D137450}" type="sibTrans" cxnId="{643B7C06-58AB-4AF0-8762-EAF59A5BC7B9}">
      <dgm:prSet/>
      <dgm:spPr/>
      <dgm:t>
        <a:bodyPr/>
        <a:lstStyle/>
        <a:p>
          <a:endParaRPr lang="ru-RU"/>
        </a:p>
      </dgm:t>
    </dgm:pt>
    <dgm:pt modelId="{E6031F91-0BC6-4274-839A-BB600D4F87E7}">
      <dgm:prSet phldrT="[Текст]" custT="1"/>
      <dgm:spPr>
        <a:solidFill>
          <a:schemeClr val="accent1">
            <a:lumMod val="40000"/>
            <a:lumOff val="60000"/>
          </a:schemeClr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</a:ln>
        <a:effectLst/>
      </dgm:spPr>
      <dgm:t>
        <a:bodyPr spcFirstLastPara="0" vert="horz" wrap="square" lIns="112014" tIns="37338" rIns="37338" bIns="37338" numCol="1" spcCol="1270" anchor="ctr" anchorCtr="0"/>
        <a:lstStyle/>
        <a:p>
          <a:r>
            <a:rPr lang="ru-RU" sz="2700" b="1" kern="1200" dirty="0">
              <a:solidFill>
                <a:schemeClr val="tx1"/>
              </a:solidFill>
            </a:rPr>
            <a:t>19 </a:t>
          </a:r>
          <a:r>
            <a:rPr lang="ru-RU" sz="2800" b="1" kern="1200" dirty="0">
              <a:solidFill>
                <a:prstClr val="black"/>
              </a:solidFill>
              <a:latin typeface="Cambria" panose="02040503050406030204" pitchFamily="18" charset="0"/>
              <a:ea typeface="+mn-ea"/>
              <a:cs typeface="+mn-cs"/>
            </a:rPr>
            <a:t>котельных</a:t>
          </a:r>
        </a:p>
      </dgm:t>
    </dgm:pt>
    <dgm:pt modelId="{249AA192-45EC-4983-AAD1-88538CB39FDB}" type="parTrans" cxnId="{4AAED90A-F448-4194-9F13-75D0DF6C2AFE}">
      <dgm:prSet/>
      <dgm:spPr/>
      <dgm:t>
        <a:bodyPr/>
        <a:lstStyle/>
        <a:p>
          <a:endParaRPr lang="ru-RU"/>
        </a:p>
      </dgm:t>
    </dgm:pt>
    <dgm:pt modelId="{8194019E-F3A0-47AA-96EB-6CBC02A31166}" type="sibTrans" cxnId="{4AAED90A-F448-4194-9F13-75D0DF6C2AFE}">
      <dgm:prSet/>
      <dgm:spPr/>
      <dgm:t>
        <a:bodyPr/>
        <a:lstStyle/>
        <a:p>
          <a:endParaRPr lang="ru-RU"/>
        </a:p>
      </dgm:t>
    </dgm:pt>
    <dgm:pt modelId="{BB29D228-6D02-4FEB-8EE8-9D9438B844B6}">
      <dgm:prSet phldrT="[Текст]" custT="1"/>
      <dgm:spPr>
        <a:solidFill>
          <a:schemeClr val="accent1">
            <a:lumMod val="60000"/>
            <a:lumOff val="40000"/>
          </a:schemeClr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</a:ln>
        <a:effectLst/>
      </dgm:spPr>
      <dgm:t>
        <a:bodyPr spcFirstLastPara="0" vert="horz" wrap="square" lIns="112014" tIns="37338" rIns="37338" bIns="37338" numCol="1" spcCol="1270" anchor="ctr" anchorCtr="0"/>
        <a:lstStyle/>
        <a:p>
          <a:r>
            <a:rPr lang="ru-RU" sz="2800" b="1" kern="1200" dirty="0">
              <a:solidFill>
                <a:prstClr val="black"/>
              </a:solidFill>
              <a:latin typeface="Cambria" panose="02040503050406030204" pitchFamily="18" charset="0"/>
              <a:ea typeface="+mn-ea"/>
              <a:cs typeface="+mn-cs"/>
            </a:rPr>
            <a:t>692</a:t>
          </a:r>
          <a:r>
            <a:rPr lang="ru-RU" sz="2800" kern="1200" dirty="0">
              <a:solidFill>
                <a:schemeClr val="tx1"/>
              </a:solidFill>
            </a:rPr>
            <a:t> </a:t>
          </a:r>
          <a:r>
            <a:rPr lang="ru-RU" sz="2800" b="1" kern="1200" dirty="0" err="1">
              <a:solidFill>
                <a:schemeClr val="tx1"/>
              </a:solidFill>
            </a:rPr>
            <a:t>млн.руб</a:t>
          </a:r>
          <a:r>
            <a:rPr lang="ru-RU" sz="2800" b="1" kern="1200" dirty="0">
              <a:solidFill>
                <a:schemeClr val="tx1"/>
              </a:solidFill>
            </a:rPr>
            <a:t>.</a:t>
          </a:r>
        </a:p>
      </dgm:t>
    </dgm:pt>
    <dgm:pt modelId="{0346C399-3070-4DBE-9B7B-5E0D77B06A25}" type="parTrans" cxnId="{F80340AC-1FC5-4172-97BD-00192F7A6AAF}">
      <dgm:prSet/>
      <dgm:spPr/>
      <dgm:t>
        <a:bodyPr/>
        <a:lstStyle/>
        <a:p>
          <a:endParaRPr lang="ru-RU"/>
        </a:p>
      </dgm:t>
    </dgm:pt>
    <dgm:pt modelId="{4A5B3EF9-03B7-49F0-BCE5-4AA9B193BDD5}" type="sibTrans" cxnId="{F80340AC-1FC5-4172-97BD-00192F7A6AAF}">
      <dgm:prSet/>
      <dgm:spPr/>
      <dgm:t>
        <a:bodyPr/>
        <a:lstStyle/>
        <a:p>
          <a:endParaRPr lang="ru-RU"/>
        </a:p>
      </dgm:t>
    </dgm:pt>
    <dgm:pt modelId="{0B374FCE-30CE-4F28-9803-7C8F145F0AF2}" type="pres">
      <dgm:prSet presAssocID="{4E484929-0B2B-435C-A2C8-7FAD5F33AB0B}" presName="Name0" presStyleCnt="0">
        <dgm:presLayoutVars>
          <dgm:dir/>
          <dgm:animLvl val="lvl"/>
          <dgm:resizeHandles val="exact"/>
        </dgm:presLayoutVars>
      </dgm:prSet>
      <dgm:spPr/>
    </dgm:pt>
    <dgm:pt modelId="{989DD9B0-D02E-4BE3-945C-8E7367239BA0}" type="pres">
      <dgm:prSet presAssocID="{F10816A0-E01E-4185-ACBF-C9AAB5CAA1FB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43EB7C2B-A4FF-44C5-BE9C-AA33EB7491DA}" type="pres">
      <dgm:prSet presAssocID="{897B2538-2124-4132-BB64-07C73D137450}" presName="parTxOnlySpace" presStyleCnt="0"/>
      <dgm:spPr/>
    </dgm:pt>
    <dgm:pt modelId="{E502C05C-51AD-469C-A63C-95F12BCD624F}" type="pres">
      <dgm:prSet presAssocID="{E6031F91-0BC6-4274-839A-BB600D4F87E7}" presName="parTxOnly" presStyleLbl="node1" presStyleIdx="1" presStyleCnt="3" custScaleX="104044">
        <dgm:presLayoutVars>
          <dgm:chMax val="0"/>
          <dgm:chPref val="0"/>
          <dgm:bulletEnabled val="1"/>
        </dgm:presLayoutVars>
      </dgm:prSet>
      <dgm:spPr>
        <a:xfrm>
          <a:off x="2612152" y="0"/>
          <a:ext cx="2899747" cy="951880"/>
        </a:xfrm>
        <a:prstGeom prst="chevron">
          <a:avLst/>
        </a:prstGeom>
      </dgm:spPr>
    </dgm:pt>
    <dgm:pt modelId="{E193248F-F7DA-4B12-8587-CB6B3C845739}" type="pres">
      <dgm:prSet presAssocID="{8194019E-F3A0-47AA-96EB-6CBC02A31166}" presName="parTxOnlySpace" presStyleCnt="0"/>
      <dgm:spPr/>
    </dgm:pt>
    <dgm:pt modelId="{3B4B9934-5325-4E42-8EE0-0795CFFD5593}" type="pres">
      <dgm:prSet presAssocID="{BB29D228-6D02-4FEB-8EE8-9D9438B844B6}" presName="parTxOnly" presStyleLbl="node1" presStyleIdx="2" presStyleCnt="3">
        <dgm:presLayoutVars>
          <dgm:chMax val="0"/>
          <dgm:chPref val="0"/>
          <dgm:bulletEnabled val="1"/>
        </dgm:presLayoutVars>
      </dgm:prSet>
      <dgm:spPr>
        <a:xfrm>
          <a:off x="5221924" y="0"/>
          <a:ext cx="2899747" cy="951880"/>
        </a:xfrm>
        <a:prstGeom prst="chevron">
          <a:avLst/>
        </a:prstGeom>
      </dgm:spPr>
    </dgm:pt>
  </dgm:ptLst>
  <dgm:cxnLst>
    <dgm:cxn modelId="{643B7C06-58AB-4AF0-8762-EAF59A5BC7B9}" srcId="{4E484929-0B2B-435C-A2C8-7FAD5F33AB0B}" destId="{F10816A0-E01E-4185-ACBF-C9AAB5CAA1FB}" srcOrd="0" destOrd="0" parTransId="{A18A6993-C7AA-4C85-86D9-A528509C43EE}" sibTransId="{897B2538-2124-4132-BB64-07C73D137450}"/>
    <dgm:cxn modelId="{4AAED90A-F448-4194-9F13-75D0DF6C2AFE}" srcId="{4E484929-0B2B-435C-A2C8-7FAD5F33AB0B}" destId="{E6031F91-0BC6-4274-839A-BB600D4F87E7}" srcOrd="1" destOrd="0" parTransId="{249AA192-45EC-4983-AAD1-88538CB39FDB}" sibTransId="{8194019E-F3A0-47AA-96EB-6CBC02A31166}"/>
    <dgm:cxn modelId="{C7F68B67-831D-4911-B793-D7B637E63F31}" type="presOf" srcId="{F10816A0-E01E-4185-ACBF-C9AAB5CAA1FB}" destId="{989DD9B0-D02E-4BE3-945C-8E7367239BA0}" srcOrd="0" destOrd="0" presId="urn:microsoft.com/office/officeart/2005/8/layout/chevron1"/>
    <dgm:cxn modelId="{791BC667-DABE-4B80-B014-4BEE98E1611F}" type="presOf" srcId="{E6031F91-0BC6-4274-839A-BB600D4F87E7}" destId="{E502C05C-51AD-469C-A63C-95F12BCD624F}" srcOrd="0" destOrd="0" presId="urn:microsoft.com/office/officeart/2005/8/layout/chevron1"/>
    <dgm:cxn modelId="{F1068175-3C32-4918-A3CA-7255203F078E}" type="presOf" srcId="{BB29D228-6D02-4FEB-8EE8-9D9438B844B6}" destId="{3B4B9934-5325-4E42-8EE0-0795CFFD5593}" srcOrd="0" destOrd="0" presId="urn:microsoft.com/office/officeart/2005/8/layout/chevron1"/>
    <dgm:cxn modelId="{21D67589-F3BF-437E-A20E-FF37A8F72EF8}" type="presOf" srcId="{4E484929-0B2B-435C-A2C8-7FAD5F33AB0B}" destId="{0B374FCE-30CE-4F28-9803-7C8F145F0AF2}" srcOrd="0" destOrd="0" presId="urn:microsoft.com/office/officeart/2005/8/layout/chevron1"/>
    <dgm:cxn modelId="{F80340AC-1FC5-4172-97BD-00192F7A6AAF}" srcId="{4E484929-0B2B-435C-A2C8-7FAD5F33AB0B}" destId="{BB29D228-6D02-4FEB-8EE8-9D9438B844B6}" srcOrd="2" destOrd="0" parTransId="{0346C399-3070-4DBE-9B7B-5E0D77B06A25}" sibTransId="{4A5B3EF9-03B7-49F0-BCE5-4AA9B193BDD5}"/>
    <dgm:cxn modelId="{112F3A3B-3688-4EDA-BE77-AD290D952906}" type="presParOf" srcId="{0B374FCE-30CE-4F28-9803-7C8F145F0AF2}" destId="{989DD9B0-D02E-4BE3-945C-8E7367239BA0}" srcOrd="0" destOrd="0" presId="urn:microsoft.com/office/officeart/2005/8/layout/chevron1"/>
    <dgm:cxn modelId="{3D3B72B1-AF33-48F6-8669-622C5C63F00B}" type="presParOf" srcId="{0B374FCE-30CE-4F28-9803-7C8F145F0AF2}" destId="{43EB7C2B-A4FF-44C5-BE9C-AA33EB7491DA}" srcOrd="1" destOrd="0" presId="urn:microsoft.com/office/officeart/2005/8/layout/chevron1"/>
    <dgm:cxn modelId="{DD528C67-5749-4A87-B67A-15DBCAC59DEE}" type="presParOf" srcId="{0B374FCE-30CE-4F28-9803-7C8F145F0AF2}" destId="{E502C05C-51AD-469C-A63C-95F12BCD624F}" srcOrd="2" destOrd="0" presId="urn:microsoft.com/office/officeart/2005/8/layout/chevron1"/>
    <dgm:cxn modelId="{1DF75F36-4AAC-41B0-A4E7-C8E8A88CBEAC}" type="presParOf" srcId="{0B374FCE-30CE-4F28-9803-7C8F145F0AF2}" destId="{E193248F-F7DA-4B12-8587-CB6B3C845739}" srcOrd="3" destOrd="0" presId="urn:microsoft.com/office/officeart/2005/8/layout/chevron1"/>
    <dgm:cxn modelId="{ED690242-FDCD-438E-A2E9-7E06C9B7B79F}" type="presParOf" srcId="{0B374FCE-30CE-4F28-9803-7C8F145F0AF2}" destId="{3B4B9934-5325-4E42-8EE0-0795CFFD5593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C59CF40-F99B-43AF-BA2A-F407F447F2B6}" type="doc">
      <dgm:prSet loTypeId="urn:microsoft.com/office/officeart/2009/3/layout/StepUpProcess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8CC1C03-6CF6-440F-A2EC-FB5577D468B1}">
      <dgm:prSet phldrT="[Текст]" custT="1"/>
      <dgm:spPr/>
      <dgm:t>
        <a:bodyPr/>
        <a:lstStyle/>
        <a:p>
          <a:pPr algn="ctr"/>
          <a:r>
            <a:rPr lang="ru-RU" sz="1800" b="1" dirty="0">
              <a:latin typeface="Arial" panose="020B0604020202020204" pitchFamily="34" charset="0"/>
              <a:cs typeface="Arial" panose="020B0604020202020204" pitchFamily="34" charset="0"/>
            </a:rPr>
            <a:t>603 </a:t>
          </a:r>
          <a:r>
            <a:rPr lang="ru-RU" sz="1800" b="1" dirty="0" err="1">
              <a:latin typeface="Arial" panose="020B0604020202020204" pitchFamily="34" charset="0"/>
              <a:cs typeface="Arial" panose="020B0604020202020204" pitchFamily="34" charset="0"/>
            </a:rPr>
            <a:t>тр.м</a:t>
          </a:r>
          <a:endParaRPr lang="ru-RU" sz="1800" b="1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algn="ctr"/>
          <a:r>
            <a:rPr lang="ru-RU" sz="1800" b="1" dirty="0">
              <a:latin typeface="Arial" panose="020B0604020202020204" pitchFamily="34" charset="0"/>
              <a:cs typeface="Arial" panose="020B0604020202020204" pitchFamily="34" charset="0"/>
            </a:rPr>
            <a:t>11 </a:t>
          </a:r>
          <a:r>
            <a:rPr lang="ru-RU" sz="1800" b="1" dirty="0" err="1">
              <a:latin typeface="Arial" panose="020B0604020202020204" pitchFamily="34" charset="0"/>
              <a:cs typeface="Arial" panose="020B0604020202020204" pitchFamily="34" charset="0"/>
            </a:rPr>
            <a:t>млн.руб</a:t>
          </a:r>
          <a:r>
            <a:rPr lang="ru-RU" sz="1800" b="1" dirty="0"/>
            <a:t>.</a:t>
          </a:r>
        </a:p>
      </dgm:t>
    </dgm:pt>
    <dgm:pt modelId="{2C93B066-6EA9-46F8-B40B-A25C1F2C1B17}" type="parTrans" cxnId="{D07FE81D-6AB2-4042-BF85-E9136D3ED75B}">
      <dgm:prSet/>
      <dgm:spPr/>
      <dgm:t>
        <a:bodyPr/>
        <a:lstStyle/>
        <a:p>
          <a:endParaRPr lang="ru-RU"/>
        </a:p>
      </dgm:t>
    </dgm:pt>
    <dgm:pt modelId="{AB950C24-4F22-4958-8FD3-FD0D7B31F0F7}" type="sibTrans" cxnId="{D07FE81D-6AB2-4042-BF85-E9136D3ED75B}">
      <dgm:prSet/>
      <dgm:spPr/>
      <dgm:t>
        <a:bodyPr/>
        <a:lstStyle/>
        <a:p>
          <a:endParaRPr lang="ru-RU"/>
        </a:p>
      </dgm:t>
    </dgm:pt>
    <dgm:pt modelId="{A96C4EAD-0C28-4813-8850-B271549590DF}">
      <dgm:prSet phldrT="[Текст]" custT="1"/>
      <dgm:spPr/>
      <dgm:t>
        <a:bodyPr/>
        <a:lstStyle/>
        <a:p>
          <a:pPr algn="ctr"/>
          <a:r>
            <a:rPr lang="ru-RU" sz="1800" b="1" dirty="0">
              <a:latin typeface="Arial" panose="020B0604020202020204" pitchFamily="34" charset="0"/>
              <a:cs typeface="Arial" panose="020B0604020202020204" pitchFamily="34" charset="0"/>
            </a:rPr>
            <a:t>2768 </a:t>
          </a:r>
          <a:r>
            <a:rPr lang="ru-RU" sz="1800" b="1" dirty="0" err="1">
              <a:latin typeface="Arial" panose="020B0604020202020204" pitchFamily="34" charset="0"/>
              <a:cs typeface="Arial" panose="020B0604020202020204" pitchFamily="34" charset="0"/>
            </a:rPr>
            <a:t>тр.м</a:t>
          </a:r>
          <a:endParaRPr lang="ru-RU" sz="1800" b="1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algn="ctr"/>
          <a:r>
            <a:rPr lang="ru-RU" sz="1800" b="1" dirty="0">
              <a:latin typeface="Arial" panose="020B0604020202020204" pitchFamily="34" charset="0"/>
              <a:cs typeface="Arial" panose="020B0604020202020204" pitchFamily="34" charset="0"/>
            </a:rPr>
            <a:t>91 </a:t>
          </a:r>
          <a:r>
            <a:rPr lang="ru-RU" sz="1800" b="1" dirty="0" err="1">
              <a:latin typeface="Arial" panose="020B0604020202020204" pitchFamily="34" charset="0"/>
              <a:cs typeface="Arial" panose="020B0604020202020204" pitchFamily="34" charset="0"/>
            </a:rPr>
            <a:t>млн.руб</a:t>
          </a:r>
          <a:r>
            <a:rPr lang="ru-RU" sz="1800" b="1" dirty="0">
              <a:latin typeface="Arial" panose="020B0604020202020204" pitchFamily="34" charset="0"/>
              <a:cs typeface="Arial" panose="020B0604020202020204" pitchFamily="34" charset="0"/>
            </a:rPr>
            <a:t>.</a:t>
          </a:r>
          <a:endParaRPr lang="ru-RU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9811D9A-95C5-4AA0-96F8-0EB628A1D80E}" type="parTrans" cxnId="{83F5B0AA-D753-41DD-9E71-4958ACBD454F}">
      <dgm:prSet/>
      <dgm:spPr/>
      <dgm:t>
        <a:bodyPr/>
        <a:lstStyle/>
        <a:p>
          <a:endParaRPr lang="ru-RU"/>
        </a:p>
      </dgm:t>
    </dgm:pt>
    <dgm:pt modelId="{BF32AB9D-6949-4261-BB2C-A2BC86CE0AE8}" type="sibTrans" cxnId="{83F5B0AA-D753-41DD-9E71-4958ACBD454F}">
      <dgm:prSet/>
      <dgm:spPr/>
      <dgm:t>
        <a:bodyPr/>
        <a:lstStyle/>
        <a:p>
          <a:endParaRPr lang="ru-RU"/>
        </a:p>
      </dgm:t>
    </dgm:pt>
    <dgm:pt modelId="{0DCD26E4-CC84-45E4-A947-DBFAF52BEEC2}">
      <dgm:prSet/>
      <dgm:spPr/>
      <dgm:t>
        <a:bodyPr/>
        <a:lstStyle/>
        <a:p>
          <a:endParaRPr lang="ru-RU"/>
        </a:p>
      </dgm:t>
    </dgm:pt>
    <dgm:pt modelId="{F5540E34-A46E-4050-8B67-99AF57D96915}" type="parTrans" cxnId="{9AD8FC86-C6A0-48D9-9C9F-E5D2CBD1C7BF}">
      <dgm:prSet/>
      <dgm:spPr/>
      <dgm:t>
        <a:bodyPr/>
        <a:lstStyle/>
        <a:p>
          <a:endParaRPr lang="ru-RU"/>
        </a:p>
      </dgm:t>
    </dgm:pt>
    <dgm:pt modelId="{CE699B5F-39E9-4E8D-85A0-E3D4B5D1A5A6}" type="sibTrans" cxnId="{9AD8FC86-C6A0-48D9-9C9F-E5D2CBD1C7BF}">
      <dgm:prSet/>
      <dgm:spPr/>
      <dgm:t>
        <a:bodyPr/>
        <a:lstStyle/>
        <a:p>
          <a:endParaRPr lang="ru-RU"/>
        </a:p>
      </dgm:t>
    </dgm:pt>
    <dgm:pt modelId="{421A370C-F6FC-4638-AE4F-9E2191493FEE}">
      <dgm:prSet phldrT="[Текст]" custT="1"/>
      <dgm:spPr/>
      <dgm:t>
        <a:bodyPr/>
        <a:lstStyle/>
        <a:p>
          <a:pPr algn="ctr"/>
          <a:r>
            <a:rPr lang="ru-RU" sz="1800" b="1" dirty="0">
              <a:latin typeface="Arial" panose="020B0604020202020204" pitchFamily="34" charset="0"/>
              <a:cs typeface="Arial" panose="020B0604020202020204" pitchFamily="34" charset="0"/>
            </a:rPr>
            <a:t>225 </a:t>
          </a:r>
          <a:r>
            <a:rPr lang="ru-RU" sz="1800" b="1" dirty="0" err="1">
              <a:latin typeface="Arial" panose="020B0604020202020204" pitchFamily="34" charset="0"/>
              <a:cs typeface="Arial" panose="020B0604020202020204" pitchFamily="34" charset="0"/>
            </a:rPr>
            <a:t>тр.м</a:t>
          </a:r>
          <a:endParaRPr lang="ru-RU" sz="1800" b="1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algn="ctr"/>
          <a:r>
            <a:rPr lang="ru-RU" sz="1800" b="1" dirty="0">
              <a:latin typeface="Arial" panose="020B0604020202020204" pitchFamily="34" charset="0"/>
              <a:cs typeface="Arial" panose="020B0604020202020204" pitchFamily="34" charset="0"/>
            </a:rPr>
            <a:t>7 </a:t>
          </a:r>
          <a:r>
            <a:rPr lang="ru-RU" sz="1800" b="1" dirty="0" err="1">
              <a:latin typeface="Arial" panose="020B0604020202020204" pitchFamily="34" charset="0"/>
              <a:cs typeface="Arial" panose="020B0604020202020204" pitchFamily="34" charset="0"/>
            </a:rPr>
            <a:t>млн.руб</a:t>
          </a:r>
          <a:r>
            <a:rPr lang="ru-RU" sz="1800" b="1" dirty="0">
              <a:latin typeface="Arial" panose="020B0604020202020204" pitchFamily="34" charset="0"/>
              <a:cs typeface="Arial" panose="020B0604020202020204" pitchFamily="34" charset="0"/>
            </a:rPr>
            <a:t>.</a:t>
          </a:r>
        </a:p>
      </dgm:t>
    </dgm:pt>
    <dgm:pt modelId="{55A2DABB-388F-4369-A651-0546B08D118F}" type="sibTrans" cxnId="{D19685E0-B6EC-45F5-A3FD-BFB0346C4ED8}">
      <dgm:prSet/>
      <dgm:spPr/>
      <dgm:t>
        <a:bodyPr/>
        <a:lstStyle/>
        <a:p>
          <a:endParaRPr lang="ru-RU"/>
        </a:p>
      </dgm:t>
    </dgm:pt>
    <dgm:pt modelId="{D90000A5-4313-499D-BF10-1C4243A218C0}" type="parTrans" cxnId="{D19685E0-B6EC-45F5-A3FD-BFB0346C4ED8}">
      <dgm:prSet/>
      <dgm:spPr/>
      <dgm:t>
        <a:bodyPr/>
        <a:lstStyle/>
        <a:p>
          <a:endParaRPr lang="ru-RU"/>
        </a:p>
      </dgm:t>
    </dgm:pt>
    <dgm:pt modelId="{F1DDE4B0-6B9D-4FE9-B5B4-B3CD423CF110}" type="pres">
      <dgm:prSet presAssocID="{2C59CF40-F99B-43AF-BA2A-F407F447F2B6}" presName="rootnode" presStyleCnt="0">
        <dgm:presLayoutVars>
          <dgm:chMax/>
          <dgm:chPref/>
          <dgm:dir/>
          <dgm:animLvl val="lvl"/>
        </dgm:presLayoutVars>
      </dgm:prSet>
      <dgm:spPr/>
    </dgm:pt>
    <dgm:pt modelId="{21939045-8636-4BEE-8C1F-803AF0363F48}" type="pres">
      <dgm:prSet presAssocID="{28CC1C03-6CF6-440F-A2EC-FB5577D468B1}" presName="composite" presStyleCnt="0"/>
      <dgm:spPr/>
    </dgm:pt>
    <dgm:pt modelId="{7F4BE17F-F64C-4D9D-AFD6-E549A2CEF78B}" type="pres">
      <dgm:prSet presAssocID="{28CC1C03-6CF6-440F-A2EC-FB5577D468B1}" presName="LShape" presStyleLbl="alignNode1" presStyleIdx="0" presStyleCnt="7" custScaleX="116799" custScaleY="118687" custLinFactNeighborX="46352" custLinFactNeighborY="19175"/>
      <dgm:spPr>
        <a:xfrm rot="5400000">
          <a:off x="397230" y="1512684"/>
          <a:ext cx="1296110" cy="2083833"/>
        </a:xfrm>
        <a:prstGeom prst="corner">
          <a:avLst>
            <a:gd name="adj1" fmla="val 16120"/>
            <a:gd name="adj2" fmla="val 16110"/>
          </a:avLst>
        </a:prstGeom>
        <a:solidFill>
          <a:srgbClr val="D34817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D34817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</dgm:spPr>
    </dgm:pt>
    <dgm:pt modelId="{2B0BBE30-31DD-4022-AC01-031D690BF68D}" type="pres">
      <dgm:prSet presAssocID="{28CC1C03-6CF6-440F-A2EC-FB5577D468B1}" presName="ParentText" presStyleLbl="revTx" presStyleIdx="0" presStyleCnt="4" custScaleX="99577" custLinFactNeighborX="49324" custLinFactNeighborY="14547">
        <dgm:presLayoutVars>
          <dgm:chMax val="0"/>
          <dgm:chPref val="0"/>
          <dgm:bulletEnabled val="1"/>
        </dgm:presLayoutVars>
      </dgm:prSet>
      <dgm:spPr/>
    </dgm:pt>
    <dgm:pt modelId="{54663851-7FE8-49BE-8884-5F2F23FB5E17}" type="pres">
      <dgm:prSet presAssocID="{28CC1C03-6CF6-440F-A2EC-FB5577D468B1}" presName="Triangle" presStyleLbl="alignNode1" presStyleIdx="1" presStyleCnt="7" custLinFactX="-100000" custLinFactNeighborX="-171960" custLinFactNeighborY="86016"/>
      <dgm:spPr>
        <a:xfrm>
          <a:off x="1718413" y="1377219"/>
          <a:ext cx="351448" cy="351448"/>
        </a:xfrm>
        <a:prstGeom prst="triangle">
          <a:avLst>
            <a:gd name="adj" fmla="val 100000"/>
          </a:avLst>
        </a:prstGeom>
        <a:solidFill>
          <a:srgbClr val="D34817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D34817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</dgm:spPr>
    </dgm:pt>
    <dgm:pt modelId="{D8262DE9-65F1-4F7C-8F6A-1E548A411A8B}" type="pres">
      <dgm:prSet presAssocID="{AB950C24-4F22-4958-8FD3-FD0D7B31F0F7}" presName="sibTrans" presStyleCnt="0"/>
      <dgm:spPr/>
    </dgm:pt>
    <dgm:pt modelId="{AC20E005-D3F2-4D65-95B1-C5975F0ECC18}" type="pres">
      <dgm:prSet presAssocID="{AB950C24-4F22-4958-8FD3-FD0D7B31F0F7}" presName="space" presStyleCnt="0"/>
      <dgm:spPr/>
    </dgm:pt>
    <dgm:pt modelId="{6C8E8F85-10EA-4D06-9807-79883CB285B7}" type="pres">
      <dgm:prSet presAssocID="{A96C4EAD-0C28-4813-8850-B271549590DF}" presName="composite" presStyleCnt="0"/>
      <dgm:spPr/>
    </dgm:pt>
    <dgm:pt modelId="{B62FA732-FAD8-462C-89D2-73DBAC2BB2C6}" type="pres">
      <dgm:prSet presAssocID="{A96C4EAD-0C28-4813-8850-B271549590DF}" presName="LShape" presStyleLbl="alignNode1" presStyleIdx="2" presStyleCnt="7" custScaleX="121199" custScaleY="109270" custLinFactNeighborX="43673" custLinFactNeighborY="15755"/>
      <dgm:spPr>
        <a:xfrm rot="5400000">
          <a:off x="2704553" y="1013758"/>
          <a:ext cx="1225578" cy="2039335"/>
        </a:xfrm>
        <a:prstGeom prst="corner">
          <a:avLst>
            <a:gd name="adj1" fmla="val 16120"/>
            <a:gd name="adj2" fmla="val 16110"/>
          </a:avLst>
        </a:prstGeom>
        <a:solidFill>
          <a:srgbClr val="D34817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D34817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</dgm:spPr>
    </dgm:pt>
    <dgm:pt modelId="{619ACEA6-5327-4B1F-8D1E-9BFE99C20B31}" type="pres">
      <dgm:prSet presAssocID="{A96C4EAD-0C28-4813-8850-B271549590DF}" presName="ParentText" presStyleLbl="revTx" presStyleIdx="1" presStyleCnt="4" custScaleY="95470" custLinFactNeighborX="45101" custLinFactNeighborY="15138">
        <dgm:presLayoutVars>
          <dgm:chMax val="0"/>
          <dgm:chPref val="0"/>
          <dgm:bulletEnabled val="1"/>
        </dgm:presLayoutVars>
      </dgm:prSet>
      <dgm:spPr/>
    </dgm:pt>
    <dgm:pt modelId="{4B495545-5CBC-474F-8664-864604952F4A}" type="pres">
      <dgm:prSet presAssocID="{A96C4EAD-0C28-4813-8850-B271549590DF}" presName="Triangle" presStyleLbl="alignNode1" presStyleIdx="3" presStyleCnt="7" custLinFactX="-100000" custLinFactNeighborX="-194075" custLinFactNeighborY="92623"/>
      <dgm:spPr/>
    </dgm:pt>
    <dgm:pt modelId="{6BDE0626-96D4-45C5-ABF7-0C89A096610C}" type="pres">
      <dgm:prSet presAssocID="{BF32AB9D-6949-4261-BB2C-A2BC86CE0AE8}" presName="sibTrans" presStyleCnt="0"/>
      <dgm:spPr/>
    </dgm:pt>
    <dgm:pt modelId="{E18E578A-26AA-46FD-88C7-E3AFAEAABFFF}" type="pres">
      <dgm:prSet presAssocID="{BF32AB9D-6949-4261-BB2C-A2BC86CE0AE8}" presName="space" presStyleCnt="0"/>
      <dgm:spPr/>
    </dgm:pt>
    <dgm:pt modelId="{1A0DD988-44B8-4707-AF33-579D949C1B8C}" type="pres">
      <dgm:prSet presAssocID="{0DCD26E4-CC84-45E4-A947-DBFAF52BEEC2}" presName="composite" presStyleCnt="0"/>
      <dgm:spPr/>
    </dgm:pt>
    <dgm:pt modelId="{10A10943-5276-4C62-8CA5-04D58450C0FF}" type="pres">
      <dgm:prSet presAssocID="{0DCD26E4-CC84-45E4-A947-DBFAF52BEEC2}" presName="LShape" presStyleLbl="alignNode1" presStyleIdx="4" presStyleCnt="7" custScaleX="126119" custScaleY="111968" custLinFactNeighborX="44285" custLinFactNeighborY="12102"/>
      <dgm:spPr/>
    </dgm:pt>
    <dgm:pt modelId="{6A455D04-F736-4FEB-9FDD-304A7AC98CFC}" type="pres">
      <dgm:prSet presAssocID="{0DCD26E4-CC84-45E4-A947-DBFAF52BEEC2}" presName="ParentText" presStyleLbl="revTx" presStyleIdx="2" presStyleCnt="4" custLinFactNeighborX="1655" custLinFactNeighborY="1955">
        <dgm:presLayoutVars>
          <dgm:chMax val="0"/>
          <dgm:chPref val="0"/>
          <dgm:bulletEnabled val="1"/>
        </dgm:presLayoutVars>
      </dgm:prSet>
      <dgm:spPr/>
    </dgm:pt>
    <dgm:pt modelId="{41764D75-94CE-474D-B6FA-0D6A80FF3BBA}" type="pres">
      <dgm:prSet presAssocID="{0DCD26E4-CC84-45E4-A947-DBFAF52BEEC2}" presName="Triangle" presStyleLbl="alignNode1" presStyleIdx="5" presStyleCnt="7" custLinFactX="-100000" custLinFactNeighborX="-190479" custLinFactNeighborY="65313"/>
      <dgm:spPr/>
    </dgm:pt>
    <dgm:pt modelId="{561BE427-F8B8-4453-AF7A-8B0492969406}" type="pres">
      <dgm:prSet presAssocID="{CE699B5F-39E9-4E8D-85A0-E3D4B5D1A5A6}" presName="sibTrans" presStyleCnt="0"/>
      <dgm:spPr/>
    </dgm:pt>
    <dgm:pt modelId="{5B6DFF78-A661-4237-8E11-BA64F69E881D}" type="pres">
      <dgm:prSet presAssocID="{CE699B5F-39E9-4E8D-85A0-E3D4B5D1A5A6}" presName="space" presStyleCnt="0"/>
      <dgm:spPr/>
    </dgm:pt>
    <dgm:pt modelId="{8D9DDC33-9848-48A9-8ACD-D83FD5EEDA3C}" type="pres">
      <dgm:prSet presAssocID="{421A370C-F6FC-4638-AE4F-9E2191493FEE}" presName="composite" presStyleCnt="0"/>
      <dgm:spPr/>
    </dgm:pt>
    <dgm:pt modelId="{E582F6EB-83E9-479A-8000-81D1C2C8D0B4}" type="pres">
      <dgm:prSet presAssocID="{421A370C-F6FC-4638-AE4F-9E2191493FEE}" presName="LShape" presStyleLbl="alignNode1" presStyleIdx="6" presStyleCnt="7" custLinFactY="66161" custLinFactNeighborX="-31966" custLinFactNeighborY="100000"/>
      <dgm:spPr>
        <a:xfrm rot="5400000">
          <a:off x="7293165" y="94070"/>
          <a:ext cx="1225578" cy="2039335"/>
        </a:xfrm>
        <a:prstGeom prst="roundRect">
          <a:avLst/>
        </a:prstGeom>
        <a:solidFill>
          <a:schemeClr val="bg1"/>
        </a:solidFill>
        <a:ln w="12700" cap="flat" cmpd="sng" algn="ctr">
          <a:solidFill>
            <a:schemeClr val="bg1"/>
          </a:solidFill>
          <a:prstDash val="solid"/>
        </a:ln>
        <a:effectLst>
          <a:outerShdw blurRad="50800" dist="50800" dir="5400000" algn="ctr" rotWithShape="0">
            <a:schemeClr val="bg1"/>
          </a:outerShdw>
        </a:effectLst>
      </dgm:spPr>
    </dgm:pt>
    <dgm:pt modelId="{BE3C1C3A-4A9C-4DBA-8FC4-EBF6702A203E}" type="pres">
      <dgm:prSet presAssocID="{421A370C-F6FC-4638-AE4F-9E2191493FEE}" presName="ParentText" presStyleLbl="revTx" presStyleIdx="3" presStyleCnt="4" custScaleX="97654" custScaleY="75739" custLinFactNeighborX="-73374" custLinFactNeighborY="26659">
        <dgm:presLayoutVars>
          <dgm:chMax val="0"/>
          <dgm:chPref val="0"/>
          <dgm:bulletEnabled val="1"/>
        </dgm:presLayoutVars>
      </dgm:prSet>
      <dgm:spPr/>
    </dgm:pt>
  </dgm:ptLst>
  <dgm:cxnLst>
    <dgm:cxn modelId="{7D80FC13-2BE5-430A-AEBB-D0E8D06FE065}" type="presOf" srcId="{A96C4EAD-0C28-4813-8850-B271549590DF}" destId="{619ACEA6-5327-4B1F-8D1E-9BFE99C20B31}" srcOrd="0" destOrd="0" presId="urn:microsoft.com/office/officeart/2009/3/layout/StepUpProcess"/>
    <dgm:cxn modelId="{D07FE81D-6AB2-4042-BF85-E9136D3ED75B}" srcId="{2C59CF40-F99B-43AF-BA2A-F407F447F2B6}" destId="{28CC1C03-6CF6-440F-A2EC-FB5577D468B1}" srcOrd="0" destOrd="0" parTransId="{2C93B066-6EA9-46F8-B40B-A25C1F2C1B17}" sibTransId="{AB950C24-4F22-4958-8FD3-FD0D7B31F0F7}"/>
    <dgm:cxn modelId="{95BBDC2A-8769-4979-AE14-ED36A333F00D}" type="presOf" srcId="{28CC1C03-6CF6-440F-A2EC-FB5577D468B1}" destId="{2B0BBE30-31DD-4022-AC01-031D690BF68D}" srcOrd="0" destOrd="0" presId="urn:microsoft.com/office/officeart/2009/3/layout/StepUpProcess"/>
    <dgm:cxn modelId="{A8F1A13B-CF5A-40F4-8295-BD05E61BE2AA}" type="presOf" srcId="{2C59CF40-F99B-43AF-BA2A-F407F447F2B6}" destId="{F1DDE4B0-6B9D-4FE9-B5B4-B3CD423CF110}" srcOrd="0" destOrd="0" presId="urn:microsoft.com/office/officeart/2009/3/layout/StepUpProcess"/>
    <dgm:cxn modelId="{9AD8FC86-C6A0-48D9-9C9F-E5D2CBD1C7BF}" srcId="{2C59CF40-F99B-43AF-BA2A-F407F447F2B6}" destId="{0DCD26E4-CC84-45E4-A947-DBFAF52BEEC2}" srcOrd="2" destOrd="0" parTransId="{F5540E34-A46E-4050-8B67-99AF57D96915}" sibTransId="{CE699B5F-39E9-4E8D-85A0-E3D4B5D1A5A6}"/>
    <dgm:cxn modelId="{83F5B0AA-D753-41DD-9E71-4958ACBD454F}" srcId="{2C59CF40-F99B-43AF-BA2A-F407F447F2B6}" destId="{A96C4EAD-0C28-4813-8850-B271549590DF}" srcOrd="1" destOrd="0" parTransId="{19811D9A-95C5-4AA0-96F8-0EB628A1D80E}" sibTransId="{BF32AB9D-6949-4261-BB2C-A2BC86CE0AE8}"/>
    <dgm:cxn modelId="{320119B1-6283-4B86-9AB2-7162BBBA5A58}" type="presOf" srcId="{421A370C-F6FC-4638-AE4F-9E2191493FEE}" destId="{BE3C1C3A-4A9C-4DBA-8FC4-EBF6702A203E}" srcOrd="0" destOrd="0" presId="urn:microsoft.com/office/officeart/2009/3/layout/StepUpProcess"/>
    <dgm:cxn modelId="{0B7A16C2-13A3-4EA8-ADFE-08A230A02190}" type="presOf" srcId="{0DCD26E4-CC84-45E4-A947-DBFAF52BEEC2}" destId="{6A455D04-F736-4FEB-9FDD-304A7AC98CFC}" srcOrd="0" destOrd="0" presId="urn:microsoft.com/office/officeart/2009/3/layout/StepUpProcess"/>
    <dgm:cxn modelId="{D19685E0-B6EC-45F5-A3FD-BFB0346C4ED8}" srcId="{2C59CF40-F99B-43AF-BA2A-F407F447F2B6}" destId="{421A370C-F6FC-4638-AE4F-9E2191493FEE}" srcOrd="3" destOrd="0" parTransId="{D90000A5-4313-499D-BF10-1C4243A218C0}" sibTransId="{55A2DABB-388F-4369-A651-0546B08D118F}"/>
    <dgm:cxn modelId="{42A67E28-4259-42ED-90ED-452040A7B613}" type="presParOf" srcId="{F1DDE4B0-6B9D-4FE9-B5B4-B3CD423CF110}" destId="{21939045-8636-4BEE-8C1F-803AF0363F48}" srcOrd="0" destOrd="0" presId="urn:microsoft.com/office/officeart/2009/3/layout/StepUpProcess"/>
    <dgm:cxn modelId="{CE5922FE-4006-4330-A38B-1F07E8204240}" type="presParOf" srcId="{21939045-8636-4BEE-8C1F-803AF0363F48}" destId="{7F4BE17F-F64C-4D9D-AFD6-E549A2CEF78B}" srcOrd="0" destOrd="0" presId="urn:microsoft.com/office/officeart/2009/3/layout/StepUpProcess"/>
    <dgm:cxn modelId="{ECDBD2E5-DE06-4AE9-9755-79E5D43A8873}" type="presParOf" srcId="{21939045-8636-4BEE-8C1F-803AF0363F48}" destId="{2B0BBE30-31DD-4022-AC01-031D690BF68D}" srcOrd="1" destOrd="0" presId="urn:microsoft.com/office/officeart/2009/3/layout/StepUpProcess"/>
    <dgm:cxn modelId="{2580E715-2D90-491E-B562-58118CDFC20C}" type="presParOf" srcId="{21939045-8636-4BEE-8C1F-803AF0363F48}" destId="{54663851-7FE8-49BE-8884-5F2F23FB5E17}" srcOrd="2" destOrd="0" presId="urn:microsoft.com/office/officeart/2009/3/layout/StepUpProcess"/>
    <dgm:cxn modelId="{9024079B-CA8A-4FF9-B964-FD3F80D85547}" type="presParOf" srcId="{F1DDE4B0-6B9D-4FE9-B5B4-B3CD423CF110}" destId="{D8262DE9-65F1-4F7C-8F6A-1E548A411A8B}" srcOrd="1" destOrd="0" presId="urn:microsoft.com/office/officeart/2009/3/layout/StepUpProcess"/>
    <dgm:cxn modelId="{07251C8C-F98A-42A8-8CC3-E9418FE98DF7}" type="presParOf" srcId="{D8262DE9-65F1-4F7C-8F6A-1E548A411A8B}" destId="{AC20E005-D3F2-4D65-95B1-C5975F0ECC18}" srcOrd="0" destOrd="0" presId="urn:microsoft.com/office/officeart/2009/3/layout/StepUpProcess"/>
    <dgm:cxn modelId="{497A7042-21FA-45E1-BFE5-CDA431CC1821}" type="presParOf" srcId="{F1DDE4B0-6B9D-4FE9-B5B4-B3CD423CF110}" destId="{6C8E8F85-10EA-4D06-9807-79883CB285B7}" srcOrd="2" destOrd="0" presId="urn:microsoft.com/office/officeart/2009/3/layout/StepUpProcess"/>
    <dgm:cxn modelId="{803EB588-D1E4-4AA8-B05C-89CC93EA078C}" type="presParOf" srcId="{6C8E8F85-10EA-4D06-9807-79883CB285B7}" destId="{B62FA732-FAD8-462C-89D2-73DBAC2BB2C6}" srcOrd="0" destOrd="0" presId="urn:microsoft.com/office/officeart/2009/3/layout/StepUpProcess"/>
    <dgm:cxn modelId="{826ADC56-AEF4-4907-B8C6-A5CAE46B5FDE}" type="presParOf" srcId="{6C8E8F85-10EA-4D06-9807-79883CB285B7}" destId="{619ACEA6-5327-4B1F-8D1E-9BFE99C20B31}" srcOrd="1" destOrd="0" presId="urn:microsoft.com/office/officeart/2009/3/layout/StepUpProcess"/>
    <dgm:cxn modelId="{5B895253-A65F-4423-989A-05A7B3913A91}" type="presParOf" srcId="{6C8E8F85-10EA-4D06-9807-79883CB285B7}" destId="{4B495545-5CBC-474F-8664-864604952F4A}" srcOrd="2" destOrd="0" presId="urn:microsoft.com/office/officeart/2009/3/layout/StepUpProcess"/>
    <dgm:cxn modelId="{7B1FAD8C-3E15-4111-A643-F73969048448}" type="presParOf" srcId="{F1DDE4B0-6B9D-4FE9-B5B4-B3CD423CF110}" destId="{6BDE0626-96D4-45C5-ABF7-0C89A096610C}" srcOrd="3" destOrd="0" presId="urn:microsoft.com/office/officeart/2009/3/layout/StepUpProcess"/>
    <dgm:cxn modelId="{82868F41-2EFE-4C8A-92E1-B161C775A61B}" type="presParOf" srcId="{6BDE0626-96D4-45C5-ABF7-0C89A096610C}" destId="{E18E578A-26AA-46FD-88C7-E3AFAEAABFFF}" srcOrd="0" destOrd="0" presId="urn:microsoft.com/office/officeart/2009/3/layout/StepUpProcess"/>
    <dgm:cxn modelId="{6187717B-D6B8-48DF-903F-50B70D27E240}" type="presParOf" srcId="{F1DDE4B0-6B9D-4FE9-B5B4-B3CD423CF110}" destId="{1A0DD988-44B8-4707-AF33-579D949C1B8C}" srcOrd="4" destOrd="0" presId="urn:microsoft.com/office/officeart/2009/3/layout/StepUpProcess"/>
    <dgm:cxn modelId="{6D58C305-5FCB-404A-BEE3-05F2AD39519C}" type="presParOf" srcId="{1A0DD988-44B8-4707-AF33-579D949C1B8C}" destId="{10A10943-5276-4C62-8CA5-04D58450C0FF}" srcOrd="0" destOrd="0" presId="urn:microsoft.com/office/officeart/2009/3/layout/StepUpProcess"/>
    <dgm:cxn modelId="{A101DB26-C5BC-4C39-B371-8F3A169E08AC}" type="presParOf" srcId="{1A0DD988-44B8-4707-AF33-579D949C1B8C}" destId="{6A455D04-F736-4FEB-9FDD-304A7AC98CFC}" srcOrd="1" destOrd="0" presId="urn:microsoft.com/office/officeart/2009/3/layout/StepUpProcess"/>
    <dgm:cxn modelId="{59BD49E7-8696-40F9-980A-59E865FCC7CB}" type="presParOf" srcId="{1A0DD988-44B8-4707-AF33-579D949C1B8C}" destId="{41764D75-94CE-474D-B6FA-0D6A80FF3BBA}" srcOrd="2" destOrd="0" presId="urn:microsoft.com/office/officeart/2009/3/layout/StepUpProcess"/>
    <dgm:cxn modelId="{EF6A65E5-3F37-4E09-A0CC-76681F4F89BE}" type="presParOf" srcId="{F1DDE4B0-6B9D-4FE9-B5B4-B3CD423CF110}" destId="{561BE427-F8B8-4453-AF7A-8B0492969406}" srcOrd="5" destOrd="0" presId="urn:microsoft.com/office/officeart/2009/3/layout/StepUpProcess"/>
    <dgm:cxn modelId="{AC99F50C-3AEC-4B80-8188-E662675B05C2}" type="presParOf" srcId="{561BE427-F8B8-4453-AF7A-8B0492969406}" destId="{5B6DFF78-A661-4237-8E11-BA64F69E881D}" srcOrd="0" destOrd="0" presId="urn:microsoft.com/office/officeart/2009/3/layout/StepUpProcess"/>
    <dgm:cxn modelId="{3B6A596C-4B1B-4879-89FF-3A390C1215EA}" type="presParOf" srcId="{F1DDE4B0-6B9D-4FE9-B5B4-B3CD423CF110}" destId="{8D9DDC33-9848-48A9-8ACD-D83FD5EEDA3C}" srcOrd="6" destOrd="0" presId="urn:microsoft.com/office/officeart/2009/3/layout/StepUpProcess"/>
    <dgm:cxn modelId="{DFED0018-F376-4868-960C-D58063C9C239}" type="presParOf" srcId="{8D9DDC33-9848-48A9-8ACD-D83FD5EEDA3C}" destId="{E582F6EB-83E9-479A-8000-81D1C2C8D0B4}" srcOrd="0" destOrd="0" presId="urn:microsoft.com/office/officeart/2009/3/layout/StepUpProcess"/>
    <dgm:cxn modelId="{A0362082-CCE3-43BE-A09A-0F7C69C26398}" type="presParOf" srcId="{8D9DDC33-9848-48A9-8ACD-D83FD5EEDA3C}" destId="{BE3C1C3A-4A9C-4DBA-8FC4-EBF6702A203E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E484929-0B2B-435C-A2C8-7FAD5F33AB0B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F10816A0-E01E-4185-ACBF-C9AAB5CAA1FB}">
      <dgm:prSet phldrT="[Текст]"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ru-RU" sz="2800" b="1" dirty="0">
              <a:solidFill>
                <a:schemeClr val="tx1"/>
              </a:solidFill>
            </a:rPr>
            <a:t>4 года</a:t>
          </a:r>
        </a:p>
      </dgm:t>
    </dgm:pt>
    <dgm:pt modelId="{A18A6993-C7AA-4C85-86D9-A528509C43EE}" type="parTrans" cxnId="{643B7C06-58AB-4AF0-8762-EAF59A5BC7B9}">
      <dgm:prSet/>
      <dgm:spPr/>
      <dgm:t>
        <a:bodyPr/>
        <a:lstStyle/>
        <a:p>
          <a:endParaRPr lang="ru-RU"/>
        </a:p>
      </dgm:t>
    </dgm:pt>
    <dgm:pt modelId="{897B2538-2124-4132-BB64-07C73D137450}" type="sibTrans" cxnId="{643B7C06-58AB-4AF0-8762-EAF59A5BC7B9}">
      <dgm:prSet/>
      <dgm:spPr/>
      <dgm:t>
        <a:bodyPr/>
        <a:lstStyle/>
        <a:p>
          <a:endParaRPr lang="ru-RU"/>
        </a:p>
      </dgm:t>
    </dgm:pt>
    <dgm:pt modelId="{E6031F91-0BC6-4274-839A-BB600D4F87E7}">
      <dgm:prSet phldrT="[Текст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b="1" kern="1200" dirty="0">
              <a:solidFill>
                <a:prstClr val="black"/>
              </a:solidFill>
              <a:latin typeface="Cambria" panose="02040503050406030204" pitchFamily="18" charset="0"/>
              <a:ea typeface="+mn-ea"/>
              <a:cs typeface="+mn-cs"/>
            </a:rPr>
            <a:t>3596 </a:t>
          </a:r>
          <a:r>
            <a:rPr lang="ru-RU" sz="2800" b="1" kern="1200" dirty="0" err="1">
              <a:solidFill>
                <a:prstClr val="black"/>
              </a:solidFill>
              <a:latin typeface="Cambria" panose="02040503050406030204" pitchFamily="18" charset="0"/>
              <a:ea typeface="+mn-ea"/>
              <a:cs typeface="+mn-cs"/>
            </a:rPr>
            <a:t>тр.м</a:t>
          </a:r>
          <a:endParaRPr lang="ru-RU" sz="2800" b="1" kern="1200" dirty="0">
            <a:solidFill>
              <a:prstClr val="black"/>
            </a:solidFill>
            <a:latin typeface="Cambria" panose="02040503050406030204" pitchFamily="18" charset="0"/>
            <a:ea typeface="+mn-ea"/>
            <a:cs typeface="+mn-cs"/>
          </a:endParaRPr>
        </a:p>
      </dgm:t>
    </dgm:pt>
    <dgm:pt modelId="{249AA192-45EC-4983-AAD1-88538CB39FDB}" type="parTrans" cxnId="{4AAED90A-F448-4194-9F13-75D0DF6C2AFE}">
      <dgm:prSet/>
      <dgm:spPr/>
      <dgm:t>
        <a:bodyPr/>
        <a:lstStyle/>
        <a:p>
          <a:endParaRPr lang="ru-RU"/>
        </a:p>
      </dgm:t>
    </dgm:pt>
    <dgm:pt modelId="{8194019E-F3A0-47AA-96EB-6CBC02A31166}" type="sibTrans" cxnId="{4AAED90A-F448-4194-9F13-75D0DF6C2AFE}">
      <dgm:prSet/>
      <dgm:spPr/>
      <dgm:t>
        <a:bodyPr/>
        <a:lstStyle/>
        <a:p>
          <a:endParaRPr lang="ru-RU"/>
        </a:p>
      </dgm:t>
    </dgm:pt>
    <dgm:pt modelId="{BB29D228-6D02-4FEB-8EE8-9D9438B844B6}">
      <dgm:prSet phldrT="[Текст]"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b="1" kern="1200" dirty="0">
              <a:solidFill>
                <a:prstClr val="black"/>
              </a:solidFill>
              <a:latin typeface="Cambria" panose="02040503050406030204" pitchFamily="18" charset="0"/>
              <a:ea typeface="+mn-ea"/>
              <a:cs typeface="+mn-cs"/>
            </a:rPr>
            <a:t>109 </a:t>
          </a:r>
          <a:r>
            <a:rPr lang="ru-RU" sz="2800" b="1" kern="1200" dirty="0" err="1">
              <a:solidFill>
                <a:prstClr val="black"/>
              </a:solidFill>
              <a:latin typeface="Cambria" panose="02040503050406030204" pitchFamily="18" charset="0"/>
              <a:ea typeface="+mn-ea"/>
              <a:cs typeface="+mn-cs"/>
            </a:rPr>
            <a:t>млн.руб</a:t>
          </a:r>
          <a:r>
            <a:rPr lang="ru-RU" sz="2800" b="1" kern="1200" dirty="0">
              <a:solidFill>
                <a:prstClr val="black"/>
              </a:solidFill>
              <a:latin typeface="Cambria" panose="02040503050406030204" pitchFamily="18" charset="0"/>
              <a:ea typeface="+mn-ea"/>
              <a:cs typeface="+mn-cs"/>
            </a:rPr>
            <a:t>.</a:t>
          </a:r>
        </a:p>
      </dgm:t>
    </dgm:pt>
    <dgm:pt modelId="{0346C399-3070-4DBE-9B7B-5E0D77B06A25}" type="parTrans" cxnId="{F80340AC-1FC5-4172-97BD-00192F7A6AAF}">
      <dgm:prSet/>
      <dgm:spPr/>
      <dgm:t>
        <a:bodyPr/>
        <a:lstStyle/>
        <a:p>
          <a:endParaRPr lang="ru-RU"/>
        </a:p>
      </dgm:t>
    </dgm:pt>
    <dgm:pt modelId="{4A5B3EF9-03B7-49F0-BCE5-4AA9B193BDD5}" type="sibTrans" cxnId="{F80340AC-1FC5-4172-97BD-00192F7A6AAF}">
      <dgm:prSet/>
      <dgm:spPr/>
      <dgm:t>
        <a:bodyPr/>
        <a:lstStyle/>
        <a:p>
          <a:endParaRPr lang="ru-RU"/>
        </a:p>
      </dgm:t>
    </dgm:pt>
    <dgm:pt modelId="{0B374FCE-30CE-4F28-9803-7C8F145F0AF2}" type="pres">
      <dgm:prSet presAssocID="{4E484929-0B2B-435C-A2C8-7FAD5F33AB0B}" presName="Name0" presStyleCnt="0">
        <dgm:presLayoutVars>
          <dgm:dir/>
          <dgm:animLvl val="lvl"/>
          <dgm:resizeHandles val="exact"/>
        </dgm:presLayoutVars>
      </dgm:prSet>
      <dgm:spPr/>
    </dgm:pt>
    <dgm:pt modelId="{989DD9B0-D02E-4BE3-945C-8E7367239BA0}" type="pres">
      <dgm:prSet presAssocID="{F10816A0-E01E-4185-ACBF-C9AAB5CAA1FB}" presName="parTxOnly" presStyleLbl="node1" presStyleIdx="0" presStyleCnt="3" custScaleX="90999" custLinFactNeighborX="-297" custLinFactNeighborY="-6417">
        <dgm:presLayoutVars>
          <dgm:chMax val="0"/>
          <dgm:chPref val="0"/>
          <dgm:bulletEnabled val="1"/>
        </dgm:presLayoutVars>
      </dgm:prSet>
      <dgm:spPr/>
    </dgm:pt>
    <dgm:pt modelId="{43EB7C2B-A4FF-44C5-BE9C-AA33EB7491DA}" type="pres">
      <dgm:prSet presAssocID="{897B2538-2124-4132-BB64-07C73D137450}" presName="parTxOnlySpace" presStyleCnt="0"/>
      <dgm:spPr/>
    </dgm:pt>
    <dgm:pt modelId="{E502C05C-51AD-469C-A63C-95F12BCD624F}" type="pres">
      <dgm:prSet presAssocID="{E6031F91-0BC6-4274-839A-BB600D4F87E7}" presName="parTxOnly" presStyleLbl="node1" presStyleIdx="1" presStyleCnt="3" custScaleX="97670" custLinFactNeighborX="29795" custLinFactNeighborY="-6521">
        <dgm:presLayoutVars>
          <dgm:chMax val="0"/>
          <dgm:chPref val="0"/>
          <dgm:bulletEnabled val="1"/>
        </dgm:presLayoutVars>
      </dgm:prSet>
      <dgm:spPr/>
    </dgm:pt>
    <dgm:pt modelId="{E193248F-F7DA-4B12-8587-CB6B3C845739}" type="pres">
      <dgm:prSet presAssocID="{8194019E-F3A0-47AA-96EB-6CBC02A31166}" presName="parTxOnlySpace" presStyleCnt="0"/>
      <dgm:spPr/>
    </dgm:pt>
    <dgm:pt modelId="{3B4B9934-5325-4E42-8EE0-0795CFFD5593}" type="pres">
      <dgm:prSet presAssocID="{BB29D228-6D02-4FEB-8EE8-9D9438B844B6}" presName="parTxOnly" presStyleLbl="node1" presStyleIdx="2" presStyleCnt="3" custScaleX="133276" custLinFactNeighborX="-635" custLinFactNeighborY="-7272">
        <dgm:presLayoutVars>
          <dgm:chMax val="0"/>
          <dgm:chPref val="0"/>
          <dgm:bulletEnabled val="1"/>
        </dgm:presLayoutVars>
      </dgm:prSet>
      <dgm:spPr/>
    </dgm:pt>
  </dgm:ptLst>
  <dgm:cxnLst>
    <dgm:cxn modelId="{643B7C06-58AB-4AF0-8762-EAF59A5BC7B9}" srcId="{4E484929-0B2B-435C-A2C8-7FAD5F33AB0B}" destId="{F10816A0-E01E-4185-ACBF-C9AAB5CAA1FB}" srcOrd="0" destOrd="0" parTransId="{A18A6993-C7AA-4C85-86D9-A528509C43EE}" sibTransId="{897B2538-2124-4132-BB64-07C73D137450}"/>
    <dgm:cxn modelId="{4AAED90A-F448-4194-9F13-75D0DF6C2AFE}" srcId="{4E484929-0B2B-435C-A2C8-7FAD5F33AB0B}" destId="{E6031F91-0BC6-4274-839A-BB600D4F87E7}" srcOrd="1" destOrd="0" parTransId="{249AA192-45EC-4983-AAD1-88538CB39FDB}" sibTransId="{8194019E-F3A0-47AA-96EB-6CBC02A31166}"/>
    <dgm:cxn modelId="{2CA07C94-FAC5-4695-8DF0-5B27601A3C19}" type="presOf" srcId="{4E484929-0B2B-435C-A2C8-7FAD5F33AB0B}" destId="{0B374FCE-30CE-4F28-9803-7C8F145F0AF2}" srcOrd="0" destOrd="0" presId="urn:microsoft.com/office/officeart/2005/8/layout/chevron1"/>
    <dgm:cxn modelId="{C6F23B96-1631-4D69-8753-75D1E7E381DC}" type="presOf" srcId="{E6031F91-0BC6-4274-839A-BB600D4F87E7}" destId="{E502C05C-51AD-469C-A63C-95F12BCD624F}" srcOrd="0" destOrd="0" presId="urn:microsoft.com/office/officeart/2005/8/layout/chevron1"/>
    <dgm:cxn modelId="{F80340AC-1FC5-4172-97BD-00192F7A6AAF}" srcId="{4E484929-0B2B-435C-A2C8-7FAD5F33AB0B}" destId="{BB29D228-6D02-4FEB-8EE8-9D9438B844B6}" srcOrd="2" destOrd="0" parTransId="{0346C399-3070-4DBE-9B7B-5E0D77B06A25}" sibTransId="{4A5B3EF9-03B7-49F0-BCE5-4AA9B193BDD5}"/>
    <dgm:cxn modelId="{122E75F0-54E7-4B3C-9B1F-6ACA4FB279AF}" type="presOf" srcId="{BB29D228-6D02-4FEB-8EE8-9D9438B844B6}" destId="{3B4B9934-5325-4E42-8EE0-0795CFFD5593}" srcOrd="0" destOrd="0" presId="urn:microsoft.com/office/officeart/2005/8/layout/chevron1"/>
    <dgm:cxn modelId="{7C3CCCF8-CC4B-499A-B708-CD8C203A892B}" type="presOf" srcId="{F10816A0-E01E-4185-ACBF-C9AAB5CAA1FB}" destId="{989DD9B0-D02E-4BE3-945C-8E7367239BA0}" srcOrd="0" destOrd="0" presId="urn:microsoft.com/office/officeart/2005/8/layout/chevron1"/>
    <dgm:cxn modelId="{A5C3971D-E32F-4E97-8392-1398CB016EBC}" type="presParOf" srcId="{0B374FCE-30CE-4F28-9803-7C8F145F0AF2}" destId="{989DD9B0-D02E-4BE3-945C-8E7367239BA0}" srcOrd="0" destOrd="0" presId="urn:microsoft.com/office/officeart/2005/8/layout/chevron1"/>
    <dgm:cxn modelId="{C7FC98D1-94D4-43AB-95C8-D971E5BB15F6}" type="presParOf" srcId="{0B374FCE-30CE-4F28-9803-7C8F145F0AF2}" destId="{43EB7C2B-A4FF-44C5-BE9C-AA33EB7491DA}" srcOrd="1" destOrd="0" presId="urn:microsoft.com/office/officeart/2005/8/layout/chevron1"/>
    <dgm:cxn modelId="{2D4757B2-6081-4259-8917-1A18C6CC861C}" type="presParOf" srcId="{0B374FCE-30CE-4F28-9803-7C8F145F0AF2}" destId="{E502C05C-51AD-469C-A63C-95F12BCD624F}" srcOrd="2" destOrd="0" presId="urn:microsoft.com/office/officeart/2005/8/layout/chevron1"/>
    <dgm:cxn modelId="{EE730BE3-34B2-40D9-9A66-1774F1F61A3E}" type="presParOf" srcId="{0B374FCE-30CE-4F28-9803-7C8F145F0AF2}" destId="{E193248F-F7DA-4B12-8587-CB6B3C845739}" srcOrd="3" destOrd="0" presId="urn:microsoft.com/office/officeart/2005/8/layout/chevron1"/>
    <dgm:cxn modelId="{557113F2-D85C-421F-85D9-32D0791C2BDC}" type="presParOf" srcId="{0B374FCE-30CE-4F28-9803-7C8F145F0AF2}" destId="{3B4B9934-5325-4E42-8EE0-0795CFFD5593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3001059-C675-4E91-AA32-2FF05897482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5796D85-F950-4B19-B334-CD0E057DD293}">
      <dgm:prSet custT="1"/>
      <dgm:spPr/>
      <dgm:t>
        <a:bodyPr/>
        <a:lstStyle/>
        <a:p>
          <a:pPr rtl="0"/>
          <a:r>
            <a:rPr lang="ru-RU" sz="1600" b="1" i="0" baseline="0" dirty="0"/>
            <a:t>Целевой</a:t>
          </a:r>
          <a:r>
            <a:rPr lang="ru-RU" sz="1600" b="1" i="0" dirty="0"/>
            <a:t> показатель: </a:t>
          </a:r>
        </a:p>
        <a:p>
          <a:pPr rtl="0"/>
          <a:r>
            <a:rPr lang="ru-RU" sz="1600" b="1" i="0" dirty="0"/>
            <a:t>сокращение потерь при передаче тепловой энергии с 10396 до 9098  Гкал</a:t>
          </a:r>
          <a:r>
            <a:rPr lang="ru-RU" sz="1600" b="1" dirty="0"/>
            <a:t> в год </a:t>
          </a:r>
          <a:endParaRPr lang="ru-RU" sz="1600" b="1" i="0" baseline="0" dirty="0"/>
        </a:p>
      </dgm:t>
    </dgm:pt>
    <dgm:pt modelId="{0E5627A8-B298-43B4-A03C-7E0BF52BA18F}" type="parTrans" cxnId="{057FBFD6-F1B9-4388-A3CC-C5009D8F3680}">
      <dgm:prSet/>
      <dgm:spPr/>
      <dgm:t>
        <a:bodyPr/>
        <a:lstStyle/>
        <a:p>
          <a:endParaRPr lang="ru-RU"/>
        </a:p>
      </dgm:t>
    </dgm:pt>
    <dgm:pt modelId="{9F451B09-5503-4298-9568-C45B4CC95A52}" type="sibTrans" cxnId="{057FBFD6-F1B9-4388-A3CC-C5009D8F3680}">
      <dgm:prSet/>
      <dgm:spPr/>
      <dgm:t>
        <a:bodyPr/>
        <a:lstStyle/>
        <a:p>
          <a:endParaRPr lang="ru-RU"/>
        </a:p>
      </dgm:t>
    </dgm:pt>
    <dgm:pt modelId="{63114F78-EB8A-4120-B97A-E325BE44F13B}" type="pres">
      <dgm:prSet presAssocID="{B3001059-C675-4E91-AA32-2FF058974829}" presName="linear" presStyleCnt="0">
        <dgm:presLayoutVars>
          <dgm:animLvl val="lvl"/>
          <dgm:resizeHandles val="exact"/>
        </dgm:presLayoutVars>
      </dgm:prSet>
      <dgm:spPr/>
    </dgm:pt>
    <dgm:pt modelId="{3FE541D8-E9CB-43CB-ABB2-C72052FF762E}" type="pres">
      <dgm:prSet presAssocID="{35796D85-F950-4B19-B334-CD0E057DD293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58160D47-73AC-4E21-A2C6-3037B07B43E4}" type="presOf" srcId="{35796D85-F950-4B19-B334-CD0E057DD293}" destId="{3FE541D8-E9CB-43CB-ABB2-C72052FF762E}" srcOrd="0" destOrd="0" presId="urn:microsoft.com/office/officeart/2005/8/layout/vList2"/>
    <dgm:cxn modelId="{768B1D81-8D43-433A-A527-53CE7CBB5C6C}" type="presOf" srcId="{B3001059-C675-4E91-AA32-2FF058974829}" destId="{63114F78-EB8A-4120-B97A-E325BE44F13B}" srcOrd="0" destOrd="0" presId="urn:microsoft.com/office/officeart/2005/8/layout/vList2"/>
    <dgm:cxn modelId="{057FBFD6-F1B9-4388-A3CC-C5009D8F3680}" srcId="{B3001059-C675-4E91-AA32-2FF058974829}" destId="{35796D85-F950-4B19-B334-CD0E057DD293}" srcOrd="0" destOrd="0" parTransId="{0E5627A8-B298-43B4-A03C-7E0BF52BA18F}" sibTransId="{9F451B09-5503-4298-9568-C45B4CC95A52}"/>
    <dgm:cxn modelId="{40297651-C949-4BD1-A385-8BFF0949849C}" type="presParOf" srcId="{63114F78-EB8A-4120-B97A-E325BE44F13B}" destId="{3FE541D8-E9CB-43CB-ABB2-C72052FF762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3001059-C675-4E91-AA32-2FF05897482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5796D85-F950-4B19-B334-CD0E057DD293}">
      <dgm:prSet custT="1"/>
      <dgm:spPr/>
      <dgm:t>
        <a:bodyPr/>
        <a:lstStyle/>
        <a:p>
          <a:pPr rtl="0"/>
          <a:r>
            <a:rPr lang="ru-RU" sz="1600" b="1" i="0" baseline="0" dirty="0"/>
            <a:t>Целевой</a:t>
          </a:r>
          <a:r>
            <a:rPr lang="ru-RU" sz="1600" b="1" i="0" dirty="0"/>
            <a:t> показатель: </a:t>
          </a:r>
        </a:p>
        <a:p>
          <a:pPr rtl="0"/>
          <a:r>
            <a:rPr lang="ru-RU" sz="1600" b="1" i="0" dirty="0"/>
            <a:t>сокращение удельного расхода электроэнергии, </a:t>
          </a:r>
          <a:r>
            <a:rPr lang="ru-RU" sz="1600" b="1" i="0" dirty="0" err="1"/>
            <a:t>кВтч</a:t>
          </a:r>
          <a:r>
            <a:rPr lang="ru-RU" sz="1600" b="1" i="0" dirty="0"/>
            <a:t>/Гкал.</a:t>
          </a:r>
          <a:r>
            <a:rPr lang="ru-RU" sz="1600" b="1" dirty="0"/>
            <a:t> </a:t>
          </a:r>
          <a:endParaRPr lang="ru-RU" sz="1600" b="1" i="0" baseline="0" dirty="0"/>
        </a:p>
      </dgm:t>
    </dgm:pt>
    <dgm:pt modelId="{0E5627A8-B298-43B4-A03C-7E0BF52BA18F}" type="parTrans" cxnId="{057FBFD6-F1B9-4388-A3CC-C5009D8F3680}">
      <dgm:prSet/>
      <dgm:spPr/>
      <dgm:t>
        <a:bodyPr/>
        <a:lstStyle/>
        <a:p>
          <a:endParaRPr lang="ru-RU"/>
        </a:p>
      </dgm:t>
    </dgm:pt>
    <dgm:pt modelId="{9F451B09-5503-4298-9568-C45B4CC95A52}" type="sibTrans" cxnId="{057FBFD6-F1B9-4388-A3CC-C5009D8F3680}">
      <dgm:prSet/>
      <dgm:spPr/>
      <dgm:t>
        <a:bodyPr/>
        <a:lstStyle/>
        <a:p>
          <a:endParaRPr lang="ru-RU"/>
        </a:p>
      </dgm:t>
    </dgm:pt>
    <dgm:pt modelId="{63114F78-EB8A-4120-B97A-E325BE44F13B}" type="pres">
      <dgm:prSet presAssocID="{B3001059-C675-4E91-AA32-2FF058974829}" presName="linear" presStyleCnt="0">
        <dgm:presLayoutVars>
          <dgm:animLvl val="lvl"/>
          <dgm:resizeHandles val="exact"/>
        </dgm:presLayoutVars>
      </dgm:prSet>
      <dgm:spPr/>
    </dgm:pt>
    <dgm:pt modelId="{3FE541D8-E9CB-43CB-ABB2-C72052FF762E}" type="pres">
      <dgm:prSet presAssocID="{35796D85-F950-4B19-B334-CD0E057DD293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EC56E606-6BAB-4C68-962B-548D853347AE}" type="presOf" srcId="{B3001059-C675-4E91-AA32-2FF058974829}" destId="{63114F78-EB8A-4120-B97A-E325BE44F13B}" srcOrd="0" destOrd="0" presId="urn:microsoft.com/office/officeart/2005/8/layout/vList2"/>
    <dgm:cxn modelId="{D705A384-E5D5-4B6A-9DE6-00F16C97C1F2}" type="presOf" srcId="{35796D85-F950-4B19-B334-CD0E057DD293}" destId="{3FE541D8-E9CB-43CB-ABB2-C72052FF762E}" srcOrd="0" destOrd="0" presId="urn:microsoft.com/office/officeart/2005/8/layout/vList2"/>
    <dgm:cxn modelId="{057FBFD6-F1B9-4388-A3CC-C5009D8F3680}" srcId="{B3001059-C675-4E91-AA32-2FF058974829}" destId="{35796D85-F950-4B19-B334-CD0E057DD293}" srcOrd="0" destOrd="0" parTransId="{0E5627A8-B298-43B4-A03C-7E0BF52BA18F}" sibTransId="{9F451B09-5503-4298-9568-C45B4CC95A52}"/>
    <dgm:cxn modelId="{62132529-2542-48A3-9EBB-6C01B97C59E4}" type="presParOf" srcId="{63114F78-EB8A-4120-B97A-E325BE44F13B}" destId="{3FE541D8-E9CB-43CB-ABB2-C72052FF762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EA36EB-BD61-4810-8598-EE03A0D7175C}">
      <dsp:nvSpPr>
        <dsp:cNvPr id="0" name=""/>
        <dsp:cNvSpPr/>
      </dsp:nvSpPr>
      <dsp:spPr>
        <a:xfrm>
          <a:off x="0" y="65266"/>
          <a:ext cx="3530671" cy="959217"/>
        </a:xfrm>
        <a:prstGeom prst="roundRect">
          <a:avLst/>
        </a:prstGeom>
        <a:blipFill>
          <a:blip xmlns:r="http://schemas.openxmlformats.org/officeDocument/2006/relationships" r:embed="rId1">
            <a:duotone>
              <a:schemeClr val="accent1">
                <a:tint val="30000"/>
                <a:satMod val="300000"/>
              </a:schemeClr>
              <a:schemeClr val="accent1">
                <a:tint val="40000"/>
                <a:satMod val="200000"/>
              </a:schemeClr>
            </a:duotone>
          </a:blip>
          <a:tile tx="0" ty="0" sx="70000" sy="70000" flip="none" algn="ctr"/>
        </a:blipFill>
        <a:ln w="9525" cap="flat" cmpd="sng" algn="ctr">
          <a:solidFill>
            <a:schemeClr val="accent1">
              <a:shade val="60000"/>
              <a:satMod val="110000"/>
            </a:schemeClr>
          </a:solidFill>
          <a:prstDash val="solid"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>
              <a:latin typeface="Cambria" pitchFamily="18" charset="0"/>
              <a:cs typeface="Arial" pitchFamily="34" charset="0"/>
            </a:rPr>
            <a:t>3 угольных котельных</a:t>
          </a:r>
        </a:p>
      </dsp:txBody>
      <dsp:txXfrm>
        <a:off x="46825" y="112091"/>
        <a:ext cx="3437021" cy="865567"/>
      </dsp:txXfrm>
    </dsp:sp>
    <dsp:sp modelId="{35EF2193-CAE7-4583-8740-28C094D9CA63}">
      <dsp:nvSpPr>
        <dsp:cNvPr id="0" name=""/>
        <dsp:cNvSpPr/>
      </dsp:nvSpPr>
      <dsp:spPr>
        <a:xfrm>
          <a:off x="0" y="1061310"/>
          <a:ext cx="3530671" cy="959217"/>
        </a:xfrm>
        <a:prstGeom prst="roundRect">
          <a:avLst/>
        </a:prstGeom>
        <a:blipFill>
          <a:blip xmlns:r="http://schemas.openxmlformats.org/officeDocument/2006/relationships" r:embed="rId1">
            <a:duotone>
              <a:schemeClr val="accent1">
                <a:tint val="30000"/>
                <a:satMod val="300000"/>
              </a:schemeClr>
              <a:schemeClr val="accent1">
                <a:tint val="40000"/>
                <a:satMod val="200000"/>
              </a:schemeClr>
            </a:duotone>
          </a:blip>
          <a:tile tx="0" ty="0" sx="70000" sy="70000" flip="none" algn="ctr"/>
        </a:blipFill>
        <a:ln w="9525" cap="flat" cmpd="sng" algn="ctr">
          <a:solidFill>
            <a:schemeClr val="accent1">
              <a:shade val="60000"/>
              <a:satMod val="110000"/>
            </a:schemeClr>
          </a:solidFill>
          <a:prstDash val="solid"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>
              <a:latin typeface="Cambria" pitchFamily="18" charset="0"/>
              <a:cs typeface="Arial" pitchFamily="34" charset="0"/>
            </a:rPr>
            <a:t>Физический износ объектов теплоснабжения</a:t>
          </a:r>
        </a:p>
      </dsp:txBody>
      <dsp:txXfrm>
        <a:off x="46825" y="1108135"/>
        <a:ext cx="3437021" cy="865567"/>
      </dsp:txXfrm>
    </dsp:sp>
    <dsp:sp modelId="{21074FE9-1D95-4764-9222-7AD5A021B76A}">
      <dsp:nvSpPr>
        <dsp:cNvPr id="0" name=""/>
        <dsp:cNvSpPr/>
      </dsp:nvSpPr>
      <dsp:spPr>
        <a:xfrm>
          <a:off x="0" y="2087380"/>
          <a:ext cx="3530671" cy="959217"/>
        </a:xfrm>
        <a:prstGeom prst="roundRect">
          <a:avLst/>
        </a:prstGeom>
        <a:blipFill>
          <a:blip xmlns:r="http://schemas.openxmlformats.org/officeDocument/2006/relationships" r:embed="rId1">
            <a:duotone>
              <a:schemeClr val="accent1">
                <a:tint val="30000"/>
                <a:satMod val="300000"/>
              </a:schemeClr>
              <a:schemeClr val="accent1">
                <a:tint val="40000"/>
                <a:satMod val="200000"/>
              </a:schemeClr>
            </a:duotone>
          </a:blip>
          <a:tile tx="0" ty="0" sx="70000" sy="70000" flip="none" algn="ctr"/>
        </a:blipFill>
        <a:ln w="9525" cap="flat" cmpd="sng" algn="ctr">
          <a:solidFill>
            <a:schemeClr val="accent1">
              <a:shade val="60000"/>
              <a:satMod val="110000"/>
            </a:schemeClr>
          </a:solidFill>
          <a:prstDash val="solid"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>
              <a:latin typeface="Cambria" pitchFamily="18" charset="0"/>
              <a:cs typeface="Arial" pitchFamily="34" charset="0"/>
            </a:rPr>
            <a:t>Низкая эффективность выработки тепловой энергии на ряде газовых котельных</a:t>
          </a:r>
        </a:p>
      </dsp:txBody>
      <dsp:txXfrm>
        <a:off x="46825" y="2134205"/>
        <a:ext cx="3437021" cy="865567"/>
      </dsp:txXfrm>
    </dsp:sp>
    <dsp:sp modelId="{7DDDEB5D-18AF-482A-A889-3F56B535C85B}">
      <dsp:nvSpPr>
        <dsp:cNvPr id="0" name=""/>
        <dsp:cNvSpPr/>
      </dsp:nvSpPr>
      <dsp:spPr>
        <a:xfrm>
          <a:off x="0" y="3098437"/>
          <a:ext cx="3530671" cy="959217"/>
        </a:xfrm>
        <a:prstGeom prst="roundRect">
          <a:avLst/>
        </a:prstGeom>
        <a:blipFill>
          <a:blip xmlns:r="http://schemas.openxmlformats.org/officeDocument/2006/relationships" r:embed="rId1">
            <a:duotone>
              <a:schemeClr val="accent1">
                <a:tint val="30000"/>
                <a:satMod val="300000"/>
              </a:schemeClr>
              <a:schemeClr val="accent1">
                <a:tint val="40000"/>
                <a:satMod val="200000"/>
              </a:schemeClr>
            </a:duotone>
          </a:blip>
          <a:tile tx="0" ty="0" sx="70000" sy="70000" flip="none" algn="ctr"/>
        </a:blipFill>
        <a:ln w="9525" cap="flat" cmpd="sng" algn="ctr">
          <a:solidFill>
            <a:schemeClr val="accent1">
              <a:shade val="60000"/>
              <a:satMod val="110000"/>
            </a:schemeClr>
          </a:solidFill>
          <a:prstDash val="solid"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>
              <a:latin typeface="Cambria" pitchFamily="18" charset="0"/>
              <a:cs typeface="Arial" pitchFamily="34" charset="0"/>
            </a:rPr>
            <a:t>Значительная избыточная установленная мощность источников тепловой энергии</a:t>
          </a:r>
        </a:p>
      </dsp:txBody>
      <dsp:txXfrm>
        <a:off x="46825" y="3145262"/>
        <a:ext cx="3437021" cy="865567"/>
      </dsp:txXfrm>
    </dsp:sp>
    <dsp:sp modelId="{7B7A0D36-A324-47C6-A934-69CE02277973}">
      <dsp:nvSpPr>
        <dsp:cNvPr id="0" name=""/>
        <dsp:cNvSpPr/>
      </dsp:nvSpPr>
      <dsp:spPr>
        <a:xfrm>
          <a:off x="0" y="4109494"/>
          <a:ext cx="3530671" cy="959217"/>
        </a:xfrm>
        <a:prstGeom prst="roundRect">
          <a:avLst/>
        </a:prstGeom>
        <a:blipFill>
          <a:blip xmlns:r="http://schemas.openxmlformats.org/officeDocument/2006/relationships" r:embed="rId1">
            <a:duotone>
              <a:schemeClr val="accent1">
                <a:tint val="30000"/>
                <a:satMod val="300000"/>
              </a:schemeClr>
              <a:schemeClr val="accent1">
                <a:tint val="40000"/>
                <a:satMod val="200000"/>
              </a:schemeClr>
            </a:duotone>
          </a:blip>
          <a:tile tx="0" ty="0" sx="70000" sy="70000" flip="none" algn="ctr"/>
        </a:blipFill>
        <a:ln w="9525" cap="flat" cmpd="sng" algn="ctr">
          <a:solidFill>
            <a:schemeClr val="accent1">
              <a:shade val="60000"/>
              <a:satMod val="110000"/>
            </a:schemeClr>
          </a:solidFill>
          <a:prstDash val="solid"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>
              <a:latin typeface="Cambria" pitchFamily="18" charset="0"/>
              <a:cs typeface="Arial" pitchFamily="34" charset="0"/>
            </a:rPr>
            <a:t>Низкий уровень энергоэффективности при передаче тепловой энергии</a:t>
          </a:r>
        </a:p>
      </dsp:txBody>
      <dsp:txXfrm>
        <a:off x="46825" y="4156319"/>
        <a:ext cx="3437021" cy="86556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9DD9B0-D02E-4BE3-945C-8E7367239BA0}">
      <dsp:nvSpPr>
        <dsp:cNvPr id="0" name=""/>
        <dsp:cNvSpPr/>
      </dsp:nvSpPr>
      <dsp:spPr>
        <a:xfrm>
          <a:off x="89" y="0"/>
          <a:ext cx="3021036" cy="888272"/>
        </a:xfrm>
        <a:prstGeom prst="chevron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2014" tIns="37338" rIns="37338" bIns="37338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b="1" kern="1200" dirty="0">
              <a:solidFill>
                <a:schemeClr val="tx1"/>
              </a:solidFill>
            </a:rPr>
            <a:t>4 года</a:t>
          </a:r>
        </a:p>
      </dsp:txBody>
      <dsp:txXfrm>
        <a:off x="444225" y="0"/>
        <a:ext cx="2132764" cy="888272"/>
      </dsp:txXfrm>
    </dsp:sp>
    <dsp:sp modelId="{E502C05C-51AD-469C-A63C-95F12BCD624F}">
      <dsp:nvSpPr>
        <dsp:cNvPr id="0" name=""/>
        <dsp:cNvSpPr/>
      </dsp:nvSpPr>
      <dsp:spPr>
        <a:xfrm>
          <a:off x="2719022" y="0"/>
          <a:ext cx="3143207" cy="888272"/>
        </a:xfrm>
        <a:prstGeom prst="chevron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2014" tIns="37338" rIns="37338" bIns="37338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700" b="1" kern="1200" dirty="0">
              <a:solidFill>
                <a:schemeClr val="tx1"/>
              </a:solidFill>
            </a:rPr>
            <a:t>19 </a:t>
          </a:r>
          <a:r>
            <a:rPr lang="ru-RU" sz="2800" b="1" kern="1200" dirty="0">
              <a:solidFill>
                <a:prstClr val="black"/>
              </a:solidFill>
              <a:latin typeface="Cambria" panose="02040503050406030204" pitchFamily="18" charset="0"/>
              <a:ea typeface="+mn-ea"/>
              <a:cs typeface="+mn-cs"/>
            </a:rPr>
            <a:t>котельных</a:t>
          </a:r>
        </a:p>
      </dsp:txBody>
      <dsp:txXfrm>
        <a:off x="3163158" y="0"/>
        <a:ext cx="2254935" cy="888272"/>
      </dsp:txXfrm>
    </dsp:sp>
    <dsp:sp modelId="{3B4B9934-5325-4E42-8EE0-0795CFFD5593}">
      <dsp:nvSpPr>
        <dsp:cNvPr id="0" name=""/>
        <dsp:cNvSpPr/>
      </dsp:nvSpPr>
      <dsp:spPr>
        <a:xfrm>
          <a:off x="5560125" y="0"/>
          <a:ext cx="3021036" cy="888272"/>
        </a:xfrm>
        <a:prstGeom prst="chevron">
          <a:avLst/>
        </a:prstGeom>
        <a:solidFill>
          <a:schemeClr val="accent1">
            <a:lumMod val="60000"/>
            <a:lumOff val="40000"/>
          </a:schemeClr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2014" tIns="37338" rIns="37338" bIns="37338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b="1" kern="1200" dirty="0">
              <a:solidFill>
                <a:prstClr val="black"/>
              </a:solidFill>
              <a:latin typeface="Cambria" panose="02040503050406030204" pitchFamily="18" charset="0"/>
              <a:ea typeface="+mn-ea"/>
              <a:cs typeface="+mn-cs"/>
            </a:rPr>
            <a:t>692</a:t>
          </a:r>
          <a:r>
            <a:rPr lang="ru-RU" sz="2800" kern="1200" dirty="0">
              <a:solidFill>
                <a:schemeClr val="tx1"/>
              </a:solidFill>
            </a:rPr>
            <a:t> </a:t>
          </a:r>
          <a:r>
            <a:rPr lang="ru-RU" sz="2800" b="1" kern="1200" dirty="0" err="1">
              <a:solidFill>
                <a:schemeClr val="tx1"/>
              </a:solidFill>
            </a:rPr>
            <a:t>млн.руб</a:t>
          </a:r>
          <a:r>
            <a:rPr lang="ru-RU" sz="2800" b="1" kern="1200" dirty="0">
              <a:solidFill>
                <a:schemeClr val="tx1"/>
              </a:solidFill>
            </a:rPr>
            <a:t>.</a:t>
          </a:r>
        </a:p>
      </dsp:txBody>
      <dsp:txXfrm>
        <a:off x="6004261" y="0"/>
        <a:ext cx="2132764" cy="88827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4BE17F-F64C-4D9D-AFD6-E549A2CEF78B}">
      <dsp:nvSpPr>
        <dsp:cNvPr id="0" name=""/>
        <dsp:cNvSpPr/>
      </dsp:nvSpPr>
      <dsp:spPr>
        <a:xfrm rot="5400000">
          <a:off x="1282111" y="1593444"/>
          <a:ext cx="1322855" cy="2166185"/>
        </a:xfrm>
        <a:prstGeom prst="corner">
          <a:avLst>
            <a:gd name="adj1" fmla="val 16120"/>
            <a:gd name="adj2" fmla="val 16110"/>
          </a:avLst>
        </a:prstGeom>
        <a:solidFill>
          <a:srgbClr val="D34817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D34817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B0BBE30-31DD-4022-AC01-031D690BF68D}">
      <dsp:nvSpPr>
        <dsp:cNvPr id="0" name=""/>
        <dsp:cNvSpPr/>
      </dsp:nvSpPr>
      <dsp:spPr>
        <a:xfrm>
          <a:off x="1169951" y="2303141"/>
          <a:ext cx="1667285" cy="146768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1" kern="1200" dirty="0">
              <a:latin typeface="Arial" panose="020B0604020202020204" pitchFamily="34" charset="0"/>
              <a:cs typeface="Arial" panose="020B0604020202020204" pitchFamily="34" charset="0"/>
            </a:rPr>
            <a:t>603 </a:t>
          </a:r>
          <a:r>
            <a:rPr lang="ru-RU" sz="1800" b="1" kern="1200" dirty="0" err="1">
              <a:latin typeface="Arial" panose="020B0604020202020204" pitchFamily="34" charset="0"/>
              <a:cs typeface="Arial" panose="020B0604020202020204" pitchFamily="34" charset="0"/>
            </a:rPr>
            <a:t>тр.м</a:t>
          </a:r>
          <a:endParaRPr lang="ru-RU" sz="1800" b="1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1" kern="1200" dirty="0">
              <a:latin typeface="Arial" panose="020B0604020202020204" pitchFamily="34" charset="0"/>
              <a:cs typeface="Arial" panose="020B0604020202020204" pitchFamily="34" charset="0"/>
            </a:rPr>
            <a:t>11 </a:t>
          </a:r>
          <a:r>
            <a:rPr lang="ru-RU" sz="1800" b="1" kern="1200" dirty="0" err="1">
              <a:latin typeface="Arial" panose="020B0604020202020204" pitchFamily="34" charset="0"/>
              <a:cs typeface="Arial" panose="020B0604020202020204" pitchFamily="34" charset="0"/>
            </a:rPr>
            <a:t>млн.руб</a:t>
          </a:r>
          <a:r>
            <a:rPr lang="ru-RU" sz="1800" b="1" kern="1200" dirty="0"/>
            <a:t>.</a:t>
          </a:r>
        </a:p>
      </dsp:txBody>
      <dsp:txXfrm>
        <a:off x="1169951" y="2303141"/>
        <a:ext cx="1667285" cy="1467681"/>
      </dsp:txXfrm>
    </dsp:sp>
    <dsp:sp modelId="{54663851-7FE8-49BE-8884-5F2F23FB5E17}">
      <dsp:nvSpPr>
        <dsp:cNvPr id="0" name=""/>
        <dsp:cNvSpPr/>
      </dsp:nvSpPr>
      <dsp:spPr>
        <a:xfrm>
          <a:off x="839822" y="1670704"/>
          <a:ext cx="315918" cy="315918"/>
        </a:xfrm>
        <a:prstGeom prst="triangle">
          <a:avLst>
            <a:gd name="adj" fmla="val 100000"/>
          </a:avLst>
        </a:prstGeom>
        <a:solidFill>
          <a:srgbClr val="D34817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D34817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B62FA732-FAD8-462C-89D2-73DBAC2BB2C6}">
      <dsp:nvSpPr>
        <dsp:cNvPr id="0" name=""/>
        <dsp:cNvSpPr/>
      </dsp:nvSpPr>
      <dsp:spPr>
        <a:xfrm rot="5400000">
          <a:off x="3683303" y="1040553"/>
          <a:ext cx="1217895" cy="2247789"/>
        </a:xfrm>
        <a:prstGeom prst="corner">
          <a:avLst>
            <a:gd name="adj1" fmla="val 16120"/>
            <a:gd name="adj2" fmla="val 16110"/>
          </a:avLst>
        </a:prstGeom>
        <a:solidFill>
          <a:srgbClr val="D34817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D34817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619ACEA6-5327-4B1F-8D1E-9BFE99C20B31}">
      <dsp:nvSpPr>
        <dsp:cNvPr id="0" name=""/>
        <dsp:cNvSpPr/>
      </dsp:nvSpPr>
      <dsp:spPr>
        <a:xfrm>
          <a:off x="3494098" y="1871088"/>
          <a:ext cx="1674367" cy="14011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1" kern="1200" dirty="0">
              <a:latin typeface="Arial" panose="020B0604020202020204" pitchFamily="34" charset="0"/>
              <a:cs typeface="Arial" panose="020B0604020202020204" pitchFamily="34" charset="0"/>
            </a:rPr>
            <a:t>2768 </a:t>
          </a:r>
          <a:r>
            <a:rPr lang="ru-RU" sz="1800" b="1" kern="1200" dirty="0" err="1">
              <a:latin typeface="Arial" panose="020B0604020202020204" pitchFamily="34" charset="0"/>
              <a:cs typeface="Arial" panose="020B0604020202020204" pitchFamily="34" charset="0"/>
            </a:rPr>
            <a:t>тр.м</a:t>
          </a:r>
          <a:endParaRPr lang="ru-RU" sz="1800" b="1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1" kern="1200" dirty="0">
              <a:latin typeface="Arial" panose="020B0604020202020204" pitchFamily="34" charset="0"/>
              <a:cs typeface="Arial" panose="020B0604020202020204" pitchFamily="34" charset="0"/>
            </a:rPr>
            <a:t>91 </a:t>
          </a:r>
          <a:r>
            <a:rPr lang="ru-RU" sz="1800" b="1" kern="1200" dirty="0" err="1">
              <a:latin typeface="Arial" panose="020B0604020202020204" pitchFamily="34" charset="0"/>
              <a:cs typeface="Arial" panose="020B0604020202020204" pitchFamily="34" charset="0"/>
            </a:rPr>
            <a:t>млн.руб</a:t>
          </a:r>
          <a:r>
            <a:rPr lang="ru-RU" sz="1800" b="1" kern="1200" dirty="0">
              <a:latin typeface="Arial" panose="020B0604020202020204" pitchFamily="34" charset="0"/>
              <a:cs typeface="Arial" panose="020B0604020202020204" pitchFamily="34" charset="0"/>
            </a:rPr>
            <a:t>.</a:t>
          </a:r>
          <a:endParaRPr lang="ru-RU" sz="1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494098" y="1871088"/>
        <a:ext cx="1674367" cy="1401195"/>
      </dsp:txXfrm>
    </dsp:sp>
    <dsp:sp modelId="{4B495545-5CBC-474F-8664-864604952F4A}">
      <dsp:nvSpPr>
        <dsp:cNvPr id="0" name=""/>
        <dsp:cNvSpPr/>
      </dsp:nvSpPr>
      <dsp:spPr>
        <a:xfrm>
          <a:off x="3168354" y="1217607"/>
          <a:ext cx="315918" cy="315918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10A10943-5276-4C62-8CA5-04D58450C0FF}">
      <dsp:nvSpPr>
        <dsp:cNvPr id="0" name=""/>
        <dsp:cNvSpPr/>
      </dsp:nvSpPr>
      <dsp:spPr>
        <a:xfrm rot="5400000">
          <a:off x="6082836" y="447001"/>
          <a:ext cx="1247966" cy="2339037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6A455D04-F736-4FEB-9FDD-304A7AC98CFC}">
      <dsp:nvSpPr>
        <dsp:cNvPr id="0" name=""/>
        <dsp:cNvSpPr/>
      </dsp:nvSpPr>
      <dsp:spPr>
        <a:xfrm>
          <a:off x="5169871" y="1137147"/>
          <a:ext cx="1674367" cy="146768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t" anchorCtr="0">
          <a:noAutofit/>
        </a:bodyPr>
        <a:lstStyle/>
        <a:p>
          <a:pPr marL="0" lvl="0" indent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6500" kern="1200"/>
        </a:p>
      </dsp:txBody>
      <dsp:txXfrm>
        <a:off x="5169871" y="1137147"/>
        <a:ext cx="1674367" cy="1467681"/>
      </dsp:txXfrm>
    </dsp:sp>
    <dsp:sp modelId="{41764D75-94CE-474D-B6FA-0D6A80FF3BBA}">
      <dsp:nvSpPr>
        <dsp:cNvPr id="0" name=""/>
        <dsp:cNvSpPr/>
      </dsp:nvSpPr>
      <dsp:spPr>
        <a:xfrm>
          <a:off x="5582933" y="624116"/>
          <a:ext cx="315918" cy="315918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E582F6EB-83E9-479A-8000-81D1C2C8D0B4}">
      <dsp:nvSpPr>
        <dsp:cNvPr id="0" name=""/>
        <dsp:cNvSpPr/>
      </dsp:nvSpPr>
      <dsp:spPr>
        <a:xfrm rot="5400000">
          <a:off x="6850751" y="2077132"/>
          <a:ext cx="1114574" cy="1854627"/>
        </a:xfrm>
        <a:prstGeom prst="roundRect">
          <a:avLst/>
        </a:prstGeom>
        <a:solidFill>
          <a:schemeClr val="bg1"/>
        </a:solidFill>
        <a:ln w="12700" cap="flat" cmpd="sng" algn="ctr">
          <a:solidFill>
            <a:schemeClr val="bg1"/>
          </a:solidFill>
          <a:prstDash val="solid"/>
        </a:ln>
        <a:effectLst>
          <a:outerShdw blurRad="50800" dist="50800" dir="5400000" algn="ctr" rotWithShape="0">
            <a:schemeClr val="bg1"/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BE3C1C3A-4A9C-4DBA-8FC4-EBF6702A203E}">
      <dsp:nvSpPr>
        <dsp:cNvPr id="0" name=""/>
        <dsp:cNvSpPr/>
      </dsp:nvSpPr>
      <dsp:spPr>
        <a:xfrm>
          <a:off x="6048641" y="1348584"/>
          <a:ext cx="1635087" cy="11116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1" kern="1200" dirty="0">
              <a:latin typeface="Arial" panose="020B0604020202020204" pitchFamily="34" charset="0"/>
              <a:cs typeface="Arial" panose="020B0604020202020204" pitchFamily="34" charset="0"/>
            </a:rPr>
            <a:t>225 </a:t>
          </a:r>
          <a:r>
            <a:rPr lang="ru-RU" sz="1800" b="1" kern="1200" dirty="0" err="1">
              <a:latin typeface="Arial" panose="020B0604020202020204" pitchFamily="34" charset="0"/>
              <a:cs typeface="Arial" panose="020B0604020202020204" pitchFamily="34" charset="0"/>
            </a:rPr>
            <a:t>тр.м</a:t>
          </a:r>
          <a:endParaRPr lang="ru-RU" sz="1800" b="1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1" kern="1200" dirty="0">
              <a:latin typeface="Arial" panose="020B0604020202020204" pitchFamily="34" charset="0"/>
              <a:cs typeface="Arial" panose="020B0604020202020204" pitchFamily="34" charset="0"/>
            </a:rPr>
            <a:t>7 </a:t>
          </a:r>
          <a:r>
            <a:rPr lang="ru-RU" sz="1800" b="1" kern="1200" dirty="0" err="1">
              <a:latin typeface="Arial" panose="020B0604020202020204" pitchFamily="34" charset="0"/>
              <a:cs typeface="Arial" panose="020B0604020202020204" pitchFamily="34" charset="0"/>
            </a:rPr>
            <a:t>млн.руб</a:t>
          </a:r>
          <a:r>
            <a:rPr lang="ru-RU" sz="1800" b="1" kern="1200" dirty="0">
              <a:latin typeface="Arial" panose="020B0604020202020204" pitchFamily="34" charset="0"/>
              <a:cs typeface="Arial" panose="020B0604020202020204" pitchFamily="34" charset="0"/>
            </a:rPr>
            <a:t>.</a:t>
          </a:r>
        </a:p>
      </dsp:txBody>
      <dsp:txXfrm>
        <a:off x="6048641" y="1348584"/>
        <a:ext cx="1635087" cy="111160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9DD9B0-D02E-4BE3-945C-8E7367239BA0}">
      <dsp:nvSpPr>
        <dsp:cNvPr id="0" name=""/>
        <dsp:cNvSpPr/>
      </dsp:nvSpPr>
      <dsp:spPr>
        <a:xfrm>
          <a:off x="859" y="0"/>
          <a:ext cx="2585157" cy="956146"/>
        </a:xfrm>
        <a:prstGeom prst="chevron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2014" tIns="37338" rIns="37338" bIns="37338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b="1" kern="1200" dirty="0">
              <a:solidFill>
                <a:schemeClr val="tx1"/>
              </a:solidFill>
            </a:rPr>
            <a:t>4 года</a:t>
          </a:r>
        </a:p>
      </dsp:txBody>
      <dsp:txXfrm>
        <a:off x="478932" y="0"/>
        <a:ext cx="1629011" cy="956146"/>
      </dsp:txXfrm>
    </dsp:sp>
    <dsp:sp modelId="{E502C05C-51AD-469C-A63C-95F12BCD624F}">
      <dsp:nvSpPr>
        <dsp:cNvPr id="0" name=""/>
        <dsp:cNvSpPr/>
      </dsp:nvSpPr>
      <dsp:spPr>
        <a:xfrm>
          <a:off x="2387417" y="0"/>
          <a:ext cx="2774671" cy="956146"/>
        </a:xfrm>
        <a:prstGeom prst="chevron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2014" tIns="37338" rIns="37338" bIns="37338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b="1" kern="1200" dirty="0">
              <a:solidFill>
                <a:prstClr val="black"/>
              </a:solidFill>
              <a:latin typeface="Cambria" panose="02040503050406030204" pitchFamily="18" charset="0"/>
              <a:ea typeface="+mn-ea"/>
              <a:cs typeface="+mn-cs"/>
            </a:rPr>
            <a:t>3596 </a:t>
          </a:r>
          <a:r>
            <a:rPr lang="ru-RU" sz="2800" b="1" kern="1200" dirty="0" err="1">
              <a:solidFill>
                <a:prstClr val="black"/>
              </a:solidFill>
              <a:latin typeface="Cambria" panose="02040503050406030204" pitchFamily="18" charset="0"/>
              <a:ea typeface="+mn-ea"/>
              <a:cs typeface="+mn-cs"/>
            </a:rPr>
            <a:t>тр.м</a:t>
          </a:r>
          <a:endParaRPr lang="ru-RU" sz="2800" b="1" kern="1200" dirty="0">
            <a:solidFill>
              <a:prstClr val="black"/>
            </a:solidFill>
            <a:latin typeface="Cambria" panose="02040503050406030204" pitchFamily="18" charset="0"/>
            <a:ea typeface="+mn-ea"/>
            <a:cs typeface="+mn-cs"/>
          </a:endParaRPr>
        </a:p>
      </dsp:txBody>
      <dsp:txXfrm>
        <a:off x="2865490" y="0"/>
        <a:ext cx="1818525" cy="956146"/>
      </dsp:txXfrm>
    </dsp:sp>
    <dsp:sp modelId="{3B4B9934-5325-4E42-8EE0-0795CFFD5593}">
      <dsp:nvSpPr>
        <dsp:cNvPr id="0" name=""/>
        <dsp:cNvSpPr/>
      </dsp:nvSpPr>
      <dsp:spPr>
        <a:xfrm>
          <a:off x="4791555" y="0"/>
          <a:ext cx="3786189" cy="956146"/>
        </a:xfrm>
        <a:prstGeom prst="chevron">
          <a:avLst/>
        </a:prstGeom>
        <a:solidFill>
          <a:schemeClr val="accent1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2014" tIns="37338" rIns="37338" bIns="37338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b="1" kern="1200" dirty="0">
              <a:solidFill>
                <a:prstClr val="black"/>
              </a:solidFill>
              <a:latin typeface="Cambria" panose="02040503050406030204" pitchFamily="18" charset="0"/>
              <a:ea typeface="+mn-ea"/>
              <a:cs typeface="+mn-cs"/>
            </a:rPr>
            <a:t>109 </a:t>
          </a:r>
          <a:r>
            <a:rPr lang="ru-RU" sz="2800" b="1" kern="1200" dirty="0" err="1">
              <a:solidFill>
                <a:prstClr val="black"/>
              </a:solidFill>
              <a:latin typeface="Cambria" panose="02040503050406030204" pitchFamily="18" charset="0"/>
              <a:ea typeface="+mn-ea"/>
              <a:cs typeface="+mn-cs"/>
            </a:rPr>
            <a:t>млн.руб</a:t>
          </a:r>
          <a:r>
            <a:rPr lang="ru-RU" sz="2800" b="1" kern="1200" dirty="0">
              <a:solidFill>
                <a:prstClr val="black"/>
              </a:solidFill>
              <a:latin typeface="Cambria" panose="02040503050406030204" pitchFamily="18" charset="0"/>
              <a:ea typeface="+mn-ea"/>
              <a:cs typeface="+mn-cs"/>
            </a:rPr>
            <a:t>.</a:t>
          </a:r>
        </a:p>
      </dsp:txBody>
      <dsp:txXfrm>
        <a:off x="5269628" y="0"/>
        <a:ext cx="2830043" cy="95614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E541D8-E9CB-43CB-ABB2-C72052FF762E}">
      <dsp:nvSpPr>
        <dsp:cNvPr id="0" name=""/>
        <dsp:cNvSpPr/>
      </dsp:nvSpPr>
      <dsp:spPr>
        <a:xfrm>
          <a:off x="0" y="166"/>
          <a:ext cx="8429684" cy="64260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i="0" kern="1200" baseline="0" dirty="0"/>
            <a:t>Целевой</a:t>
          </a:r>
          <a:r>
            <a:rPr lang="ru-RU" sz="1600" b="1" i="0" kern="1200" dirty="0"/>
            <a:t> показатель: </a:t>
          </a:r>
        </a:p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i="0" kern="1200" dirty="0"/>
            <a:t>сокращение потерь при передаче тепловой энергии с 10396 до 9098  Гкал</a:t>
          </a:r>
          <a:r>
            <a:rPr lang="ru-RU" sz="1600" b="1" kern="1200" dirty="0"/>
            <a:t> в год </a:t>
          </a:r>
          <a:endParaRPr lang="ru-RU" sz="1600" b="1" i="0" kern="1200" baseline="0" dirty="0"/>
        </a:p>
      </dsp:txBody>
      <dsp:txXfrm>
        <a:off x="31370" y="31536"/>
        <a:ext cx="8366944" cy="57986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E541D8-E9CB-43CB-ABB2-C72052FF762E}">
      <dsp:nvSpPr>
        <dsp:cNvPr id="0" name=""/>
        <dsp:cNvSpPr/>
      </dsp:nvSpPr>
      <dsp:spPr>
        <a:xfrm>
          <a:off x="0" y="166"/>
          <a:ext cx="8429684" cy="64260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i="0" kern="1200" baseline="0" dirty="0"/>
            <a:t>Целевой</a:t>
          </a:r>
          <a:r>
            <a:rPr lang="ru-RU" sz="1600" b="1" i="0" kern="1200" dirty="0"/>
            <a:t> показатель: </a:t>
          </a:r>
        </a:p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i="0" kern="1200" dirty="0"/>
            <a:t>сокращение удельного расхода электроэнергии, </a:t>
          </a:r>
          <a:r>
            <a:rPr lang="ru-RU" sz="1600" b="1" i="0" kern="1200" dirty="0" err="1"/>
            <a:t>кВтч</a:t>
          </a:r>
          <a:r>
            <a:rPr lang="ru-RU" sz="1600" b="1" i="0" kern="1200" dirty="0"/>
            <a:t>/Гкал.</a:t>
          </a:r>
          <a:r>
            <a:rPr lang="ru-RU" sz="1600" b="1" kern="1200" dirty="0"/>
            <a:t> </a:t>
          </a:r>
          <a:endParaRPr lang="ru-RU" sz="1600" b="1" i="0" kern="1200" baseline="0" dirty="0"/>
        </a:p>
      </dsp:txBody>
      <dsp:txXfrm>
        <a:off x="31370" y="31536"/>
        <a:ext cx="8366944" cy="5798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3A778A2-9F59-4B30-9287-198F2299E2D3}" type="datetimeFigureOut">
              <a:rPr lang="ru-RU"/>
              <a:pPr>
                <a:defRPr/>
              </a:pPr>
              <a:t>04.10.2024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4388F177-616C-4515-9B2B-16E56E69211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732589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5" name="Скругленный прямоугольник 12"/>
          <p:cNvSpPr/>
          <p:nvPr/>
        </p:nvSpPr>
        <p:spPr>
          <a:xfrm>
            <a:off x="65088" y="69850"/>
            <a:ext cx="9013825" cy="6691313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>
            <a:off x="63500" y="1449388"/>
            <a:ext cx="9020175" cy="15271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63500" y="1397000"/>
            <a:ext cx="9020175" cy="12065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3500" y="2976563"/>
            <a:ext cx="9020175" cy="1111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1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7B2A5A-B5C5-4EEA-811D-510203668CCB}" type="datetimeFigureOut">
              <a:rPr lang="en-US"/>
              <a:pPr>
                <a:defRPr/>
              </a:pPr>
              <a:t>10/4/24</a:t>
            </a:fld>
            <a:endParaRPr lang="en-US"/>
          </a:p>
        </p:txBody>
      </p:sp>
      <p:sp>
        <p:nvSpPr>
          <p:cNvPr id="12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A16B9B-C53E-43C5-8FB0-FD957F4791A9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63209788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623E64-1B8F-4BE8-8C7F-B159B1F84EA1}" type="datetimeFigureOut">
              <a:rPr lang="en-US"/>
              <a:pPr>
                <a:defRPr/>
              </a:pPr>
              <a:t>10/4/24</a:t>
            </a:fld>
            <a:endParaRPr lang="en-US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3CA55D-26B7-4CC7-A473-7135A592C42E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9794415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73ECDB-0C67-47DE-A9D8-B5529347251E}" type="datetimeFigureOut">
              <a:rPr lang="en-US"/>
              <a:pPr>
                <a:defRPr/>
              </a:pPr>
              <a:t>10/4/24</a:t>
            </a:fld>
            <a:endParaRPr lang="en-US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E1744C-4C69-4991-9958-E223045DB072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944075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6D6D9A-D929-4DF2-9F0B-8132C7B9F8E6}" type="datetimeFigureOut">
              <a:rPr lang="en-US"/>
              <a:pPr>
                <a:defRPr/>
              </a:pPr>
              <a:t>10/4/24</a:t>
            </a:fld>
            <a:endParaRPr lang="en-US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F14FBB-9E52-4450-AB22-445766BF6DC2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258545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5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 flipV="1">
            <a:off x="69850" y="2376488"/>
            <a:ext cx="901382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69850" y="2341563"/>
            <a:ext cx="901382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8263" y="2468563"/>
            <a:ext cx="9015412" cy="4603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/>
          <a:lstStyle>
            <a:lvl1pPr algn="l">
              <a:buNone/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E94599-0E37-4219-B33C-75646349CF89}" type="datetimeFigureOut">
              <a:rPr lang="en-US"/>
              <a:pPr>
                <a:defRPr/>
              </a:pPr>
              <a:t>10/4/24</a:t>
            </a:fld>
            <a:endParaRPr lang="en-US"/>
          </a:p>
        </p:txBody>
      </p:sp>
      <p:sp>
        <p:nvSpPr>
          <p:cNvPr id="10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E0B1BB-87FC-49EA-8423-BD948F605807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5159048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072C5-30A8-4523-A0C3-1203F2F3C737}" type="datetimeFigureOut">
              <a:rPr lang="en-US"/>
              <a:pPr>
                <a:defRPr/>
              </a:pPr>
              <a:t>10/4/24</a:t>
            </a:fld>
            <a:endParaRPr lang="en-US" dirty="0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6CCBB4-51A2-48CA-83D4-6656141CD2D1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696341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BAC4E9-3ACB-4D74-BBBE-4B83CE9B694F}" type="datetimeFigureOut">
              <a:rPr lang="en-US"/>
              <a:pPr>
                <a:defRPr/>
              </a:pPr>
              <a:t>10/4/24</a:t>
            </a:fld>
            <a:endParaRPr lang="en-US" dirty="0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791E99-FF90-4AE0-A5DB-FD3118A1F000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2907433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68F9BD-E174-4FDD-A8A7-31FE3EFA2C8D}" type="datetimeFigureOut">
              <a:rPr lang="en-US"/>
              <a:pPr>
                <a:defRPr/>
              </a:pPr>
              <a:t>10/4/24</a:t>
            </a:fld>
            <a:endParaRPr lang="en-US" dirty="0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2B933A-8CF4-4AFF-83ED-B504E1F88008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1720788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FB359E-71B9-479F-9AB3-F85F13CBDCCC}" type="datetimeFigureOut">
              <a:rPr lang="en-US"/>
              <a:pPr>
                <a:defRPr/>
              </a:pPr>
              <a:t>10/4/24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5F9354-7007-44DB-BD56-6EA3861A90F1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6353527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6" name="Скругленный прямоугольник 8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 algn="l">
              <a:buNone/>
              <a:defRPr sz="4000" b="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792260-9204-448A-9735-AD48641A203E}" type="datetimeFigureOut">
              <a:rPr lang="en-US"/>
              <a:pPr>
                <a:defRPr/>
              </a:pPr>
              <a:t>10/4/24</a:t>
            </a:fld>
            <a:endParaRPr lang="en-US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E1C8A-D237-447C-A365-424601587ACB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8748904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 flipV="1">
            <a:off x="68263" y="4683125"/>
            <a:ext cx="900747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>
            <a:off x="68263" y="4649788"/>
            <a:ext cx="900747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68263" y="4773613"/>
            <a:ext cx="9007475" cy="476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438294-4D80-441E-A6F4-8996D41B42F0}" type="datetimeFigureOut">
              <a:rPr lang="en-US"/>
              <a:pPr>
                <a:defRPr/>
              </a:pPr>
              <a:t>10/4/24</a:t>
            </a:fld>
            <a:endParaRPr lang="en-US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ED700F-D320-450B-8CE1-02C82514CB7B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7606093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28" name="Заголовок 21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4638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  <a:endParaRPr lang="en-US" altLang="ru-RU"/>
          </a:p>
        </p:txBody>
      </p:sp>
      <p:sp>
        <p:nvSpPr>
          <p:cNvPr id="1029" name="Текст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447800"/>
            <a:ext cx="77724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  <a:endParaRPr lang="en-US" alt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9DFFD48C-E410-42DA-A50F-E70F9AC8029A}" type="datetimeFigureOut">
              <a:rPr lang="en-US"/>
              <a:pPr>
                <a:defRPr/>
              </a:pPr>
              <a:t>10/4/24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050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vert="horz" wrap="non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algn="ctr" eaLnBrk="1" hangingPunct="1">
              <a:defRPr sz="1400">
                <a:solidFill>
                  <a:srgbClr val="FFFFFF"/>
                </a:solidFill>
                <a:latin typeface="Franklin Gothic Book" pitchFamily="34" charset="0"/>
              </a:defRPr>
            </a:lvl1pPr>
          </a:lstStyle>
          <a:p>
            <a:pPr>
              <a:defRPr/>
            </a:pPr>
            <a:fld id="{61C5BA66-9F3C-4D66-A6B8-1DCA903CDA1D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36" r:id="rId2"/>
    <p:sldLayoutId id="2147483744" r:id="rId3"/>
    <p:sldLayoutId id="2147483737" r:id="rId4"/>
    <p:sldLayoutId id="2147483738" r:id="rId5"/>
    <p:sldLayoutId id="2147483739" r:id="rId6"/>
    <p:sldLayoutId id="2147483740" r:id="rId7"/>
    <p:sldLayoutId id="2147483745" r:id="rId8"/>
    <p:sldLayoutId id="2147483746" r:id="rId9"/>
    <p:sldLayoutId id="2147483741" r:id="rId10"/>
    <p:sldLayoutId id="214748374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anose="020B05030201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anose="020B05030201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anose="020B05030201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anose="020B05030201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anose="020B05030201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anose="020B05030201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anose="020B05030201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anose="020B0503020102020204" pitchFamily="34" charset="0"/>
        </a:defRPr>
      </a:lvl9pPr>
    </p:titleStyle>
    <p:bodyStyle>
      <a:lvl1pPr marL="273050" indent="-273050" algn="l" rtl="0" eaLnBrk="0" fontAlgn="base" hangingPunct="0">
        <a:spcBef>
          <a:spcPts val="575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28600" algn="l" rtl="0" eaLnBrk="0" fontAlgn="base" hangingPunct="0">
        <a:spcBef>
          <a:spcPts val="375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ts val="375"/>
        </a:spcBef>
        <a:spcAft>
          <a:spcPct val="0"/>
        </a:spcAft>
        <a:buClr>
          <a:srgbClr val="E6B1AB"/>
        </a:buClr>
        <a:buSzPct val="8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ts val="375"/>
        </a:spcBef>
        <a:spcAft>
          <a:spcPct val="0"/>
        </a:spcAft>
        <a:buClr>
          <a:srgbClr val="A28E6A"/>
        </a:buClr>
        <a:buSzPct val="8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75"/>
        </a:spcBef>
        <a:spcAft>
          <a:spcPct val="0"/>
        </a:spcAft>
        <a:buClr>
          <a:srgbClr val="A28E6A"/>
        </a:buClr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chart" Target="../charts/chart2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7" Type="http://schemas.openxmlformats.org/officeDocument/2006/relationships/chart" Target="../charts/chart3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3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4.xml"/><Relationship Id="rId3" Type="http://schemas.openxmlformats.org/officeDocument/2006/relationships/diagramLayout" Target="../diagrams/layout3.xml"/><Relationship Id="rId7" Type="http://schemas.openxmlformats.org/officeDocument/2006/relationships/image" Target="../media/image12.jpeg"/><Relationship Id="rId12" Type="http://schemas.microsoft.com/office/2007/relationships/diagramDrawing" Target="../diagrams/drawing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11" Type="http://schemas.openxmlformats.org/officeDocument/2006/relationships/diagramColors" Target="../diagrams/colors4.xml"/><Relationship Id="rId5" Type="http://schemas.openxmlformats.org/officeDocument/2006/relationships/diagramColors" Target="../diagrams/colors3.xml"/><Relationship Id="rId10" Type="http://schemas.openxmlformats.org/officeDocument/2006/relationships/diagramQuickStyle" Target="../diagrams/quickStyle4.xml"/><Relationship Id="rId4" Type="http://schemas.openxmlformats.org/officeDocument/2006/relationships/diagramQuickStyle" Target="../diagrams/quickStyle3.xml"/><Relationship Id="rId9" Type="http://schemas.openxmlformats.org/officeDocument/2006/relationships/diagramLayout" Target="../diagrams/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5580112" y="5857892"/>
            <a:ext cx="3312368" cy="58578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pPr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1800" b="1" dirty="0">
                <a:solidFill>
                  <a:schemeClr val="tx1"/>
                </a:solidFill>
                <a:cs typeface="Arial" pitchFamily="34" charset="0"/>
              </a:rPr>
              <a:t>Муниципальное предприятие  </a:t>
            </a:r>
          </a:p>
          <a:p>
            <a:pPr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1800" b="1" dirty="0">
                <a:solidFill>
                  <a:schemeClr val="tx1"/>
                </a:solidFill>
                <a:cs typeface="Arial" pitchFamily="34" charset="0"/>
              </a:rPr>
              <a:t>г. Новошахтинска МП «ККТС»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457200" y="1506538"/>
            <a:ext cx="8229600" cy="14700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>
                <a:latin typeface="Cambria" pitchFamily="18" charset="0"/>
              </a:rPr>
              <a:t>АКТУАЛИЗАЦИЯ СХЕМЫ ТЕПЛОСНАБЖЕНИЯ</a:t>
            </a:r>
            <a:br>
              <a:rPr lang="ru-RU" sz="3200" dirty="0">
                <a:latin typeface="Cambria" pitchFamily="18" charset="0"/>
              </a:rPr>
            </a:br>
            <a:r>
              <a:rPr lang="ru-RU" sz="2700" dirty="0">
                <a:latin typeface="Cambria" pitchFamily="18" charset="0"/>
              </a:rPr>
              <a:t> ГОРОДА НОВОШАХТИНСКА</a:t>
            </a:r>
            <a:br>
              <a:rPr lang="ru-RU" sz="2700" dirty="0">
                <a:latin typeface="Cambria" pitchFamily="18" charset="0"/>
              </a:rPr>
            </a:br>
            <a:r>
              <a:rPr lang="ru-RU" sz="2700" dirty="0">
                <a:latin typeface="Cambria" pitchFamily="18" charset="0"/>
              </a:rPr>
              <a:t>на период до 2039 года</a:t>
            </a:r>
            <a:endParaRPr lang="ru-RU" sz="3200" dirty="0">
              <a:latin typeface="Cambria" pitchFamily="18" charset="0"/>
            </a:endParaRPr>
          </a:p>
        </p:txBody>
      </p:sp>
      <p:pic>
        <p:nvPicPr>
          <p:cNvPr id="6150" name="Рисунок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75" y="3143250"/>
            <a:ext cx="1928813" cy="227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950" y="188913"/>
            <a:ext cx="8928100" cy="792162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b="1" dirty="0"/>
              <a:t>Объем потерь при передаче тепловой энергии </a:t>
            </a:r>
            <a:br>
              <a:rPr lang="ru-RU" sz="2400" b="1" dirty="0"/>
            </a:br>
            <a:r>
              <a:rPr lang="ru-RU" sz="2400" b="1" dirty="0"/>
              <a:t>от котельных МП «ККТС», Гкал/год</a:t>
            </a:r>
            <a:endParaRPr lang="ru-RU" sz="2100" dirty="0">
              <a:cs typeface="Arial" pitchFamily="34" charset="0"/>
            </a:endParaRPr>
          </a:p>
        </p:txBody>
      </p:sp>
      <p:graphicFrame>
        <p:nvGraphicFramePr>
          <p:cNvPr id="9" name="Схема 8"/>
          <p:cNvGraphicFramePr/>
          <p:nvPr>
            <p:extLst>
              <p:ext uri="{D42A27DB-BD31-4B8C-83A1-F6EECF244321}">
                <p14:modId xmlns:p14="http://schemas.microsoft.com/office/powerpoint/2010/main" val="2182592301"/>
              </p:ext>
            </p:extLst>
          </p:nvPr>
        </p:nvGraphicFramePr>
        <p:xfrm>
          <a:off x="357158" y="6072206"/>
          <a:ext cx="8429684" cy="6429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44140583"/>
              </p:ext>
            </p:extLst>
          </p:nvPr>
        </p:nvGraphicFramePr>
        <p:xfrm>
          <a:off x="107504" y="1052736"/>
          <a:ext cx="8928992" cy="4968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950" y="188913"/>
            <a:ext cx="8928100" cy="576262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b="1" dirty="0"/>
              <a:t>Удельный расход электроэнергии, </a:t>
            </a:r>
            <a:r>
              <a:rPr lang="ru-RU" sz="2400" b="1" dirty="0" err="1"/>
              <a:t>кВтч</a:t>
            </a:r>
            <a:r>
              <a:rPr lang="ru-RU" sz="2400" b="1" dirty="0"/>
              <a:t>/Гкал</a:t>
            </a:r>
            <a:endParaRPr lang="ru-RU" sz="2100" dirty="0">
              <a:cs typeface="Arial" pitchFamily="34" charset="0"/>
            </a:endParaRPr>
          </a:p>
        </p:txBody>
      </p:sp>
      <p:graphicFrame>
        <p:nvGraphicFramePr>
          <p:cNvPr id="9" name="Схема 8"/>
          <p:cNvGraphicFramePr/>
          <p:nvPr/>
        </p:nvGraphicFramePr>
        <p:xfrm>
          <a:off x="357158" y="6072206"/>
          <a:ext cx="8429684" cy="6429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Диаграмма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7970035"/>
              </p:ext>
            </p:extLst>
          </p:nvPr>
        </p:nvGraphicFramePr>
        <p:xfrm>
          <a:off x="107504" y="908720"/>
          <a:ext cx="8928992" cy="5112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Содержимое 10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555097987"/>
              </p:ext>
            </p:extLst>
          </p:nvPr>
        </p:nvGraphicFramePr>
        <p:xfrm>
          <a:off x="179512" y="1110232"/>
          <a:ext cx="3530671" cy="51339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85750" y="116632"/>
            <a:ext cx="8572500" cy="785813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000" dirty="0">
                <a:cs typeface="Arial" pitchFamily="34" charset="0"/>
              </a:rPr>
              <a:t>СУЩЕСТВУЮЩИЕ ПРОБЛЕМЫ СИСТЕМЫ ТЕПЛОСНАБЖЕНИЯ </a:t>
            </a:r>
            <a:br>
              <a:rPr lang="ru-RU" sz="2000" dirty="0">
                <a:cs typeface="Arial" pitchFamily="34" charset="0"/>
              </a:rPr>
            </a:br>
            <a:r>
              <a:rPr lang="ru-RU" sz="2000" dirty="0">
                <a:cs typeface="Arial" pitchFamily="34" charset="0"/>
              </a:rPr>
              <a:t>МП «ККТС»</a:t>
            </a:r>
          </a:p>
        </p:txBody>
      </p:sp>
      <p:pic>
        <p:nvPicPr>
          <p:cNvPr id="7172" name="Рисунок 13" descr="0714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1071563"/>
            <a:ext cx="5184576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3" name="TextBox 15"/>
          <p:cNvSpPr txBox="1">
            <a:spLocks noChangeArrowheads="1"/>
          </p:cNvSpPr>
          <p:nvPr/>
        </p:nvSpPr>
        <p:spPr bwMode="auto">
          <a:xfrm>
            <a:off x="4283968" y="3357563"/>
            <a:ext cx="37226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Perpetu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Perpetu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Perpetu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Perpetu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Perpet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9pPr>
          </a:lstStyle>
          <a:p>
            <a:pPr eaLnBrk="1" hangingPunct="1"/>
            <a:r>
              <a:rPr lang="ru-RU" altLang="ru-RU" sz="1400" dirty="0">
                <a:latin typeface="Cambria" pitchFamily="18" charset="0"/>
                <a:cs typeface="Times New Roman" pitchFamily="18" charset="0"/>
              </a:rPr>
              <a:t>Тепловая сеть от котельной по ул. Радио 84</a:t>
            </a:r>
          </a:p>
        </p:txBody>
      </p:sp>
      <p:sp>
        <p:nvSpPr>
          <p:cNvPr id="7175" name="TextBox 17"/>
          <p:cNvSpPr txBox="1">
            <a:spLocks noChangeArrowheads="1"/>
          </p:cNvSpPr>
          <p:nvPr/>
        </p:nvSpPr>
        <p:spPr bwMode="auto">
          <a:xfrm>
            <a:off x="4052613" y="5961990"/>
            <a:ext cx="466473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Perpetu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Perpetu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Perpetu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Perpetu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Perpet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9pPr>
          </a:lstStyle>
          <a:p>
            <a:pPr eaLnBrk="1" hangingPunct="1"/>
            <a:r>
              <a:rPr lang="ru-RU" altLang="ru-RU" sz="1400" dirty="0">
                <a:latin typeface="Cambria" pitchFamily="18" charset="0"/>
                <a:cs typeface="Times New Roman" pitchFamily="18" charset="0"/>
              </a:rPr>
              <a:t>Угольная котельная по ул. Советской Конституции, 8-к</a:t>
            </a:r>
          </a:p>
        </p:txBody>
      </p:sp>
      <p:pic>
        <p:nvPicPr>
          <p:cNvPr id="1026" name="Picture 2" descr="C:\Users\пользователь\OneDrive\Рабочий стол\7 Сов.Конституции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1205" y="4005064"/>
            <a:ext cx="2609234" cy="1956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пользователь\OneDrive\Рабочий стол\8 Сов. Конституции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9872" y="4005064"/>
            <a:ext cx="2609234" cy="1956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8" descr="http://schks.ru/schks/upload/obj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413" y="3935413"/>
            <a:ext cx="3960812" cy="260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Рисунок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2113" y="365125"/>
            <a:ext cx="3024187" cy="322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Рисунок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150" y="708025"/>
            <a:ext cx="4019550" cy="288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273050" y="3417888"/>
            <a:ext cx="4011613" cy="395287"/>
          </a:xfrm>
          <a:prstGeom prst="rect">
            <a:avLst/>
          </a:prstGeom>
        </p:spPr>
        <p:txBody>
          <a:bodyPr anchor="b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ru-RU" sz="1300" dirty="0">
                <a:solidFill>
                  <a:schemeClr val="tx1"/>
                </a:solidFill>
                <a:latin typeface="Cambria" pitchFamily="18" charset="0"/>
                <a:ea typeface="+mn-ea"/>
                <a:cs typeface="Times New Roman" pitchFamily="18" charset="0"/>
              </a:rPr>
              <a:t>Строительство БМК  ул. Пичугина, 20 Б, 2020 г. 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910138" y="3581400"/>
            <a:ext cx="4078287" cy="2857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ru-RU" sz="1300" b="1" dirty="0">
                <a:latin typeface="Cambria" pitchFamily="18" charset="0"/>
                <a:cs typeface="Times New Roman" pitchFamily="18" charset="0"/>
              </a:rPr>
              <a:t>Строительство</a:t>
            </a:r>
            <a:r>
              <a:rPr lang="ru-RU" sz="1400" b="1" spc="-50" dirty="0">
                <a:solidFill>
                  <a:schemeClr val="accent1"/>
                </a:solidFill>
                <a:latin typeface="+mn-lt"/>
              </a:rPr>
              <a:t> </a:t>
            </a:r>
            <a:r>
              <a:rPr lang="ru-RU" sz="1300" b="1" dirty="0">
                <a:latin typeface="Cambria" pitchFamily="18" charset="0"/>
                <a:cs typeface="Times New Roman" pitchFamily="18" charset="0"/>
              </a:rPr>
              <a:t>БМК  ул. Коперника, 8 В, 2020 г. </a:t>
            </a: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323528" y="116556"/>
            <a:ext cx="8496944" cy="498022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bIns="91440" anchor="b"/>
          <a:lstStyle>
            <a:lvl1pPr algn="ctr" fontAlgn="auto">
              <a:spcAft>
                <a:spcPts val="0"/>
              </a:spcAft>
              <a:defRPr sz="2000">
                <a:solidFill>
                  <a:schemeClr val="lt1"/>
                </a:solidFill>
                <a:latin typeface="+mn-lt"/>
                <a:cs typeface="Arial" pitchFamily="34" charset="0"/>
              </a:defRPr>
            </a:lvl1pPr>
            <a:lvl2pPr>
              <a:defRPr sz="4000">
                <a:solidFill>
                  <a:schemeClr val="lt1"/>
                </a:solidFill>
                <a:latin typeface="+mn-lt"/>
              </a:defRPr>
            </a:lvl2pPr>
            <a:lvl3pPr>
              <a:defRPr sz="4000">
                <a:solidFill>
                  <a:schemeClr val="lt1"/>
                </a:solidFill>
                <a:latin typeface="+mn-lt"/>
              </a:defRPr>
            </a:lvl3pPr>
            <a:lvl4pPr>
              <a:defRPr sz="4000">
                <a:solidFill>
                  <a:schemeClr val="lt1"/>
                </a:solidFill>
                <a:latin typeface="+mn-lt"/>
              </a:defRPr>
            </a:lvl4pPr>
            <a:lvl5pPr>
              <a:defRPr sz="4000">
                <a:solidFill>
                  <a:schemeClr val="lt1"/>
                </a:solidFill>
                <a:latin typeface="+mn-lt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lt1"/>
                </a:solidFill>
                <a:latin typeface="+mn-lt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lt1"/>
                </a:solidFill>
                <a:latin typeface="+mn-lt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lt1"/>
                </a:solidFill>
                <a:latin typeface="+mn-lt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lt1"/>
                </a:solidFill>
                <a:latin typeface="+mn-lt"/>
              </a:defRPr>
            </a:lvl9pPr>
          </a:lstStyle>
          <a:p>
            <a:pPr>
              <a:defRPr/>
            </a:pPr>
            <a:r>
              <a:rPr lang="ru-RU" dirty="0"/>
              <a:t>Применение новых технологий</a:t>
            </a:r>
          </a:p>
        </p:txBody>
      </p:sp>
      <p:pic>
        <p:nvPicPr>
          <p:cNvPr id="8202" name="Picture 11" descr="C:\Users\пользователь\Desktop\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5088" y="3935413"/>
            <a:ext cx="3522662" cy="260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3" y="214313"/>
            <a:ext cx="8786812" cy="982662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dirty="0">
                <a:cs typeface="Arial" pitchFamily="34" charset="0"/>
              </a:rPr>
              <a:t>ПРЕДЛОЖЕНИЯ ПО АКТУАЛИЗАЦИИ СХЕМЫ ТЕПЛОСНАБЖЕНИЯ г. НОВОШАХТИНСКА до 2039 г.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850" y="1557338"/>
            <a:ext cx="8496300" cy="4103910"/>
          </a:xfrm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342900" indent="-342900" algn="just" eaLnBrk="1" hangingPunct="1">
              <a:buFont typeface="Symbol" panose="05050102010706020507" pitchFamily="18" charset="2"/>
              <a:buChar char=""/>
              <a:defRPr/>
            </a:pPr>
            <a:r>
              <a:rPr lang="ru-RU" sz="2000" dirty="0">
                <a:cs typeface="Arial" pitchFamily="34" charset="0"/>
              </a:rPr>
              <a:t>Рассмотрен вариант развития системы теплоснабжения - при условии реализации инвестиционной программы на базе </a:t>
            </a:r>
          </a:p>
          <a:p>
            <a:pPr marL="0" indent="0" algn="just" eaLnBrk="1" hangingPunct="1">
              <a:buFont typeface="Wingdings 2" pitchFamily="18" charset="2"/>
              <a:buNone/>
              <a:defRPr/>
            </a:pPr>
            <a:r>
              <a:rPr lang="ru-RU" sz="2000" dirty="0">
                <a:cs typeface="Arial" pitchFamily="34" charset="0"/>
              </a:rPr>
              <a:t>      МП «ККТС», срок реализации с 2024 г. по 2027 г.</a:t>
            </a:r>
          </a:p>
          <a:p>
            <a:pPr marL="0" indent="0" algn="just" eaLnBrk="1" hangingPunct="1">
              <a:buFont typeface="Wingdings 2" pitchFamily="18" charset="2"/>
              <a:buNone/>
              <a:defRPr/>
            </a:pPr>
            <a:endParaRPr lang="ru-RU" sz="2000" dirty="0">
              <a:cs typeface="Arial" pitchFamily="34" charset="0"/>
            </a:endParaRPr>
          </a:p>
          <a:p>
            <a:pPr marL="342900" indent="-342900" algn="just" eaLnBrk="1" hangingPunct="1">
              <a:buFont typeface="Symbol" panose="05050102010706020507" pitchFamily="18" charset="2"/>
              <a:buChar char=""/>
              <a:defRPr/>
            </a:pPr>
            <a:r>
              <a:rPr lang="ru-RU" sz="2000" dirty="0">
                <a:cs typeface="Arial" pitchFamily="34" charset="0"/>
              </a:rPr>
              <a:t>По котельным МП «ККТС» с 2024 откорректирован объем полезного отпуска (с учётом фактических данных за 3 предыдущих расчетных периодов регулирования).</a:t>
            </a:r>
          </a:p>
          <a:p>
            <a:pPr marL="342900" indent="-342900" algn="just" eaLnBrk="1" hangingPunct="1">
              <a:buFont typeface="Symbol" panose="05050102010706020507" pitchFamily="18" charset="2"/>
              <a:buChar char=""/>
              <a:defRPr/>
            </a:pPr>
            <a:r>
              <a:rPr lang="ru-RU" sz="2000" dirty="0">
                <a:cs typeface="Arial" pitchFamily="34" charset="0"/>
              </a:rPr>
              <a:t>                          МП «ККТС» признано единой теплоснабжающей организацией на основании постановления Администрации города от 05.07.2024 №748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3" y="214313"/>
            <a:ext cx="8715375" cy="500062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1800" b="1" dirty="0">
                <a:cs typeface="Arial" pitchFamily="34" charset="0"/>
              </a:rPr>
              <a:t>МЕРПОРИЯТИЯ  ПО МОДЕРНИЗАЦИИ ИСТОЧНИКОВ ТЕПЛОСНАБЖЕНИЯ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50" y="1000125"/>
            <a:ext cx="8572500" cy="5143500"/>
          </a:xfrm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274320" indent="-274320" eaLnBrk="1" fontAlgn="auto" hangingPunct="1">
              <a:spcBef>
                <a:spcPts val="600"/>
              </a:spcBef>
              <a:spcAft>
                <a:spcPts val="600"/>
              </a:spcAft>
              <a:buFont typeface="Wingdings 2"/>
              <a:buChar char=""/>
              <a:defRPr/>
            </a:pPr>
            <a:r>
              <a:rPr lang="ru-RU" sz="2000" dirty="0"/>
              <a:t>Модернизация оставшихся трех угольных котельных переводом на природный газ с установкой автономных газовых модульных котельных</a:t>
            </a:r>
          </a:p>
          <a:p>
            <a:pPr marL="274320" indent="-274320" eaLnBrk="1" fontAlgn="auto" hangingPunct="1">
              <a:spcBef>
                <a:spcPts val="600"/>
              </a:spcBef>
              <a:spcAft>
                <a:spcPts val="600"/>
              </a:spcAft>
              <a:buFont typeface="Wingdings 2"/>
              <a:buChar char=""/>
              <a:defRPr/>
            </a:pPr>
            <a:r>
              <a:rPr lang="ru-RU" sz="2000" dirty="0"/>
              <a:t>Запланировано 40 мероприятий: 30 на котельных и 10 на тепловых сетях</a:t>
            </a:r>
          </a:p>
          <a:p>
            <a:pPr marL="274320" indent="-274320" eaLnBrk="1" fontAlgn="auto" hangingPunct="1">
              <a:spcBef>
                <a:spcPts val="600"/>
              </a:spcBef>
              <a:spcAft>
                <a:spcPts val="600"/>
              </a:spcAft>
              <a:buFont typeface="Wingdings 2"/>
              <a:buChar char=""/>
              <a:defRPr/>
            </a:pPr>
            <a:r>
              <a:rPr lang="ru-RU" sz="2000" dirty="0">
                <a:cs typeface="Arial" pitchFamily="34" charset="0"/>
              </a:rPr>
              <a:t>При условии реализации инвестиционной программы на базе </a:t>
            </a:r>
          </a:p>
          <a:p>
            <a:pPr marL="0" indent="0" algn="just" eaLnBrk="1" hangingPunct="1">
              <a:buFont typeface="Wingdings 2" pitchFamily="18" charset="2"/>
              <a:buNone/>
              <a:defRPr/>
            </a:pPr>
            <a:r>
              <a:rPr lang="ru-RU" sz="2000" dirty="0">
                <a:cs typeface="Arial" pitchFamily="34" charset="0"/>
              </a:rPr>
              <a:t>      МП «ККТС»:</a:t>
            </a:r>
            <a:endParaRPr lang="ru-RU" sz="2000" dirty="0"/>
          </a:p>
          <a:p>
            <a:pPr marL="342900" lvl="1" indent="-342900" eaLnBrk="1" fontAlgn="auto" hangingPunct="1"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Tx/>
              <a:buChar char="-"/>
              <a:defRPr/>
            </a:pPr>
            <a:r>
              <a:rPr lang="ru-RU" sz="2000" dirty="0"/>
              <a:t>модернизация 13 газовых котельных с установкой блочно-модульных котельных;</a:t>
            </a:r>
          </a:p>
          <a:p>
            <a:pPr marL="342900" lvl="1" indent="-342900" eaLnBrk="1" fontAlgn="auto" hangingPunct="1"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Tx/>
              <a:buChar char="-"/>
              <a:defRPr/>
            </a:pPr>
            <a:r>
              <a:rPr lang="ru-RU" sz="2000" dirty="0"/>
              <a:t>строительство </a:t>
            </a:r>
            <a:r>
              <a:rPr lang="en-US" sz="2000" dirty="0"/>
              <a:t>3</a:t>
            </a:r>
            <a:r>
              <a:rPr lang="ru-RU" sz="2000" dirty="0"/>
              <a:t> блочно-модульных котельных</a:t>
            </a:r>
          </a:p>
          <a:p>
            <a:pPr marL="342900" lvl="1" indent="-342900" eaLnBrk="1" fontAlgn="auto" hangingPunct="1"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Tx/>
              <a:buChar char="-"/>
              <a:defRPr/>
            </a:pPr>
            <a:r>
              <a:rPr lang="ru-RU" sz="2000" dirty="0"/>
              <a:t>-приобретение двух передвижных дизельных электростанций мощностью 320 кВт во исполнение предписаний Ростехнадзора</a:t>
            </a:r>
          </a:p>
          <a:p>
            <a:pPr marL="0" lvl="1" indent="0" eaLnBrk="1" fontAlgn="auto" hangingPunct="1"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Wingdings 2" pitchFamily="18" charset="2"/>
              <a:buNone/>
              <a:defRPr/>
            </a:pPr>
            <a:endParaRPr lang="ru-RU" sz="2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50" y="142875"/>
            <a:ext cx="8572500" cy="441325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000" dirty="0">
                <a:cs typeface="Arial" pitchFamily="34" charset="0"/>
              </a:rPr>
              <a:t>МЕРПОРИЯТИЯ ПО МОДЕРНИЗАЦИИ ТЕПЛОВЫХ СЕТЕЙ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>
          <a:xfrm>
            <a:off x="285750" y="714375"/>
            <a:ext cx="8572500" cy="2066925"/>
          </a:xfrm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274320" indent="-274320" eaLnBrk="1" fontAlgn="auto" hangingPunct="1">
              <a:spcBef>
                <a:spcPts val="60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sz="1900" dirty="0">
                <a:cs typeface="Arial" pitchFamily="34" charset="0"/>
              </a:rPr>
              <a:t>Реконструкция и строительство теплотрасс с применением труб в ППУ-изоляции  при условии реализации инвестиционной программы на базе МП «ККТС». Строительство - </a:t>
            </a:r>
            <a:r>
              <a:rPr lang="en-US" sz="1900" dirty="0">
                <a:cs typeface="Arial" pitchFamily="34" charset="0"/>
              </a:rPr>
              <a:t>729</a:t>
            </a:r>
            <a:r>
              <a:rPr lang="ru-RU" sz="1900" dirty="0">
                <a:cs typeface="Arial" pitchFamily="34" charset="0"/>
              </a:rPr>
              <a:t> </a:t>
            </a:r>
            <a:r>
              <a:rPr lang="ru-RU" sz="1900" dirty="0" err="1">
                <a:cs typeface="Arial" pitchFamily="34" charset="0"/>
              </a:rPr>
              <a:t>тр.м</a:t>
            </a:r>
            <a:r>
              <a:rPr lang="ru-RU" sz="1900" dirty="0">
                <a:cs typeface="Arial" pitchFamily="34" charset="0"/>
              </a:rPr>
              <a:t>., реконструкция – 2867 </a:t>
            </a:r>
            <a:r>
              <a:rPr lang="ru-RU" sz="1900" dirty="0" err="1">
                <a:cs typeface="Arial" pitchFamily="34" charset="0"/>
              </a:rPr>
              <a:t>тр.м</a:t>
            </a:r>
            <a:r>
              <a:rPr lang="ru-RU" sz="1900" dirty="0">
                <a:cs typeface="Arial" pitchFamily="34" charset="0"/>
              </a:rPr>
              <a:t>.</a:t>
            </a:r>
          </a:p>
          <a:p>
            <a:pPr marL="274320" indent="-274320" eaLnBrk="1" fontAlgn="auto" hangingPunct="1">
              <a:spcBef>
                <a:spcPts val="60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sz="1900" dirty="0">
                <a:cs typeface="Arial" pitchFamily="34" charset="0"/>
              </a:rPr>
              <a:t>Сокращение диаметров теплотрасс  за счет сокращения радиуса теплоснабжения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endParaRPr lang="ru-RU" sz="1800" dirty="0">
              <a:cs typeface="Arial" pitchFamily="34" charset="0"/>
            </a:endParaRP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  <p:sp>
        <p:nvSpPr>
          <p:cNvPr id="11268" name="Содержимое 5"/>
          <p:cNvSpPr txBox="1">
            <a:spLocks noChangeArrowheads="1"/>
          </p:cNvSpPr>
          <p:nvPr/>
        </p:nvSpPr>
        <p:spPr bwMode="auto">
          <a:xfrm>
            <a:off x="285750" y="3141663"/>
            <a:ext cx="2576513" cy="343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3050" indent="-273050"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Perpetua" pitchFamily="18" charset="0"/>
              </a:defRPr>
            </a:lvl1pPr>
            <a:lvl2pPr marL="742950" indent="-285750">
              <a:spcBef>
                <a:spcPts val="375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1"/>
                </a:solidFill>
                <a:latin typeface="Perpetua" pitchFamily="18" charset="0"/>
              </a:defRPr>
            </a:lvl2pPr>
            <a:lvl3pPr marL="1143000" indent="-228600">
              <a:spcBef>
                <a:spcPts val="375"/>
              </a:spcBef>
              <a:buClr>
                <a:srgbClr val="E6B1AB"/>
              </a:buClr>
              <a:buSzPct val="8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Perpetua" pitchFamily="18" charset="0"/>
              </a:defRPr>
            </a:lvl3pPr>
            <a:lvl4pPr marL="1600200" indent="-228600">
              <a:spcBef>
                <a:spcPts val="375"/>
              </a:spcBef>
              <a:buClr>
                <a:srgbClr val="A28E6A"/>
              </a:buClr>
              <a:buSzPct val="80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Perpetua" pitchFamily="18" charset="0"/>
              </a:defRPr>
            </a:lvl4pPr>
            <a:lvl5pPr marL="2057400" indent="-228600">
              <a:spcBef>
                <a:spcPts val="375"/>
              </a:spcBef>
              <a:buClr>
                <a:srgbClr val="A28E6A"/>
              </a:buClr>
              <a:buChar char="o"/>
              <a:defRPr sz="2000">
                <a:solidFill>
                  <a:schemeClr val="tx1"/>
                </a:solidFill>
                <a:latin typeface="Perpetua" pitchFamily="18" charset="0"/>
              </a:defRPr>
            </a:lvl5pPr>
            <a:lvl6pPr marL="2514600" indent="-2286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sz="2000">
                <a:solidFill>
                  <a:schemeClr val="tx1"/>
                </a:solidFill>
                <a:latin typeface="Perpetua" pitchFamily="18" charset="0"/>
              </a:defRPr>
            </a:lvl6pPr>
            <a:lvl7pPr marL="2971800" indent="-2286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sz="2000">
                <a:solidFill>
                  <a:schemeClr val="tx1"/>
                </a:solidFill>
                <a:latin typeface="Perpetua" pitchFamily="18" charset="0"/>
              </a:defRPr>
            </a:lvl7pPr>
            <a:lvl8pPr marL="3429000" indent="-2286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sz="2000">
                <a:solidFill>
                  <a:schemeClr val="tx1"/>
                </a:solidFill>
                <a:latin typeface="Perpetua" pitchFamily="18" charset="0"/>
              </a:defRPr>
            </a:lvl8pPr>
            <a:lvl9pPr marL="3886200" indent="-2286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sz="2000">
                <a:solidFill>
                  <a:schemeClr val="tx1"/>
                </a:solidFill>
                <a:latin typeface="Perpetua" pitchFamily="18" charset="0"/>
              </a:defRPr>
            </a:lvl9pPr>
          </a:lstStyle>
          <a:p>
            <a:pPr eaLnBrk="1" hangingPunct="1">
              <a:buFontTx/>
              <a:buNone/>
            </a:pPr>
            <a:endParaRPr lang="ru-RU" altLang="ru-RU">
              <a:latin typeface="Cambria" pitchFamily="18" charset="0"/>
            </a:endParaRPr>
          </a:p>
        </p:txBody>
      </p:sp>
      <p:pic>
        <p:nvPicPr>
          <p:cNvPr id="15" name="Picture 3" descr="C:\Documents and Settings\Татьяна\Мои документы\ППУ.jpg"/>
          <p:cNvPicPr>
            <a:picLocks noGrp="1" noChangeAspect="1" noChangeArrowheads="1"/>
          </p:cNvPicPr>
          <p:nvPr>
            <p:ph sz="half" idx="4"/>
          </p:nvPr>
        </p:nvPicPr>
        <p:blipFill>
          <a:blip r:embed="rId2"/>
          <a:srcRect/>
          <a:stretch>
            <a:fillRect/>
          </a:stretch>
        </p:blipFill>
        <p:spPr>
          <a:xfrm>
            <a:off x="256070" y="3062288"/>
            <a:ext cx="2773363" cy="3508375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11270" name="TextBox 17"/>
          <p:cNvSpPr txBox="1">
            <a:spLocks noChangeArrowheads="1"/>
          </p:cNvSpPr>
          <p:nvPr/>
        </p:nvSpPr>
        <p:spPr bwMode="auto">
          <a:xfrm>
            <a:off x="3492500" y="6424613"/>
            <a:ext cx="2052638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Perpetu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Perpetu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Perpetu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Perpetu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Perpet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9pPr>
          </a:lstStyle>
          <a:p>
            <a:pPr eaLnBrk="1" hangingPunct="1"/>
            <a:r>
              <a:rPr lang="ru-RU" altLang="ru-RU" sz="1300" b="1">
                <a:latin typeface="Cambria" pitchFamily="18" charset="0"/>
                <a:cs typeface="Times New Roman" pitchFamily="18" charset="0"/>
              </a:rPr>
              <a:t>Трубы в ППУ-изоляции</a:t>
            </a:r>
          </a:p>
        </p:txBody>
      </p:sp>
      <p:pic>
        <p:nvPicPr>
          <p:cNvPr id="11271" name="Picture 9" descr="C:\Users\пользователь\Desktop\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038" y="2913063"/>
            <a:ext cx="5472112" cy="355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AutoShape 2" descr="ÐÐ°ÑÑÐ¸Ð½ÐºÐ¸ Ð¿Ð¾ Ð·Ð°Ð¿ÑÐ¾ÑÑ Ð¸ÐºÐ¾Ð½ÐºÐ¸ Ð´Ð»Ñ Ð¿ÑÐµÐ·ÐµÐ½ÑÐ°ÑÐ¸Ð¹ ÑÐµÐ»Ð¾Ð²ÐµÑÐºÐ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Perpetu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Perpetu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Perpetu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Perpetu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Perpet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9pPr>
          </a:lstStyle>
          <a:p>
            <a:pPr eaLnBrk="1" hangingPunct="1"/>
            <a:endParaRPr lang="ru-RU" altLang="ru-RU">
              <a:latin typeface="Arial" charset="0"/>
            </a:endParaRPr>
          </a:p>
        </p:txBody>
      </p:sp>
      <p:sp>
        <p:nvSpPr>
          <p:cNvPr id="14339" name="AutoShape 4" descr="ÐÐ°ÑÑÐ¸Ð½ÐºÐ¸ Ð¿Ð¾ Ð·Ð°Ð¿ÑÐ¾ÑÑ Ð¸ÐºÐ¾Ð½ÐºÐ¸ Ð´Ð»Ñ Ð¿ÑÐµÐ·ÐµÐ½ÑÐ°ÑÐ¸Ð¹ ÑÐµÐ»Ð¾Ð²ÐµÑÐºÐ¸"/>
          <p:cNvSpPr>
            <a:spLocks noChangeAspect="1" noChangeArrowheads="1"/>
          </p:cNvSpPr>
          <p:nvPr/>
        </p:nvSpPr>
        <p:spPr bwMode="auto">
          <a:xfrm>
            <a:off x="307975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Perpetu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Perpetu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Perpetu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Perpetu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Perpet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9pPr>
          </a:lstStyle>
          <a:p>
            <a:pPr eaLnBrk="1" hangingPunct="1"/>
            <a:endParaRPr lang="ru-RU" altLang="ru-RU">
              <a:latin typeface="Arial" charset="0"/>
            </a:endParaRPr>
          </a:p>
        </p:txBody>
      </p:sp>
      <p:sp>
        <p:nvSpPr>
          <p:cNvPr id="14340" name="AutoShape 6" descr="ÐÐ°ÑÑÐ¸Ð½ÐºÐ¸ Ð¿Ð¾ Ð·Ð°Ð¿ÑÐ¾ÑÑ Ð¸ÐºÐ¾Ð½ÐºÐ¸ Ð´Ð»Ñ Ð¿ÑÐµÐ·ÐµÐ½ÑÐ°ÑÐ¸Ð¹ ÑÐµÐ»Ð¾Ð²ÐµÑÐºÐ¸"/>
          <p:cNvSpPr>
            <a:spLocks noChangeAspect="1" noChangeArrowheads="1"/>
          </p:cNvSpPr>
          <p:nvPr/>
        </p:nvSpPr>
        <p:spPr bwMode="auto">
          <a:xfrm>
            <a:off x="460375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Perpetu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Perpetu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Perpetu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Perpetu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Perpet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9pPr>
          </a:lstStyle>
          <a:p>
            <a:pPr eaLnBrk="1" hangingPunct="1"/>
            <a:endParaRPr lang="ru-RU" altLang="ru-RU">
              <a:latin typeface="Arial" charset="0"/>
            </a:endParaRPr>
          </a:p>
        </p:txBody>
      </p:sp>
      <p:sp>
        <p:nvSpPr>
          <p:cNvPr id="14341" name="AutoShape 8" descr="ÐÐ°ÑÑÐ¸Ð½ÐºÐ¸ Ð¿Ð¾ Ð·Ð°Ð¿ÑÐ¾ÑÑ Ð¸ÐºÐ¾Ð½ÐºÐ¸ Ð´Ð»Ñ Ð¿ÑÐµÐ·ÐµÐ½ÑÐ°ÑÐ¸Ð¹ ÑÐµÐ»Ð¾Ð²ÐµÑÐºÐ¸"/>
          <p:cNvSpPr>
            <a:spLocks noChangeAspect="1" noChangeArrowheads="1"/>
          </p:cNvSpPr>
          <p:nvPr/>
        </p:nvSpPr>
        <p:spPr bwMode="auto">
          <a:xfrm>
            <a:off x="612775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Perpetu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Perpetu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Perpetu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Perpetu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Perpet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9pPr>
          </a:lstStyle>
          <a:p>
            <a:pPr eaLnBrk="1" hangingPunct="1"/>
            <a:endParaRPr lang="ru-RU" altLang="ru-RU">
              <a:latin typeface="Arial" charset="0"/>
            </a:endParaRPr>
          </a:p>
        </p:txBody>
      </p:sp>
      <p:pic>
        <p:nvPicPr>
          <p:cNvPr id="14342" name="Picture 11" descr="https://farm5.staticflickr.com/4072/4642721856_72be156c8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1498" y="1055977"/>
            <a:ext cx="1296987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3" name="Схема 12"/>
          <p:cNvGraphicFramePr/>
          <p:nvPr>
            <p:extLst>
              <p:ext uri="{D42A27DB-BD31-4B8C-83A1-F6EECF244321}">
                <p14:modId xmlns:p14="http://schemas.microsoft.com/office/powerpoint/2010/main" val="2012871690"/>
              </p:ext>
            </p:extLst>
          </p:nvPr>
        </p:nvGraphicFramePr>
        <p:xfrm>
          <a:off x="307975" y="5373216"/>
          <a:ext cx="8581252" cy="888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0" name="Заголовок 1"/>
          <p:cNvSpPr txBox="1">
            <a:spLocks/>
          </p:cNvSpPr>
          <p:nvPr/>
        </p:nvSpPr>
        <p:spPr>
          <a:xfrm>
            <a:off x="155575" y="190500"/>
            <a:ext cx="7269163" cy="16176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Мероприятия по строительству, реконструкции и техническому перевооружению котельных при условии реализации инвестиционной программы на базе МП «ККТС», 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4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года</a:t>
            </a: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ru-RU" sz="2200" b="1" dirty="0">
              <a:solidFill>
                <a:schemeClr val="accent1">
                  <a:lumMod val="7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4347" name="TextBox 30"/>
          <p:cNvSpPr txBox="1">
            <a:spLocks noChangeArrowheads="1"/>
          </p:cNvSpPr>
          <p:nvPr/>
        </p:nvSpPr>
        <p:spPr bwMode="auto">
          <a:xfrm>
            <a:off x="2646363" y="2928938"/>
            <a:ext cx="13112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Perpetu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Perpetu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Perpetu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Perpetu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Perpet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9pPr>
          </a:lstStyle>
          <a:p>
            <a:pPr algn="ctr" eaLnBrk="1" hangingPunct="1"/>
            <a:r>
              <a:rPr lang="ru-RU" altLang="ru-RU" b="1" dirty="0">
                <a:solidFill>
                  <a:srgbClr val="FF0000"/>
                </a:solidFill>
                <a:latin typeface="Arial" charset="0"/>
              </a:rPr>
              <a:t>2024</a:t>
            </a:r>
          </a:p>
        </p:txBody>
      </p:sp>
      <p:sp>
        <p:nvSpPr>
          <p:cNvPr id="14348" name="TextBox 31"/>
          <p:cNvSpPr txBox="1">
            <a:spLocks noChangeArrowheads="1"/>
          </p:cNvSpPr>
          <p:nvPr/>
        </p:nvSpPr>
        <p:spPr bwMode="auto">
          <a:xfrm>
            <a:off x="3941763" y="2608263"/>
            <a:ext cx="131286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Perpetu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Perpetu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Perpetu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Perpetu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Perpet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9pPr>
          </a:lstStyle>
          <a:p>
            <a:pPr algn="ctr" eaLnBrk="1" hangingPunct="1"/>
            <a:r>
              <a:rPr lang="ru-RU" altLang="ru-RU" b="1" dirty="0">
                <a:solidFill>
                  <a:srgbClr val="FF0000"/>
                </a:solidFill>
                <a:latin typeface="Arial" charset="0"/>
              </a:rPr>
              <a:t>2025</a:t>
            </a:r>
          </a:p>
        </p:txBody>
      </p:sp>
      <p:sp>
        <p:nvSpPr>
          <p:cNvPr id="14350" name="TextBox 33"/>
          <p:cNvSpPr txBox="1">
            <a:spLocks noChangeArrowheads="1"/>
          </p:cNvSpPr>
          <p:nvPr/>
        </p:nvSpPr>
        <p:spPr bwMode="auto">
          <a:xfrm>
            <a:off x="5189538" y="2281238"/>
            <a:ext cx="13112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Perpetu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Perpetu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Perpetu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Perpetu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Perpet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9pPr>
          </a:lstStyle>
          <a:p>
            <a:pPr algn="ctr" eaLnBrk="1" hangingPunct="1"/>
            <a:r>
              <a:rPr lang="ru-RU" altLang="ru-RU" b="1" dirty="0">
                <a:solidFill>
                  <a:srgbClr val="FF0000"/>
                </a:solidFill>
                <a:latin typeface="Arial" charset="0"/>
              </a:rPr>
              <a:t>2026</a:t>
            </a:r>
          </a:p>
        </p:txBody>
      </p:sp>
      <p:sp>
        <p:nvSpPr>
          <p:cNvPr id="14351" name="TextBox 34"/>
          <p:cNvSpPr txBox="1">
            <a:spLocks noChangeArrowheads="1"/>
          </p:cNvSpPr>
          <p:nvPr/>
        </p:nvSpPr>
        <p:spPr bwMode="auto">
          <a:xfrm>
            <a:off x="6456363" y="1978025"/>
            <a:ext cx="13128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Perpetu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Perpetu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Perpetu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Perpetu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Perpet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9pPr>
          </a:lstStyle>
          <a:p>
            <a:pPr algn="ctr" eaLnBrk="1" hangingPunct="1"/>
            <a:r>
              <a:rPr lang="ru-RU" altLang="ru-RU" b="1" dirty="0">
                <a:solidFill>
                  <a:srgbClr val="FF0000"/>
                </a:solidFill>
                <a:latin typeface="Arial" charset="0"/>
              </a:rPr>
              <a:t>2027</a:t>
            </a:r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0" y="4265614"/>
            <a:ext cx="1106488" cy="1120775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1106489" y="3725863"/>
            <a:ext cx="1354138" cy="1303337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lIns="68580" tIns="68580" rIns="68580" bIns="68580" spcCol="1270"/>
          <a:lstStyle/>
          <a:p>
            <a:pPr algn="ctr" defTabSz="800100" eaLnBrk="1" fontAlgn="auto" hangingPunct="1">
              <a:lnSpc>
                <a:spcPct val="90000"/>
              </a:lnSpc>
              <a:spcAft>
                <a:spcPct val="35000"/>
              </a:spcAft>
              <a:defRPr/>
            </a:pPr>
            <a:endParaRPr lang="ru-RU" sz="1400" b="1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2703513" y="3382963"/>
            <a:ext cx="1185862" cy="130175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lIns="68580" tIns="68580" rIns="68580" bIns="68580" spcCol="1270"/>
          <a:lstStyle/>
          <a:p>
            <a:pPr algn="ctr" defTabSz="800100" eaLnBrk="1" fontAlgn="auto" hangingPunct="1">
              <a:lnSpc>
                <a:spcPct val="90000"/>
              </a:lnSpc>
              <a:spcAft>
                <a:spcPct val="35000"/>
              </a:spcAft>
              <a:defRPr/>
            </a:pPr>
            <a:endParaRPr lang="ru-RU" sz="1000" b="1" dirty="0"/>
          </a:p>
          <a:p>
            <a:pPr algn="ctr" defTabSz="800100" eaLnBrk="1" fontAlgn="auto" hangingPunct="1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1400" b="1" dirty="0"/>
              <a:t>24</a:t>
            </a:r>
          </a:p>
          <a:p>
            <a:pPr algn="ctr" defTabSz="800100" eaLnBrk="1" fontAlgn="auto" hangingPunct="1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1400" b="1" dirty="0" err="1"/>
              <a:t>млн.руб</a:t>
            </a:r>
            <a:r>
              <a:rPr lang="ru-RU" sz="1400" b="1" dirty="0"/>
              <a:t>.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5235575" y="2759075"/>
            <a:ext cx="1185863" cy="130175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lIns="68580" tIns="68580" rIns="68580" bIns="68580" spcCol="1270"/>
          <a:lstStyle/>
          <a:p>
            <a:pPr algn="ctr" defTabSz="800100" eaLnBrk="1" fontAlgn="auto" hangingPunct="1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1400" b="1" dirty="0"/>
              <a:t>11 котельных</a:t>
            </a:r>
            <a:endParaRPr lang="ru-RU" sz="1000" b="1" dirty="0"/>
          </a:p>
          <a:p>
            <a:pPr algn="ctr" defTabSz="800100" eaLnBrk="1" fontAlgn="auto" hangingPunct="1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1400" b="1" dirty="0"/>
              <a:t>383</a:t>
            </a:r>
          </a:p>
          <a:p>
            <a:pPr algn="ctr" defTabSz="800100" eaLnBrk="1" fontAlgn="auto" hangingPunct="1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1400" b="1" dirty="0" err="1"/>
              <a:t>млн.руб</a:t>
            </a:r>
            <a:r>
              <a:rPr lang="ru-RU" sz="1400" b="1" dirty="0"/>
              <a:t>.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6499225" y="2478088"/>
            <a:ext cx="1185863" cy="1303337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lIns="68580" tIns="68580" rIns="68580" bIns="68580" spcCol="1270"/>
          <a:lstStyle/>
          <a:p>
            <a:pPr algn="ctr" defTabSz="800100" eaLnBrk="1" fontAlgn="auto" hangingPunct="1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1400" b="1" dirty="0"/>
              <a:t>6</a:t>
            </a:r>
          </a:p>
          <a:p>
            <a:pPr algn="ctr" defTabSz="800100" eaLnBrk="1" fontAlgn="auto" hangingPunct="1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1400" b="1" dirty="0"/>
              <a:t>котельных</a:t>
            </a:r>
            <a:endParaRPr lang="ru-RU" sz="1000" b="1" dirty="0"/>
          </a:p>
          <a:p>
            <a:pPr algn="ctr" defTabSz="800100" eaLnBrk="1" fontAlgn="auto" hangingPunct="1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1400" b="1" dirty="0"/>
              <a:t>251</a:t>
            </a:r>
          </a:p>
          <a:p>
            <a:pPr algn="ctr" defTabSz="800100" eaLnBrk="1" fontAlgn="auto" hangingPunct="1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1400" b="1" dirty="0" err="1"/>
              <a:t>млн.руб</a:t>
            </a:r>
            <a:r>
              <a:rPr lang="ru-RU" sz="1400" b="1" dirty="0"/>
              <a:t>.</a:t>
            </a:r>
          </a:p>
        </p:txBody>
      </p:sp>
      <p:sp>
        <p:nvSpPr>
          <p:cNvPr id="6" name="Полилиния 5"/>
          <p:cNvSpPr/>
          <p:nvPr/>
        </p:nvSpPr>
        <p:spPr bwMode="auto">
          <a:xfrm>
            <a:off x="234950" y="4245967"/>
            <a:ext cx="1039813" cy="911225"/>
          </a:xfrm>
          <a:custGeom>
            <a:avLst/>
            <a:gdLst>
              <a:gd name="connsiteX0" fmla="*/ 0 w 1039095"/>
              <a:gd name="connsiteY0" fmla="*/ 0 h 910828"/>
              <a:gd name="connsiteX1" fmla="*/ 1039095 w 1039095"/>
              <a:gd name="connsiteY1" fmla="*/ 0 h 910828"/>
              <a:gd name="connsiteX2" fmla="*/ 1039095 w 1039095"/>
              <a:gd name="connsiteY2" fmla="*/ 910828 h 910828"/>
              <a:gd name="connsiteX3" fmla="*/ 0 w 1039095"/>
              <a:gd name="connsiteY3" fmla="*/ 910828 h 910828"/>
              <a:gd name="connsiteX4" fmla="*/ 0 w 1039095"/>
              <a:gd name="connsiteY4" fmla="*/ 0 h 910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39095" h="910828">
                <a:moveTo>
                  <a:pt x="0" y="0"/>
                </a:moveTo>
                <a:lnTo>
                  <a:pt x="1039095" y="0"/>
                </a:lnTo>
                <a:lnTo>
                  <a:pt x="1039095" y="910828"/>
                </a:lnTo>
                <a:lnTo>
                  <a:pt x="0" y="910828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lIns="163830" tIns="163830" rIns="163830" bIns="163830" spcCol="1270"/>
          <a:lstStyle/>
          <a:p>
            <a:pPr defTabSz="1911350" eaLnBrk="1" fontAlgn="auto" hangingPunct="1">
              <a:lnSpc>
                <a:spcPct val="90000"/>
              </a:lnSpc>
              <a:spcAft>
                <a:spcPct val="35000"/>
              </a:spcAft>
              <a:defRPr/>
            </a:pPr>
            <a:endParaRPr lang="ru-RU" sz="4300"/>
          </a:p>
        </p:txBody>
      </p:sp>
      <p:sp>
        <p:nvSpPr>
          <p:cNvPr id="14" name="Полилиния 13"/>
          <p:cNvSpPr/>
          <p:nvPr/>
        </p:nvSpPr>
        <p:spPr bwMode="auto">
          <a:xfrm>
            <a:off x="1492250" y="3719513"/>
            <a:ext cx="1039813" cy="909637"/>
          </a:xfrm>
          <a:custGeom>
            <a:avLst/>
            <a:gdLst>
              <a:gd name="connsiteX0" fmla="*/ 0 w 1039095"/>
              <a:gd name="connsiteY0" fmla="*/ 0 h 910828"/>
              <a:gd name="connsiteX1" fmla="*/ 1039095 w 1039095"/>
              <a:gd name="connsiteY1" fmla="*/ 0 h 910828"/>
              <a:gd name="connsiteX2" fmla="*/ 1039095 w 1039095"/>
              <a:gd name="connsiteY2" fmla="*/ 910828 h 910828"/>
              <a:gd name="connsiteX3" fmla="*/ 0 w 1039095"/>
              <a:gd name="connsiteY3" fmla="*/ 910828 h 910828"/>
              <a:gd name="connsiteX4" fmla="*/ 0 w 1039095"/>
              <a:gd name="connsiteY4" fmla="*/ 0 h 910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39095" h="910828">
                <a:moveTo>
                  <a:pt x="0" y="0"/>
                </a:moveTo>
                <a:lnTo>
                  <a:pt x="1039095" y="0"/>
                </a:lnTo>
                <a:lnTo>
                  <a:pt x="1039095" y="910828"/>
                </a:lnTo>
                <a:lnTo>
                  <a:pt x="0" y="910828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lIns="163830" tIns="163830" rIns="163830" bIns="163830" spcCol="1270"/>
          <a:lstStyle/>
          <a:p>
            <a:pPr defTabSz="1911350" eaLnBrk="1" fontAlgn="auto" hangingPunct="1">
              <a:lnSpc>
                <a:spcPct val="90000"/>
              </a:lnSpc>
              <a:spcAft>
                <a:spcPct val="35000"/>
              </a:spcAft>
              <a:defRPr/>
            </a:pPr>
            <a:endParaRPr lang="ru-RU" sz="4300"/>
          </a:p>
        </p:txBody>
      </p:sp>
      <p:sp>
        <p:nvSpPr>
          <p:cNvPr id="15" name="Равнобедренный треугольник 14"/>
          <p:cNvSpPr/>
          <p:nvPr/>
        </p:nvSpPr>
        <p:spPr bwMode="auto">
          <a:xfrm>
            <a:off x="2336800" y="3290888"/>
            <a:ext cx="195263" cy="195262"/>
          </a:xfrm>
          <a:prstGeom prst="triangle">
            <a:avLst>
              <a:gd name="adj" fmla="val 100000"/>
            </a:avLst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>
        <p:nvSpPr>
          <p:cNvPr id="16" name="Фигура, имеющая форму буквы L 15"/>
          <p:cNvSpPr/>
          <p:nvPr/>
        </p:nvSpPr>
        <p:spPr bwMode="auto">
          <a:xfrm rot="5400000">
            <a:off x="2881313" y="3060700"/>
            <a:ext cx="690562" cy="1150938"/>
          </a:xfrm>
          <a:prstGeom prst="corner">
            <a:avLst>
              <a:gd name="adj1" fmla="val 16120"/>
              <a:gd name="adj2" fmla="val 16110"/>
            </a:avLst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>
        <p:nvSpPr>
          <p:cNvPr id="26" name="Полилиния 25"/>
          <p:cNvSpPr/>
          <p:nvPr/>
        </p:nvSpPr>
        <p:spPr bwMode="auto">
          <a:xfrm>
            <a:off x="2765425" y="3405188"/>
            <a:ext cx="1038225" cy="909637"/>
          </a:xfrm>
          <a:custGeom>
            <a:avLst/>
            <a:gdLst>
              <a:gd name="connsiteX0" fmla="*/ 0 w 1039095"/>
              <a:gd name="connsiteY0" fmla="*/ 0 h 910828"/>
              <a:gd name="connsiteX1" fmla="*/ 1039095 w 1039095"/>
              <a:gd name="connsiteY1" fmla="*/ 0 h 910828"/>
              <a:gd name="connsiteX2" fmla="*/ 1039095 w 1039095"/>
              <a:gd name="connsiteY2" fmla="*/ 910828 h 910828"/>
              <a:gd name="connsiteX3" fmla="*/ 0 w 1039095"/>
              <a:gd name="connsiteY3" fmla="*/ 910828 h 910828"/>
              <a:gd name="connsiteX4" fmla="*/ 0 w 1039095"/>
              <a:gd name="connsiteY4" fmla="*/ 0 h 910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39095" h="910828">
                <a:moveTo>
                  <a:pt x="0" y="0"/>
                </a:moveTo>
                <a:lnTo>
                  <a:pt x="1039095" y="0"/>
                </a:lnTo>
                <a:lnTo>
                  <a:pt x="1039095" y="910828"/>
                </a:lnTo>
                <a:lnTo>
                  <a:pt x="0" y="910828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lIns="163830" tIns="163830" rIns="163830" bIns="163830" spcCol="1270"/>
          <a:lstStyle/>
          <a:p>
            <a:pPr defTabSz="1911350" eaLnBrk="1" fontAlgn="auto" hangingPunct="1">
              <a:lnSpc>
                <a:spcPct val="90000"/>
              </a:lnSpc>
              <a:spcAft>
                <a:spcPct val="35000"/>
              </a:spcAft>
              <a:defRPr/>
            </a:pPr>
            <a:endParaRPr lang="ru-RU" sz="4300"/>
          </a:p>
        </p:txBody>
      </p:sp>
      <p:sp>
        <p:nvSpPr>
          <p:cNvPr id="27" name="Равнобедренный треугольник 26"/>
          <p:cNvSpPr/>
          <p:nvPr/>
        </p:nvSpPr>
        <p:spPr bwMode="auto">
          <a:xfrm>
            <a:off x="3608388" y="2976563"/>
            <a:ext cx="195262" cy="195262"/>
          </a:xfrm>
          <a:prstGeom prst="triangle">
            <a:avLst>
              <a:gd name="adj" fmla="val 100000"/>
            </a:avLst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>
        <p:nvSpPr>
          <p:cNvPr id="28" name="Фигура, имеющая форму буквы L 27"/>
          <p:cNvSpPr/>
          <p:nvPr/>
        </p:nvSpPr>
        <p:spPr bwMode="auto">
          <a:xfrm rot="5400000">
            <a:off x="4152107" y="2745581"/>
            <a:ext cx="692150" cy="1150937"/>
          </a:xfrm>
          <a:prstGeom prst="corner">
            <a:avLst>
              <a:gd name="adj1" fmla="val 16120"/>
              <a:gd name="adj2" fmla="val 16110"/>
            </a:avLst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>
        <p:nvSpPr>
          <p:cNvPr id="7168" name="Полилиния 7167"/>
          <p:cNvSpPr/>
          <p:nvPr/>
        </p:nvSpPr>
        <p:spPr bwMode="auto">
          <a:xfrm>
            <a:off x="4005263" y="3084513"/>
            <a:ext cx="1104900" cy="1204441"/>
          </a:xfrm>
          <a:custGeom>
            <a:avLst/>
            <a:gdLst>
              <a:gd name="connsiteX0" fmla="*/ 0 w 1039095"/>
              <a:gd name="connsiteY0" fmla="*/ 0 h 910828"/>
              <a:gd name="connsiteX1" fmla="*/ 1039095 w 1039095"/>
              <a:gd name="connsiteY1" fmla="*/ 0 h 910828"/>
              <a:gd name="connsiteX2" fmla="*/ 1039095 w 1039095"/>
              <a:gd name="connsiteY2" fmla="*/ 910828 h 910828"/>
              <a:gd name="connsiteX3" fmla="*/ 0 w 1039095"/>
              <a:gd name="connsiteY3" fmla="*/ 910828 h 910828"/>
              <a:gd name="connsiteX4" fmla="*/ 0 w 1039095"/>
              <a:gd name="connsiteY4" fmla="*/ 0 h 910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39095" h="910828">
                <a:moveTo>
                  <a:pt x="0" y="0"/>
                </a:moveTo>
                <a:lnTo>
                  <a:pt x="1039095" y="0"/>
                </a:lnTo>
                <a:lnTo>
                  <a:pt x="1039095" y="910828"/>
                </a:lnTo>
                <a:lnTo>
                  <a:pt x="0" y="910828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lIns="53340" tIns="53340" rIns="53340" bIns="53340" spcCol="1270"/>
          <a:lstStyle/>
          <a:p>
            <a:pPr algn="ctr" defTabSz="800100" eaLnBrk="1" fontAlgn="auto" hangingPunct="1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1400" b="1" dirty="0"/>
              <a:t>2 котельных</a:t>
            </a:r>
            <a:endParaRPr lang="ru-RU" sz="1000" b="1" dirty="0"/>
          </a:p>
          <a:p>
            <a:pPr algn="ctr" defTabSz="800100" eaLnBrk="1" fontAlgn="auto" hangingPunct="1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1400" b="1" dirty="0"/>
              <a:t>34</a:t>
            </a:r>
          </a:p>
          <a:p>
            <a:pPr algn="ctr" defTabSz="800100" eaLnBrk="1" fontAlgn="auto" hangingPunct="1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1400" b="1" dirty="0"/>
              <a:t> </a:t>
            </a:r>
            <a:r>
              <a:rPr lang="ru-RU" sz="1400" b="1" dirty="0" err="1"/>
              <a:t>млн.руб</a:t>
            </a:r>
            <a:r>
              <a:rPr lang="ru-RU" sz="1400" b="1" dirty="0"/>
              <a:t>.</a:t>
            </a:r>
            <a:endParaRPr lang="ru-RU" dirty="0"/>
          </a:p>
        </p:txBody>
      </p:sp>
      <p:sp>
        <p:nvSpPr>
          <p:cNvPr id="7169" name="Равнобедренный треугольник 7168"/>
          <p:cNvSpPr/>
          <p:nvPr/>
        </p:nvSpPr>
        <p:spPr bwMode="auto">
          <a:xfrm>
            <a:off x="4879975" y="2660650"/>
            <a:ext cx="196850" cy="196850"/>
          </a:xfrm>
          <a:prstGeom prst="triangle">
            <a:avLst>
              <a:gd name="adj" fmla="val 100000"/>
            </a:avLst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>
        <p:nvSpPr>
          <p:cNvPr id="7170" name="Фигура, имеющая форму буквы L 7169"/>
          <p:cNvSpPr/>
          <p:nvPr/>
        </p:nvSpPr>
        <p:spPr bwMode="auto">
          <a:xfrm rot="5400000">
            <a:off x="5425282" y="2431256"/>
            <a:ext cx="692150" cy="1150937"/>
          </a:xfrm>
          <a:prstGeom prst="corner">
            <a:avLst>
              <a:gd name="adj1" fmla="val 16120"/>
              <a:gd name="adj2" fmla="val 16110"/>
            </a:avLst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>
        <p:nvSpPr>
          <p:cNvPr id="7171" name="Полилиния 7170"/>
          <p:cNvSpPr/>
          <p:nvPr/>
        </p:nvSpPr>
        <p:spPr bwMode="auto">
          <a:xfrm>
            <a:off x="5310188" y="2774950"/>
            <a:ext cx="1038225" cy="911225"/>
          </a:xfrm>
          <a:custGeom>
            <a:avLst/>
            <a:gdLst>
              <a:gd name="connsiteX0" fmla="*/ 0 w 1039095"/>
              <a:gd name="connsiteY0" fmla="*/ 0 h 910828"/>
              <a:gd name="connsiteX1" fmla="*/ 1039095 w 1039095"/>
              <a:gd name="connsiteY1" fmla="*/ 0 h 910828"/>
              <a:gd name="connsiteX2" fmla="*/ 1039095 w 1039095"/>
              <a:gd name="connsiteY2" fmla="*/ 910828 h 910828"/>
              <a:gd name="connsiteX3" fmla="*/ 0 w 1039095"/>
              <a:gd name="connsiteY3" fmla="*/ 910828 h 910828"/>
              <a:gd name="connsiteX4" fmla="*/ 0 w 1039095"/>
              <a:gd name="connsiteY4" fmla="*/ 0 h 910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39095" h="910828">
                <a:moveTo>
                  <a:pt x="0" y="0"/>
                </a:moveTo>
                <a:lnTo>
                  <a:pt x="1039095" y="0"/>
                </a:lnTo>
                <a:lnTo>
                  <a:pt x="1039095" y="910828"/>
                </a:lnTo>
                <a:lnTo>
                  <a:pt x="0" y="910828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lIns="163830" tIns="163830" rIns="163830" bIns="163830" spcCol="1270"/>
          <a:lstStyle/>
          <a:p>
            <a:pPr defTabSz="1911350" eaLnBrk="1" fontAlgn="auto" hangingPunct="1">
              <a:lnSpc>
                <a:spcPct val="90000"/>
              </a:lnSpc>
              <a:spcAft>
                <a:spcPct val="35000"/>
              </a:spcAft>
              <a:defRPr/>
            </a:pPr>
            <a:endParaRPr lang="ru-RU" sz="4300"/>
          </a:p>
        </p:txBody>
      </p:sp>
      <p:sp>
        <p:nvSpPr>
          <p:cNvPr id="7172" name="Равнобедренный треугольник 7171"/>
          <p:cNvSpPr/>
          <p:nvPr/>
        </p:nvSpPr>
        <p:spPr bwMode="auto">
          <a:xfrm>
            <a:off x="6153150" y="2346325"/>
            <a:ext cx="195263" cy="196850"/>
          </a:xfrm>
          <a:prstGeom prst="triangle">
            <a:avLst>
              <a:gd name="adj" fmla="val 100000"/>
            </a:avLst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>
        <p:nvSpPr>
          <p:cNvPr id="7173" name="Фигура, имеющая форму буквы L 7172"/>
          <p:cNvSpPr/>
          <p:nvPr/>
        </p:nvSpPr>
        <p:spPr bwMode="auto">
          <a:xfrm rot="5400000">
            <a:off x="6696869" y="2116931"/>
            <a:ext cx="692150" cy="1150938"/>
          </a:xfrm>
          <a:prstGeom prst="corner">
            <a:avLst>
              <a:gd name="adj1" fmla="val 16120"/>
              <a:gd name="adj2" fmla="val 16110"/>
            </a:avLst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>
        <p:nvSpPr>
          <p:cNvPr id="7174" name="Полилиния 7173"/>
          <p:cNvSpPr/>
          <p:nvPr/>
        </p:nvSpPr>
        <p:spPr bwMode="auto">
          <a:xfrm>
            <a:off x="6581775" y="2460625"/>
            <a:ext cx="1038225" cy="909638"/>
          </a:xfrm>
          <a:custGeom>
            <a:avLst/>
            <a:gdLst>
              <a:gd name="connsiteX0" fmla="*/ 0 w 1039095"/>
              <a:gd name="connsiteY0" fmla="*/ 0 h 910828"/>
              <a:gd name="connsiteX1" fmla="*/ 1039095 w 1039095"/>
              <a:gd name="connsiteY1" fmla="*/ 0 h 910828"/>
              <a:gd name="connsiteX2" fmla="*/ 1039095 w 1039095"/>
              <a:gd name="connsiteY2" fmla="*/ 910828 h 910828"/>
              <a:gd name="connsiteX3" fmla="*/ 0 w 1039095"/>
              <a:gd name="connsiteY3" fmla="*/ 910828 h 910828"/>
              <a:gd name="connsiteX4" fmla="*/ 0 w 1039095"/>
              <a:gd name="connsiteY4" fmla="*/ 0 h 910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39095" h="910828">
                <a:moveTo>
                  <a:pt x="0" y="0"/>
                </a:moveTo>
                <a:lnTo>
                  <a:pt x="1039095" y="0"/>
                </a:lnTo>
                <a:lnTo>
                  <a:pt x="1039095" y="910828"/>
                </a:lnTo>
                <a:lnTo>
                  <a:pt x="0" y="910828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lIns="163830" tIns="163830" rIns="163830" bIns="163830" spcCol="1270"/>
          <a:lstStyle/>
          <a:p>
            <a:pPr defTabSz="1911350" eaLnBrk="1" fontAlgn="auto" hangingPunct="1">
              <a:lnSpc>
                <a:spcPct val="90000"/>
              </a:lnSpc>
              <a:spcAft>
                <a:spcPct val="35000"/>
              </a:spcAft>
              <a:defRPr/>
            </a:pPr>
            <a:endParaRPr lang="ru-RU" sz="4300" dirty="0"/>
          </a:p>
        </p:txBody>
      </p:sp>
      <p:sp>
        <p:nvSpPr>
          <p:cNvPr id="7175" name="Равнобедренный треугольник 7174"/>
          <p:cNvSpPr/>
          <p:nvPr/>
        </p:nvSpPr>
        <p:spPr bwMode="auto">
          <a:xfrm>
            <a:off x="7424738" y="2032000"/>
            <a:ext cx="195262" cy="195263"/>
          </a:xfrm>
          <a:prstGeom prst="triangle">
            <a:avLst>
              <a:gd name="adj" fmla="val 100000"/>
            </a:avLst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>
        <p:nvSpPr>
          <p:cNvPr id="7177" name="Полилиния 7176"/>
          <p:cNvSpPr/>
          <p:nvPr/>
        </p:nvSpPr>
        <p:spPr bwMode="auto">
          <a:xfrm>
            <a:off x="7853363" y="2146300"/>
            <a:ext cx="1039812" cy="909638"/>
          </a:xfrm>
          <a:custGeom>
            <a:avLst/>
            <a:gdLst>
              <a:gd name="connsiteX0" fmla="*/ 0 w 1039095"/>
              <a:gd name="connsiteY0" fmla="*/ 0 h 910828"/>
              <a:gd name="connsiteX1" fmla="*/ 1039095 w 1039095"/>
              <a:gd name="connsiteY1" fmla="*/ 0 h 910828"/>
              <a:gd name="connsiteX2" fmla="*/ 1039095 w 1039095"/>
              <a:gd name="connsiteY2" fmla="*/ 910828 h 910828"/>
              <a:gd name="connsiteX3" fmla="*/ 0 w 1039095"/>
              <a:gd name="connsiteY3" fmla="*/ 910828 h 910828"/>
              <a:gd name="connsiteX4" fmla="*/ 0 w 1039095"/>
              <a:gd name="connsiteY4" fmla="*/ 0 h 910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39095" h="910828">
                <a:moveTo>
                  <a:pt x="0" y="0"/>
                </a:moveTo>
                <a:lnTo>
                  <a:pt x="1039095" y="0"/>
                </a:lnTo>
                <a:lnTo>
                  <a:pt x="1039095" y="910828"/>
                </a:lnTo>
                <a:lnTo>
                  <a:pt x="0" y="910828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lIns="163830" tIns="163830" rIns="163830" bIns="163830" spcCol="1270"/>
          <a:lstStyle/>
          <a:p>
            <a:pPr defTabSz="1911350" eaLnBrk="1" fontAlgn="auto" hangingPunct="1">
              <a:lnSpc>
                <a:spcPct val="90000"/>
              </a:lnSpc>
              <a:spcAft>
                <a:spcPct val="35000"/>
              </a:spcAft>
              <a:defRPr/>
            </a:pPr>
            <a:endParaRPr lang="ru-RU" sz="4300"/>
          </a:p>
        </p:txBody>
      </p:sp>
    </p:spTree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295523622"/>
              </p:ext>
            </p:extLst>
          </p:nvPr>
        </p:nvGraphicFramePr>
        <p:xfrm>
          <a:off x="107504" y="1485900"/>
          <a:ext cx="8928992" cy="39751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292" name="AutoShape 2" descr="ÐÐ°ÑÑÐ¸Ð½ÐºÐ¸ Ð¿Ð¾ Ð·Ð°Ð¿ÑÐ¾ÑÑ Ð¸ÐºÐ¾Ð½ÐºÐ¸ Ð´Ð»Ñ Ð¿ÑÐµÐ·ÐµÐ½ÑÐ°ÑÐ¸Ð¹ ÑÐµÐ»Ð¾Ð²ÐµÑÐºÐ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Perpetu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Perpetu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Perpetu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Perpetu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Perpet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9pPr>
          </a:lstStyle>
          <a:p>
            <a:pPr eaLnBrk="1" hangingPunct="1"/>
            <a:endParaRPr lang="ru-RU" altLang="ru-RU">
              <a:latin typeface="Arial" charset="0"/>
            </a:endParaRPr>
          </a:p>
        </p:txBody>
      </p:sp>
      <p:sp>
        <p:nvSpPr>
          <p:cNvPr id="12293" name="AutoShape 4" descr="ÐÐ°ÑÑÐ¸Ð½ÐºÐ¸ Ð¿Ð¾ Ð·Ð°Ð¿ÑÐ¾ÑÑ Ð¸ÐºÐ¾Ð½ÐºÐ¸ Ð´Ð»Ñ Ð¿ÑÐµÐ·ÐµÐ½ÑÐ°ÑÐ¸Ð¹ ÑÐµÐ»Ð¾Ð²ÐµÑÐºÐ¸"/>
          <p:cNvSpPr>
            <a:spLocks noChangeAspect="1" noChangeArrowheads="1"/>
          </p:cNvSpPr>
          <p:nvPr/>
        </p:nvSpPr>
        <p:spPr bwMode="auto">
          <a:xfrm>
            <a:off x="307975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Perpetu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Perpetu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Perpetu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Perpetu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Perpet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9pPr>
          </a:lstStyle>
          <a:p>
            <a:pPr eaLnBrk="1" hangingPunct="1"/>
            <a:endParaRPr lang="ru-RU" altLang="ru-RU">
              <a:latin typeface="Arial" charset="0"/>
            </a:endParaRPr>
          </a:p>
        </p:txBody>
      </p:sp>
      <p:sp>
        <p:nvSpPr>
          <p:cNvPr id="12294" name="AutoShape 6" descr="ÐÐ°ÑÑÐ¸Ð½ÐºÐ¸ Ð¿Ð¾ Ð·Ð°Ð¿ÑÐ¾ÑÑ Ð¸ÐºÐ¾Ð½ÐºÐ¸ Ð´Ð»Ñ Ð¿ÑÐµÐ·ÐµÐ½ÑÐ°ÑÐ¸Ð¹ ÑÐµÐ»Ð¾Ð²ÐµÑÐºÐ¸"/>
          <p:cNvSpPr>
            <a:spLocks noChangeAspect="1" noChangeArrowheads="1"/>
          </p:cNvSpPr>
          <p:nvPr/>
        </p:nvSpPr>
        <p:spPr bwMode="auto">
          <a:xfrm>
            <a:off x="460375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Perpetu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Perpetu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Perpetu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Perpetu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Perpet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9pPr>
          </a:lstStyle>
          <a:p>
            <a:pPr eaLnBrk="1" hangingPunct="1"/>
            <a:endParaRPr lang="ru-RU" altLang="ru-RU">
              <a:latin typeface="Arial" charset="0"/>
            </a:endParaRPr>
          </a:p>
        </p:txBody>
      </p:sp>
      <p:sp>
        <p:nvSpPr>
          <p:cNvPr id="12295" name="AutoShape 8" descr="ÐÐ°ÑÑÐ¸Ð½ÐºÐ¸ Ð¿Ð¾ Ð·Ð°Ð¿ÑÐ¾ÑÑ Ð¸ÐºÐ¾Ð½ÐºÐ¸ Ð´Ð»Ñ Ð¿ÑÐµÐ·ÐµÐ½ÑÐ°ÑÐ¸Ð¹ ÑÐµÐ»Ð¾Ð²ÐµÑÐºÐ¸"/>
          <p:cNvSpPr>
            <a:spLocks noChangeAspect="1" noChangeArrowheads="1"/>
          </p:cNvSpPr>
          <p:nvPr/>
        </p:nvSpPr>
        <p:spPr bwMode="auto">
          <a:xfrm>
            <a:off x="612775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Perpetu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Perpetu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Perpetu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Perpetu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Perpet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9pPr>
          </a:lstStyle>
          <a:p>
            <a:pPr eaLnBrk="1" hangingPunct="1"/>
            <a:endParaRPr lang="ru-RU" altLang="ru-RU">
              <a:latin typeface="Arial" charset="0"/>
            </a:endParaRPr>
          </a:p>
        </p:txBody>
      </p:sp>
      <p:pic>
        <p:nvPicPr>
          <p:cNvPr id="12296" name="Picture 11" descr="https://farm5.staticflickr.com/4072/4642721856_72be156c84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6962" y="1125776"/>
            <a:ext cx="1296987" cy="1304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7" name="TextBox 11"/>
          <p:cNvSpPr txBox="1">
            <a:spLocks noChangeArrowheads="1"/>
          </p:cNvSpPr>
          <p:nvPr/>
        </p:nvSpPr>
        <p:spPr bwMode="auto">
          <a:xfrm>
            <a:off x="1475656" y="3059692"/>
            <a:ext cx="144732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Perpetu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Perpetu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Perpetu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Perpetu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Perpet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9pPr>
          </a:lstStyle>
          <a:p>
            <a:pPr algn="ctr" eaLnBrk="1" hangingPunct="1"/>
            <a:r>
              <a:rPr lang="ru-RU" altLang="ru-RU" b="1" dirty="0">
                <a:solidFill>
                  <a:srgbClr val="FF0000"/>
                </a:solidFill>
                <a:latin typeface="Arial" charset="0"/>
              </a:rPr>
              <a:t> 2024-2025</a:t>
            </a:r>
          </a:p>
        </p:txBody>
      </p:sp>
      <p:sp>
        <p:nvSpPr>
          <p:cNvPr id="12298" name="TextBox 14"/>
          <p:cNvSpPr txBox="1">
            <a:spLocks noChangeArrowheads="1"/>
          </p:cNvSpPr>
          <p:nvPr/>
        </p:nvSpPr>
        <p:spPr bwMode="auto">
          <a:xfrm flipH="1">
            <a:off x="3635896" y="2649538"/>
            <a:ext cx="19446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Perpetu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Perpetu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Perpetu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Perpetu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Perpet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9pPr>
          </a:lstStyle>
          <a:p>
            <a:pPr algn="ctr" eaLnBrk="1" hangingPunct="1"/>
            <a:r>
              <a:rPr lang="ru-RU" altLang="ru-RU" b="1" dirty="0">
                <a:solidFill>
                  <a:srgbClr val="FF0000"/>
                </a:solidFill>
                <a:latin typeface="Arial" charset="0"/>
              </a:rPr>
              <a:t>2026</a:t>
            </a:r>
          </a:p>
        </p:txBody>
      </p:sp>
      <p:sp>
        <p:nvSpPr>
          <p:cNvPr id="12299" name="TextBox 16"/>
          <p:cNvSpPr txBox="1">
            <a:spLocks noChangeArrowheads="1"/>
          </p:cNvSpPr>
          <p:nvPr/>
        </p:nvSpPr>
        <p:spPr bwMode="auto">
          <a:xfrm>
            <a:off x="6156176" y="2060848"/>
            <a:ext cx="144016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Perpetu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Perpetu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Perpetu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Perpetu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Perpet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9pPr>
          </a:lstStyle>
          <a:p>
            <a:pPr algn="ctr" eaLnBrk="1" hangingPunct="1"/>
            <a:r>
              <a:rPr lang="ru-RU" altLang="ru-RU" b="1" dirty="0">
                <a:solidFill>
                  <a:srgbClr val="FF0000"/>
                </a:solidFill>
                <a:latin typeface="Arial" charset="0"/>
              </a:rPr>
              <a:t>2027</a:t>
            </a:r>
          </a:p>
        </p:txBody>
      </p:sp>
      <p:graphicFrame>
        <p:nvGraphicFramePr>
          <p:cNvPr id="13" name="Схема 12"/>
          <p:cNvGraphicFramePr/>
          <p:nvPr>
            <p:extLst>
              <p:ext uri="{D42A27DB-BD31-4B8C-83A1-F6EECF244321}">
                <p14:modId xmlns:p14="http://schemas.microsoft.com/office/powerpoint/2010/main" val="354861694"/>
              </p:ext>
            </p:extLst>
          </p:nvPr>
        </p:nvGraphicFramePr>
        <p:xfrm>
          <a:off x="307975" y="5373216"/>
          <a:ext cx="8581252" cy="9561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14" name="Заголовок 1"/>
          <p:cNvSpPr txBox="1">
            <a:spLocks/>
          </p:cNvSpPr>
          <p:nvPr/>
        </p:nvSpPr>
        <p:spPr>
          <a:xfrm>
            <a:off x="107950" y="190500"/>
            <a:ext cx="7272362" cy="12954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Мероприятия по реконструкции тепловых сетей при условии реализации инвестиционной программы на базе МП «ККТС», 4 года</a:t>
            </a:r>
          </a:p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accent1">
                  <a:lumMod val="75000"/>
                </a:schemeClr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73118612"/>
      </p:ext>
    </p:extLst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825" y="188913"/>
            <a:ext cx="8678863" cy="863600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200" b="1" dirty="0"/>
              <a:t>Удельный расход условного топлива </a:t>
            </a:r>
            <a:br>
              <a:rPr lang="ru-RU" sz="2200" b="1" dirty="0"/>
            </a:br>
            <a:r>
              <a:rPr lang="ru-RU" sz="2200" b="1" dirty="0"/>
              <a:t>на отпуск тепловой энергии, </a:t>
            </a:r>
            <a:r>
              <a:rPr lang="ru-RU" sz="2200" b="1" dirty="0" err="1"/>
              <a:t>кг.у.т</a:t>
            </a:r>
            <a:r>
              <a:rPr lang="ru-RU" sz="2200" b="1" dirty="0"/>
              <a:t>./Гкал</a:t>
            </a:r>
            <a:endParaRPr lang="ru-RU" sz="2200" b="1" dirty="0">
              <a:cs typeface="Arial" pitchFamily="34" charset="0"/>
            </a:endParaRPr>
          </a:p>
        </p:txBody>
      </p:sp>
      <p:grpSp>
        <p:nvGrpSpPr>
          <p:cNvPr id="16388" name="Группа 5"/>
          <p:cNvGrpSpPr>
            <a:grpSpLocks/>
          </p:cNvGrpSpPr>
          <p:nvPr/>
        </p:nvGrpSpPr>
        <p:grpSpPr bwMode="auto">
          <a:xfrm>
            <a:off x="327025" y="6021388"/>
            <a:ext cx="8429625" cy="622300"/>
            <a:chOff x="0" y="10251"/>
            <a:chExt cx="8429684" cy="622439"/>
          </a:xfrm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0" y="10251"/>
              <a:ext cx="8429684" cy="622439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8" name="Скругленный прямоугольник 4"/>
            <p:cNvSpPr/>
            <p:nvPr/>
          </p:nvSpPr>
          <p:spPr>
            <a:xfrm>
              <a:off x="30163" y="40420"/>
              <a:ext cx="8369359" cy="56210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53340" tIns="53340" rIns="53340" bIns="53340" spcCol="1270" anchor="ctr"/>
            <a:lstStyle/>
            <a:p>
              <a:pPr defTabSz="6223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600" b="1" dirty="0"/>
                <a:t>Целевой показатель: </a:t>
              </a:r>
            </a:p>
            <a:p>
              <a:pPr defTabSz="6223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600" b="1" dirty="0"/>
                <a:t>сокращение удельного расхода условного топлива с 166 до 154,4 </a:t>
              </a:r>
              <a:r>
                <a:rPr lang="ru-RU" sz="1600" b="1" dirty="0" err="1"/>
                <a:t>кг.у.т</a:t>
              </a:r>
              <a:r>
                <a:rPr lang="ru-RU" sz="1600" b="1" dirty="0"/>
                <a:t>./Гкал</a:t>
              </a:r>
            </a:p>
          </p:txBody>
        </p:sp>
      </p:grpSp>
      <p:graphicFrame>
        <p:nvGraphicFramePr>
          <p:cNvPr id="16" name="Объект 1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847253027"/>
              </p:ext>
            </p:extLst>
          </p:nvPr>
        </p:nvGraphicFramePr>
        <p:xfrm>
          <a:off x="107504" y="1124744"/>
          <a:ext cx="8928992" cy="48950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7067</TotalTime>
  <Words>517</Words>
  <Application>Microsoft Macintosh PowerPoint</Application>
  <PresentationFormat>Экран (4:3)</PresentationFormat>
  <Paragraphs>75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9" baseType="lpstr">
      <vt:lpstr>Arial</vt:lpstr>
      <vt:lpstr>Calibri</vt:lpstr>
      <vt:lpstr>Cambria</vt:lpstr>
      <vt:lpstr>Franklin Gothic Book</vt:lpstr>
      <vt:lpstr>Perpetua</vt:lpstr>
      <vt:lpstr>Symbol</vt:lpstr>
      <vt:lpstr>Wingdings 2</vt:lpstr>
      <vt:lpstr>Equity</vt:lpstr>
      <vt:lpstr>АКТУАЛИЗАЦИЯ СХЕМЫ ТЕПЛОСНАБЖЕНИЯ  ГОРОДА НОВОШАХТИНСКА на период до 2039 года</vt:lpstr>
      <vt:lpstr>СУЩЕСТВУЮЩИЕ ПРОБЛЕМЫ СИСТЕМЫ ТЕПЛОСНАБЖЕНИЯ  МП «ККТС»</vt:lpstr>
      <vt:lpstr>Презентация PowerPoint</vt:lpstr>
      <vt:lpstr>ПРЕДЛОЖЕНИЯ ПО АКТУАЛИЗАЦИИ СХЕМЫ ТЕПЛОСНАБЖЕНИЯ г. НОВОШАХТИНСКА до 2039 г.</vt:lpstr>
      <vt:lpstr>МЕРПОРИЯТИЯ  ПО МОДЕРНИЗАЦИИ ИСТОЧНИКОВ ТЕПЛОСНАБЖЕНИЯ</vt:lpstr>
      <vt:lpstr>МЕРПОРИЯТИЯ ПО МОДЕРНИЗАЦИИ ТЕПЛОВЫХ СЕТЕЙ</vt:lpstr>
      <vt:lpstr>Презентация PowerPoint</vt:lpstr>
      <vt:lpstr>Презентация PowerPoint</vt:lpstr>
      <vt:lpstr>Удельный расход условного топлива  на отпуск тепловой энергии, кг.у.т./Гкал</vt:lpstr>
      <vt:lpstr>Объем потерь при передаче тепловой энергии  от котельных МП «ККТС», Гкал/год</vt:lpstr>
      <vt:lpstr>Удельный расход электроэнергии, кВтч/Гкал</vt:lpstr>
    </vt:vector>
  </TitlesOfParts>
  <Manager/>
  <Company>CEIT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АКТУАЛИЗАЦИЯ СХЕМЫ ТЕПЛОСНАБЖЕНИЯ муниципального образования «города Новошахтинск» до 2031 года</dc:title>
  <dc:subject/>
  <dc:creator>Максим</dc:creator>
  <cp:keywords/>
  <dc:description/>
  <cp:lastModifiedBy>павел пиляев</cp:lastModifiedBy>
  <cp:revision>165</cp:revision>
  <cp:lastPrinted>2024-10-04T07:04:48Z</cp:lastPrinted>
  <dcterms:created xsi:type="dcterms:W3CDTF">2016-04-05T05:01:46Z</dcterms:created>
  <dcterms:modified xsi:type="dcterms:W3CDTF">2024-10-04T07:08:16Z</dcterms:modified>
  <cp:category/>
</cp:coreProperties>
</file>