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_rels/presentation.xml.rels" ContentType="application/vnd.openxmlformats-package.relationship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diagrams/layout3.xml" ContentType="application/vnd.openxmlformats-officedocument.drawingml.diagramLayout+xml"/>
  <Override PartName="/ppt/diagrams/colors4.xml" ContentType="application/vnd.openxmlformats-officedocument.drawingml.diagramColors+xml"/>
  <Override PartName="/ppt/diagrams/data3.xml" ContentType="application/vnd.openxmlformats-officedocument.drawingml.diagramData+xml"/>
  <Override PartName="/ppt/diagrams/drawing2.xml" ContentType="application/vnd.ms-office.drawingml.diagramDrawing+xml"/>
  <Override PartName="/ppt/diagrams/quickStyle3.xml" ContentType="application/vnd.openxmlformats-officedocument.drawingml.diagramStyle+xml"/>
  <Override PartName="/ppt/diagrams/colors2.xml" ContentType="application/vnd.openxmlformats-officedocument.drawingml.diagramColors+xml"/>
  <Override PartName="/ppt/diagrams/layout1.xml" ContentType="application/vnd.openxmlformats-officedocument.drawingml.diagramLayout+xml"/>
  <Override PartName="/ppt/diagrams/drawing4.xml" ContentType="application/vnd.ms-office.drawingml.diagramDrawing+xml"/>
  <Override PartName="/ppt/diagrams/colors1.xml" ContentType="application/vnd.openxmlformats-officedocument.drawingml.diagramColors+xml"/>
  <Override PartName="/ppt/diagrams/layout4.xml" ContentType="application/vnd.openxmlformats-officedocument.drawingml.diagram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diagrams/data4.xml" ContentType="application/vnd.openxmlformats-officedocument.drawingml.diagramData+xml"/>
  <Override PartName="/ppt/diagrams/data1.xml" ContentType="application/vnd.openxmlformats-officedocument.drawingml.diagramData+xml"/>
  <Override PartName="/ppt/diagrams/quickStyle4.xml" ContentType="application/vnd.openxmlformats-officedocument.drawingml.diagramStyle+xml"/>
  <Override PartName="/ppt/diagrams/drawing3.xml" ContentType="application/vnd.ms-office.drawingml.diagramDrawing+xml"/>
  <Override PartName="/ppt/diagrams/quickStyle1.xml" ContentType="application/vnd.openxmlformats-officedocument.drawingml.diagramStyle+xml"/>
  <Override PartName="/ppt/diagrams/data2.xml" ContentType="application/vnd.openxmlformats-officedocument.drawingml.diagramData+xml"/>
  <Override PartName="/ppt/diagrams/colors3.xml" ContentType="application/vnd.openxmlformats-officedocument.drawingml.diagramColors+xml"/>
  <Override PartName="/ppt/diagrams/layout2.xml" ContentType="application/vnd.openxmlformats-officedocument.drawingml.diagramLayout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charts/_rels/chart15.xml.rels" ContentType="application/vnd.openxmlformats-package.relationships+xml"/>
  <Override PartName="/ppt/charts/chart9.xml" ContentType="application/vnd.openxmlformats-officedocument.drawingml.chart+xml"/>
  <Override PartName="/ppt/charts/chart13.xml" ContentType="application/vnd.openxmlformats-officedocument.drawingml.char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7.xml" ContentType="application/vnd.openxmlformats-officedocument.drawingml.chart+xml"/>
  <Override PartName="/ppt/charts/chart11.xml" ContentType="application/vnd.openxmlformats-officedocument.drawingml.chart+xml"/>
  <Override PartName="/ppt/charts/chart6.xml" ContentType="application/vnd.openxmlformats-officedocument.drawingml.chart+xml"/>
  <Override PartName="/ppt/charts/chart19.xml" ContentType="application/vnd.openxmlformats-officedocument.drawingml.chart+xml"/>
  <Override PartName="/ppt/charts/chart1.xml" ContentType="application/vnd.openxmlformats-officedocument.drawingml.chart+xml"/>
  <Override PartName="/ppt/charts/chart3.xml" ContentType="application/vnd.openxmlformats-officedocument.drawingml.chart+xml"/>
  <Override PartName="/ppt/charts/chart20.xml" ContentType="application/vnd.openxmlformats-officedocument.drawingml.chart+xml"/>
  <Override PartName="/ppt/charts/chart18.xml" ContentType="application/vnd.openxmlformats-officedocument.drawingml.chart+xml"/>
  <Override PartName="/ppt/charts/chart17.xml" ContentType="application/vnd.openxmlformats-officedocument.drawingml.chart+xml"/>
  <Override PartName="/ppt/charts/chart16.xml" ContentType="application/vnd.openxmlformats-officedocument.drawingml.chart+xml"/>
  <Override PartName="/ppt/charts/chart15.xml" ContentType="application/vnd.openxmlformats-officedocument.drawingml.chart+xml"/>
  <Override PartName="/ppt/charts/chart14.xml" ContentType="application/vnd.openxmlformats-officedocument.drawingml.chart+xml"/>
  <Override PartName="/ppt/charts/chart2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10.xml" ContentType="application/vnd.openxmlformats-officedocument.drawingml.chart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7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comments/comment24.xml" ContentType="application/vnd.openxmlformats-officedocument.presentationml.comments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_rels/notesSlide21.xml.rels" ContentType="application/vnd.openxmlformats-package.relationships+xml"/>
  <Override PartName="/ppt/notesSlides/_rels/notesSlide19.xml.rels" ContentType="application/vnd.openxmlformats-package.relationships+xml"/>
  <Override PartName="/ppt/notesSlides/_rels/notesSlide25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6.xml.rels" ContentType="application/vnd.openxmlformats-package.relationships+xml"/>
  <Override PartName="/ppt/notesSlides/_rels/notesSlide24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23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.xml.rels" ContentType="application/vnd.openxmlformats-package.relationships+xml"/>
  <Override PartName="/ppt/notesSlides/notesSlide1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media/image114.jpeg" ContentType="image/jpeg"/>
  <Override PartName="/ppt/media/image113.jpeg" ContentType="image/jpeg"/>
  <Override PartName="/ppt/media/image108.png" ContentType="image/png"/>
  <Override PartName="/ppt/media/image106.jpeg" ContentType="image/jpeg"/>
  <Override PartName="/ppt/media/image60.jpeg" ContentType="image/jpeg"/>
  <Override PartName="/ppt/media/image105.png" ContentType="image/png"/>
  <Override PartName="/ppt/media/image104.png" ContentType="image/png"/>
  <Override PartName="/ppt/media/image98.png" ContentType="image/png"/>
  <Override PartName="/ppt/media/image97.png" ContentType="image/png"/>
  <Override PartName="/ppt/media/image68.png" ContentType="image/png"/>
  <Override PartName="/ppt/media/image17.jpeg" ContentType="image/jpeg"/>
  <Override PartName="/ppt/media/image1.png" ContentType="image/png"/>
  <Override PartName="/ppt/media/image13.png" ContentType="image/png"/>
  <Override PartName="/ppt/media/image27.jpeg" ContentType="image/jpeg"/>
  <Override PartName="/ppt/media/image95.jpeg" ContentType="image/jpeg"/>
  <Override PartName="/ppt/media/image21.png" ContentType="image/png"/>
  <Override PartName="/ppt/media/hdphoto2.wdp" ContentType="image/vnd.ms-photo"/>
  <Override PartName="/ppt/media/image42.jpeg" ContentType="image/jpeg"/>
  <Override PartName="/ppt/media/image99.png" ContentType="image/png"/>
  <Override PartName="/ppt/media/image3.png" ContentType="image/png"/>
  <Override PartName="/ppt/media/image102.jpeg" ContentType="image/jpeg"/>
  <Override PartName="/ppt/media/image2.gif" ContentType="image/gif"/>
  <Override PartName="/ppt/media/image5.png" ContentType="image/png"/>
  <Override PartName="/ppt/media/image57.jpeg" ContentType="image/jpeg"/>
  <Override PartName="/ppt/media/image7.png" ContentType="image/png"/>
  <Override PartName="/ppt/media/image43.jpeg" ContentType="image/jpeg"/>
  <Override PartName="/ppt/media/image119.jpeg" ContentType="image/jpeg"/>
  <Override PartName="/ppt/media/image73.jpeg" ContentType="image/jpeg"/>
  <Override PartName="/ppt/media/image40.png" ContentType="image/png"/>
  <Override PartName="/ppt/media/image103.jpeg" ContentType="image/jpeg"/>
  <Override PartName="/ppt/media/image26.jpeg" ContentType="image/jpeg"/>
  <Override PartName="/ppt/media/image11.png" ContentType="image/png"/>
  <Override PartName="/ppt/media/hdphoto10.wdp" ContentType="image/vnd.ms-photo"/>
  <Override PartName="/ppt/media/image39.jpeg" ContentType="image/jpeg"/>
  <Override PartName="/ppt/media/image38.png" ContentType="image/png"/>
  <Override PartName="/ppt/media/image4.jpeg" ContentType="image/jpeg"/>
  <Override PartName="/ppt/media/image14.jpeg" ContentType="image/jpeg"/>
  <Override PartName="/ppt/media/image6.png" ContentType="image/png"/>
  <Override PartName="/ppt/media/image15.png" ContentType="image/png"/>
  <Override PartName="/ppt/media/image30.jpeg" ContentType="image/jpeg"/>
  <Override PartName="/ppt/media/image52.jpeg" ContentType="image/jpeg"/>
  <Override PartName="/ppt/media/image18.jpeg" ContentType="image/jpeg"/>
  <Override PartName="/ppt/media/image83.jpeg" ContentType="image/jpeg"/>
  <Override PartName="/ppt/media/image54.jpeg" ContentType="image/jpeg"/>
  <Override PartName="/ppt/media/hdphoto12.wdp" ContentType="image/vnd.ms-photo"/>
  <Override PartName="/ppt/media/image9.png" ContentType="image/png"/>
  <Override PartName="/ppt/media/image44.jpeg" ContentType="image/jpeg"/>
  <Override PartName="/ppt/media/image53.jpeg" ContentType="image/jpeg"/>
  <Override PartName="/ppt/media/image82.png" ContentType="image/png"/>
  <Override PartName="/ppt/media/image8.png" ContentType="image/png"/>
  <Override PartName="/ppt/media/image55.jpeg" ContentType="image/jpeg"/>
  <Override PartName="/ppt/media/image121.jpeg" ContentType="image/jpeg"/>
  <Override PartName="/ppt/media/image32.jpeg" ContentType="image/jpeg"/>
  <Override PartName="/ppt/media/image56.jpeg" ContentType="image/jpeg"/>
  <Override PartName="/ppt/media/image36.png" ContentType="image/png"/>
  <Override PartName="/ppt/media/hdphoto9.wdp" ContentType="image/vnd.ms-photo"/>
  <Override PartName="/ppt/media/image51.jpeg" ContentType="image/jpeg"/>
  <Override PartName="/ppt/media/image78.png" ContentType="image/png"/>
  <Override PartName="/ppt/media/image123.jpeg" ContentType="image/jpeg"/>
  <Override PartName="/ppt/media/image37.png" ContentType="image/png"/>
  <Override PartName="/ppt/media/image49.jpeg" ContentType="image/jpeg"/>
  <Override PartName="/ppt/media/image33.jpeg" ContentType="image/jpeg"/>
  <Override PartName="/ppt/media/image35.jpeg" ContentType="image/jpeg"/>
  <Override PartName="/ppt/media/hdphoto8.wdp" ContentType="image/vnd.ms-photo"/>
  <Override PartName="/ppt/media/image48.jpeg" ContentType="image/jpeg"/>
  <Override PartName="/ppt/media/image50.png" ContentType="image/png"/>
  <Override PartName="/ppt/media/image34.jpeg" ContentType="image/jpeg"/>
  <Override PartName="/ppt/media/image31.jpeg" ContentType="image/jpeg"/>
  <Override PartName="/ppt/media/hdphoto4.wdp" ContentType="image/vnd.ms-photo"/>
  <Override PartName="/ppt/media/image29.jpeg" ContentType="image/jpeg"/>
  <Override PartName="/ppt/media/image19.jpeg" ContentType="image/jpeg"/>
  <Override PartName="/ppt/media/image88.png" ContentType="image/png"/>
  <Override PartName="/ppt/media/image124.jpeg" ContentType="image/jpeg"/>
  <Override PartName="/ppt/media/image10.jpeg" ContentType="image/jpeg"/>
  <Override PartName="/ppt/media/image91.jpeg" ContentType="image/jpeg"/>
  <Override PartName="/ppt/media/image23.jpeg" ContentType="image/jpeg"/>
  <Override PartName="/ppt/media/image65.png" ContentType="image/png"/>
  <Override PartName="/ppt/media/image45.jpeg" ContentType="image/jpeg"/>
  <Override PartName="/ppt/media/image74.png" ContentType="image/png"/>
  <Override PartName="/ppt/media/image110.jpeg" ContentType="image/jpeg"/>
  <Override PartName="/ppt/media/hdphoto3.wdp" ContentType="image/vnd.ms-photo"/>
  <Override PartName="/ppt/media/image122.png" ContentType="image/png"/>
  <Override PartName="/ppt/media/image22.png" ContentType="image/png"/>
  <Override PartName="/ppt/media/image101.jpeg" ContentType="image/jpeg"/>
  <Override PartName="/ppt/media/image92.jpeg" ContentType="image/jpeg"/>
  <Override PartName="/ppt/media/image24.jpeg" ContentType="image/jpeg"/>
  <Override PartName="/ppt/media/image25.jpeg" ContentType="image/jpeg"/>
  <Override PartName="/ppt/media/image90.jpeg" ContentType="image/jpeg"/>
  <Override PartName="/ppt/media/image58.jpeg" ContentType="image/jpeg"/>
  <Override PartName="/ppt/media/image59.png" ContentType="image/png"/>
  <Override PartName="/ppt/media/image100.png" ContentType="image/png"/>
  <Override PartName="/ppt/media/image115.jpeg" ContentType="image/jpeg"/>
  <Override PartName="/ppt/media/image61.jpeg" ContentType="image/jpeg"/>
  <Override PartName="/ppt/media/image62.jpeg" ContentType="image/jpeg"/>
  <Override PartName="/ppt/media/image109.jpeg" ContentType="image/jpeg"/>
  <Override PartName="/ppt/media/image63.jpeg" ContentType="image/jpeg"/>
  <Override PartName="/ppt/media/image64.png" ContentType="image/png"/>
  <Override PartName="/ppt/media/image66.jpeg" ContentType="image/jpeg"/>
  <Override PartName="/ppt/media/image67.jpeg" ContentType="image/jpeg"/>
  <Override PartName="/ppt/media/image69.png" ContentType="image/png"/>
  <Override PartName="/ppt/media/image70.jpeg" ContentType="image/jpeg"/>
  <Override PartName="/ppt/media/image79.png" ContentType="image/png"/>
  <Override PartName="/ppt/media/image120.png" ContentType="image/png"/>
  <Override PartName="/ppt/media/image20.png" ContentType="image/png"/>
  <Override PartName="/ppt/media/image117.jpeg" ContentType="image/jpeg"/>
  <Override PartName="/ppt/media/hdphoto1.wdp" ContentType="image/vnd.ms-photo"/>
  <Override PartName="/ppt/media/image71.jpeg" ContentType="image/jpeg"/>
  <Override PartName="/ppt/media/image118.jpeg" ContentType="image/jpeg"/>
  <Override PartName="/ppt/media/image72.jpeg" ContentType="image/jpeg"/>
  <Override PartName="/ppt/media/image107.png" ContentType="image/png"/>
  <Override PartName="/ppt/media/image46.jpeg" ContentType="image/jpeg"/>
  <Override PartName="/ppt/media/image75.png" ContentType="image/png"/>
  <Override PartName="/ppt/media/image76.jpeg" ContentType="image/jpeg"/>
  <Override PartName="/ppt/media/image112.png" ContentType="image/png"/>
  <Override PartName="/ppt/media/image77.jpeg" ContentType="image/jpeg"/>
  <Override PartName="/ppt/media/image12.jpeg" ContentType="image/jpeg"/>
  <Override PartName="/ppt/media/image80.jpeg" ContentType="image/jpeg"/>
  <Override PartName="/ppt/media/image81.jpeg" ContentType="image/jpeg"/>
  <Override PartName="/ppt/media/image116.png" ContentType="image/png"/>
  <Override PartName="/ppt/media/image16.png" ContentType="image/png"/>
  <Override PartName="/ppt/media/image84.png" ContentType="image/png"/>
  <Override PartName="/ppt/media/hdphoto11.wdp" ContentType="image/vnd.ms-photo"/>
  <Override PartName="/ppt/media/image111.jpeg" ContentType="image/jpeg"/>
  <Override PartName="/ppt/media/image85.png" ContentType="image/png"/>
  <Override PartName="/ppt/media/image47.jpeg" ContentType="image/jpeg"/>
  <Override PartName="/ppt/media/hdphoto5.wdp" ContentType="image/vnd.ms-photo"/>
  <Override PartName="/ppt/media/image86.png" ContentType="image/png"/>
  <Override PartName="/ppt/media/image87.png" ContentType="image/png"/>
  <Override PartName="/ppt/media/image89.jpeg" ContentType="image/jpeg"/>
  <Override PartName="/ppt/media/image41.jpeg" ContentType="image/jpeg"/>
  <Override PartName="/ppt/media/hdphoto6.wdp" ContentType="image/vnd.ms-photo"/>
  <Override PartName="/ppt/media/image93.png" ContentType="image/png"/>
  <Override PartName="/ppt/media/hdphoto7.wdp" ContentType="image/vnd.ms-photo"/>
  <Override PartName="/ppt/media/image94.png" ContentType="image/png"/>
  <Override PartName="/ppt/media/image28.jpeg" ContentType="image/jpeg"/>
  <Override PartName="/ppt/media/image96.jpeg" ContentType="image/jpeg"/>
  <Override PartName="/ppt/slides/_rels/slide27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28.xml.rels" ContentType="application/vnd.openxmlformats-package.relationships+xml"/>
  <Override PartName="/ppt/slides/_rels/slide30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29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1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14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slide29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24.xml" ContentType="application/vnd.openxmlformats-officedocument.presentationml.slide+xml"/>
  <Override PartName="/ppt/slides/slide5.xml" ContentType="application/vnd.openxmlformats-officedocument.presentationml.slide+xml"/>
  <Override PartName="/ppt/slides/slide13.xml" ContentType="application/vnd.openxmlformats-officedocument.presentationml.slide+xml"/>
  <Override PartName="/ppt/slides/slide25.xml" ContentType="application/vnd.openxmlformats-officedocument.presentationml.slide+xml"/>
  <Override PartName="/ppt/slides/slide30.xml" ContentType="application/vnd.openxmlformats-officedocument.presentationml.slide+xml"/>
  <Override PartName="/ppt/slides/slide28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9" r:id="rId6"/>
    <p:sldMasterId id="2147483661" r:id="rId7"/>
    <p:sldMasterId id="2147483663" r:id="rId8"/>
    <p:sldMasterId id="2147483665" r:id="rId9"/>
    <p:sldMasterId id="2147483667" r:id="rId10"/>
    <p:sldMasterId id="2147483669" r:id="rId11"/>
    <p:sldMasterId id="2147483671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</p:sldIdLst>
  <p:sldSz cx="9144000" cy="6858000"/>
  <p:notesSz cx="6797675" cy="9926638"/>
</p:presentation>
</file>

<file path=ppt/commentAuthors.xml><?xml version="1.0" encoding="utf-8"?>
<p:cmAuthorLst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notesMaster" Target="notesMasters/notesMaster1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slide" Target="slides/slide6.xml"/><Relationship Id="rId20" Type="http://schemas.openxmlformats.org/officeDocument/2006/relationships/slide" Target="slides/slide7.xml"/><Relationship Id="rId21" Type="http://schemas.openxmlformats.org/officeDocument/2006/relationships/slide" Target="slides/slide8.xml"/><Relationship Id="rId22" Type="http://schemas.openxmlformats.org/officeDocument/2006/relationships/slide" Target="slides/slide9.xml"/><Relationship Id="rId23" Type="http://schemas.openxmlformats.org/officeDocument/2006/relationships/slide" Target="slides/slide10.xml"/><Relationship Id="rId24" Type="http://schemas.openxmlformats.org/officeDocument/2006/relationships/slide" Target="slides/slide11.xml"/><Relationship Id="rId25" Type="http://schemas.openxmlformats.org/officeDocument/2006/relationships/slide" Target="slides/slide12.xml"/><Relationship Id="rId26" Type="http://schemas.openxmlformats.org/officeDocument/2006/relationships/slide" Target="slides/slide13.xml"/><Relationship Id="rId27" Type="http://schemas.openxmlformats.org/officeDocument/2006/relationships/slide" Target="slides/slide14.xml"/><Relationship Id="rId28" Type="http://schemas.openxmlformats.org/officeDocument/2006/relationships/slide" Target="slides/slide15.xml"/><Relationship Id="rId29" Type="http://schemas.openxmlformats.org/officeDocument/2006/relationships/slide" Target="slides/slide16.xml"/><Relationship Id="rId30" Type="http://schemas.openxmlformats.org/officeDocument/2006/relationships/slide" Target="slides/slide17.xml"/><Relationship Id="rId31" Type="http://schemas.openxmlformats.org/officeDocument/2006/relationships/slide" Target="slides/slide18.xml"/><Relationship Id="rId32" Type="http://schemas.openxmlformats.org/officeDocument/2006/relationships/slide" Target="slides/slide19.xml"/><Relationship Id="rId33" Type="http://schemas.openxmlformats.org/officeDocument/2006/relationships/slide" Target="slides/slide20.xml"/><Relationship Id="rId34" Type="http://schemas.openxmlformats.org/officeDocument/2006/relationships/slide" Target="slides/slide21.xml"/><Relationship Id="rId35" Type="http://schemas.openxmlformats.org/officeDocument/2006/relationships/slide" Target="slides/slide22.xml"/><Relationship Id="rId36" Type="http://schemas.openxmlformats.org/officeDocument/2006/relationships/slide" Target="slides/slide23.xml"/><Relationship Id="rId37" Type="http://schemas.openxmlformats.org/officeDocument/2006/relationships/slide" Target="slides/slide24.xml"/><Relationship Id="rId38" Type="http://schemas.openxmlformats.org/officeDocument/2006/relationships/slide" Target="slides/slide25.xml"/><Relationship Id="rId39" Type="http://schemas.openxmlformats.org/officeDocument/2006/relationships/slide" Target="slides/slide26.xml"/><Relationship Id="rId40" Type="http://schemas.openxmlformats.org/officeDocument/2006/relationships/slide" Target="slides/slide27.xml"/><Relationship Id="rId41" Type="http://schemas.openxmlformats.org/officeDocument/2006/relationships/slide" Target="slides/slide28.xml"/><Relationship Id="rId42" Type="http://schemas.openxmlformats.org/officeDocument/2006/relationships/slide" Target="slides/slide29.xml"/><Relationship Id="rId43" Type="http://schemas.openxmlformats.org/officeDocument/2006/relationships/slide" Target="slides/slide30.xml"/><Relationship Id="rId44" Type="http://schemas.openxmlformats.org/officeDocument/2006/relationships/presProps" Target="presProps.xml"/><Relationship Id="rId45" Type="http://schemas.openxmlformats.org/officeDocument/2006/relationships/commentAuthors" Target="commentAuthors.xml"/>
</Relationships>
</file>

<file path=ppt/charts/_rels/chart15.xml.rels><?xml version="1.0" encoding="UTF-8"?>
<Relationships xmlns="http://schemas.openxmlformats.org/package/2006/relationships"><Relationship Id="rId1" Type="http://schemas.openxmlformats.org/officeDocument/2006/relationships/chartUserShapes" Target="../drawings/drawing1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barChart>
        <c:barDir val="col"/>
        <c:grouping val="clustered"/>
        <c:varyColors val="0"/>
        <c:axId val="62507065"/>
        <c:axId val="94871965"/>
      </c:barChart>
      <c:catAx>
        <c:axId val="62507065"/>
        <c:scaling>
          <c:orientation val="minMax"/>
        </c:scaling>
        <c:delete val="0"/>
        <c:axPos val="b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94871965"/>
        <c:auto val="1"/>
        <c:lblAlgn val="ctr"/>
        <c:lblOffset val="100"/>
        <c:noMultiLvlLbl val="0"/>
      </c:catAx>
      <c:valAx>
        <c:axId val="94871965"/>
        <c:scaling>
          <c:orientation val="minMax"/>
        </c:scaling>
        <c:delete val="0"/>
        <c:axPos val="l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62507065"/>
        <c:crossBetween val="midCat"/>
      </c:valAx>
      <c:spPr>
        <a:noFill/>
        <a:ln w="0">
          <a:noFill/>
        </a:ln>
      </c:spPr>
    </c:plotArea>
    <c:legend>
      <c:legendPos val="r"/>
      <c:overlay val="0"/>
      <c:spPr>
        <a:noFill/>
        <a:ln w="0">
          <a:noFill/>
        </a:ln>
      </c:spPr>
      <c:txPr>
        <a:bodyPr/>
        <a:lstStyle/>
        <a:p>
          <a:pPr>
            <a:defRPr b="0" sz="1800" strike="noStrike" u="none">
              <a:solidFill>
                <a:srgbClr val="000000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barChart>
        <c:barDir val="col"/>
        <c:grouping val="clustered"/>
        <c:varyColors val="0"/>
        <c:axId val="98874052"/>
        <c:axId val="33499162"/>
      </c:barChart>
      <c:catAx>
        <c:axId val="98874052"/>
        <c:scaling>
          <c:orientation val="minMax"/>
        </c:scaling>
        <c:delete val="0"/>
        <c:axPos val="b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33499162"/>
        <c:auto val="1"/>
        <c:lblAlgn val="ctr"/>
        <c:lblOffset val="100"/>
        <c:noMultiLvlLbl val="0"/>
      </c:catAx>
      <c:valAx>
        <c:axId val="33499162"/>
        <c:scaling>
          <c:orientation val="minMax"/>
        </c:scaling>
        <c:delete val="0"/>
        <c:axPos val="l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98874052"/>
        <c:crossBetween val="midCat"/>
      </c:valAx>
      <c:spPr>
        <a:noFill/>
        <a:ln w="0">
          <a:noFill/>
        </a:ln>
      </c:spPr>
    </c:plotArea>
    <c:legend>
      <c:legendPos val="r"/>
      <c:overlay val="0"/>
      <c:spPr>
        <a:noFill/>
        <a:ln w="0">
          <a:noFill/>
        </a:ln>
      </c:spPr>
      <c:txPr>
        <a:bodyPr/>
        <a:lstStyle/>
        <a:p>
          <a:pPr>
            <a:defRPr b="0" sz="1800" strike="noStrike" u="none">
              <a:solidFill>
                <a:srgbClr val="000000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15"/>
      <c:rotY val="20"/>
      <c:rAngAx val="0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0.0498034076015727"/>
          <c:y val="0.0361304507145475"/>
          <c:w val="0.67333889352238"/>
          <c:h val="0.72194943202638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Налог взимаемый в связи с применением патентной системы налогообложения</c:v>
                </c:pt>
              </c:strCache>
            </c:strRef>
          </c:tx>
          <c:spPr>
            <a:solidFill>
              <a:srgbClr val="bfbfbf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05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факт 
2022 г.</c:v>
                </c:pt>
                <c:pt idx="1">
                  <c:v>факт 
2023 г.</c:v>
                </c:pt>
                <c:pt idx="2">
                  <c:v>ожидаемое 
исполнение 
2024 г.</c:v>
                </c:pt>
                <c:pt idx="3">
                  <c:v>план 
2025 г.</c:v>
                </c:pt>
                <c:pt idx="4">
                  <c:v>плановый 
период 
2026 г.</c:v>
                </c:pt>
                <c:pt idx="5">
                  <c:v>плановый
период 
2027 г.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9.6</c:v>
                </c:pt>
                <c:pt idx="1">
                  <c:v>4</c:v>
                </c:pt>
                <c:pt idx="2">
                  <c:v>8.8</c:v>
                </c:pt>
                <c:pt idx="3">
                  <c:v>10.7</c:v>
                </c:pt>
                <c:pt idx="4">
                  <c:v>11.3</c:v>
                </c:pt>
                <c:pt idx="5">
                  <c:v>11.6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Единый сельскохозяйственный налог</c:v>
                </c:pt>
              </c:strCache>
            </c:strRef>
          </c:tx>
          <c:spPr>
            <a:solidFill>
              <a:srgbClr val="ff99ff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05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факт 
2022 г.</c:v>
                </c:pt>
                <c:pt idx="1">
                  <c:v>факт 
2023 г.</c:v>
                </c:pt>
                <c:pt idx="2">
                  <c:v>ожидаемое 
исполнение 
2024 г.</c:v>
                </c:pt>
                <c:pt idx="3">
                  <c:v>план 
2025 г.</c:v>
                </c:pt>
                <c:pt idx="4">
                  <c:v>плановый 
период 
2026 г.</c:v>
                </c:pt>
                <c:pt idx="5">
                  <c:v>плановый
период 
2027 г.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6"/>
                <c:pt idx="0">
                  <c:v>5.7</c:v>
                </c:pt>
                <c:pt idx="1">
                  <c:v>3.9</c:v>
                </c:pt>
                <c:pt idx="2">
                  <c:v>0.9</c:v>
                </c:pt>
                <c:pt idx="3">
                  <c:v>0.1</c:v>
                </c:pt>
                <c:pt idx="4">
                  <c:v>4</c:v>
                </c:pt>
                <c:pt idx="5">
                  <c:v>4.3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Налог, взимаемый в связи с применением упрощенной системы налогообложения</c:v>
                </c:pt>
              </c:strCache>
            </c:strRef>
          </c:tx>
          <c:spPr>
            <a:solidFill>
              <a:srgbClr val="ff7c80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05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факт 
2022 г.</c:v>
                </c:pt>
                <c:pt idx="1">
                  <c:v>факт 
2023 г.</c:v>
                </c:pt>
                <c:pt idx="2">
                  <c:v>ожидаемое 
исполнение 
2024 г.</c:v>
                </c:pt>
                <c:pt idx="3">
                  <c:v>план 
2025 г.</c:v>
                </c:pt>
                <c:pt idx="4">
                  <c:v>плановый 
период 
2026 г.</c:v>
                </c:pt>
                <c:pt idx="5">
                  <c:v>плановый
период 
2027 г.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6"/>
                <c:pt idx="0">
                  <c:v>26.9</c:v>
                </c:pt>
                <c:pt idx="1">
                  <c:v>24.6</c:v>
                </c:pt>
                <c:pt idx="2">
                  <c:v>31.4</c:v>
                </c:pt>
                <c:pt idx="3">
                  <c:v>34.7</c:v>
                </c:pt>
                <c:pt idx="4">
                  <c:v>35.6</c:v>
                </c:pt>
                <c:pt idx="5">
                  <c:v>38</c:v>
                </c:pt>
              </c:numCache>
            </c:numRef>
          </c:val>
        </c:ser>
        <c:gapWidth val="150"/>
        <c:shape val="cylinder"/>
        <c:axId val="22246581"/>
        <c:axId val="29943018"/>
      </c:bar3DChart>
      <c:catAx>
        <c:axId val="22246581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05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29943018"/>
        <c:crosses val="autoZero"/>
        <c:auto val="1"/>
        <c:lblAlgn val="ctr"/>
        <c:lblOffset val="100"/>
        <c:noMultiLvlLbl val="0"/>
      </c:catAx>
      <c:valAx>
        <c:axId val="29943018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22246581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54780379597"/>
          <c:y val="0.462432007686796"/>
          <c:w val="0.313181998730373"/>
          <c:h val="0.517140577161097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i="1" sz="1200" strike="noStrike" u="none">
              <a:solidFill>
                <a:srgbClr val="0000ff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Динамика поступлений от использования имущества, находящегося в государственной и муниципальной собственности в бюджет города </c:v>
                </c:pt>
              </c:strCache>
            </c:strRef>
          </c:tx>
          <c:spPr>
            <a:solidFill>
              <a:srgbClr val="ffc000"/>
            </a:solidFill>
            <a:ln w="66600">
              <a:solidFill>
                <a:srgbClr val="ffc000"/>
              </a:solidFill>
              <a:round/>
            </a:ln>
          </c:spPr>
          <c:dPt>
            <c:idx val="0"/>
          </c:dPt>
          <c:dPt>
            <c:idx val="1"/>
          </c:dPt>
          <c:dPt>
            <c:idx val="2"/>
          </c:dPt>
          <c:dPt>
            <c:idx val="3"/>
          </c:dPt>
          <c:dPt>
            <c:idx val="4"/>
          </c:dPt>
          <c:dPt>
            <c:idx val="5"/>
          </c:dPt>
          <c:dLbls>
            <c:numFmt formatCode="General" sourceLinked="0"/>
            <c:dLbl>
              <c:idx val="0"/>
              <c:layout>
                <c:manualLayout>
                  <c:x val="-0.0529134540640985"/>
                  <c:y val="-0.034015791898349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1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layout>
                <c:manualLayout>
                  <c:x val="-0.0623622851469732"/>
                  <c:y val="-0.0396850905480739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1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layout>
                <c:manualLayout>
                  <c:x val="-0.069921350013273"/>
                  <c:y val="-0.0368504412232114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1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layout>
                <c:manualLayout>
                  <c:x val="-0.0585827527138233"/>
                  <c:y val="-0.0368504412232115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1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4"/>
              <c:layout>
                <c:manualLayout>
                  <c:x val="-0.0566929864972484"/>
                  <c:y val="-0.0425197398729363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1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5"/>
              <c:layout>
                <c:manualLayout>
                  <c:x val="-0.0396850905480739"/>
                  <c:y val="-0.0425197398729363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1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1" sz="11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  <c:leaderLines>
              <c:spPr>
                <a:ln w="66600">
                  <a:solidFill>
                    <a:srgbClr val="000000"/>
                  </a:solidFill>
                </a:ln>
              </c:spPr>
            </c:leaderLines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6"/>
                <c:pt idx="0">
                  <c:v>факт 2022 год</c:v>
                </c:pt>
                <c:pt idx="1">
                  <c:v>факт 2023 год</c:v>
                </c:pt>
                <c:pt idx="2">
                  <c:v>ожидаемое исполнение 2024 года</c:v>
                </c:pt>
                <c:pt idx="3">
                  <c:v>план 2025 года</c:v>
                </c:pt>
                <c:pt idx="4">
                  <c:v>проект 2026 года</c:v>
                </c:pt>
                <c:pt idx="5">
                  <c:v>проект 2027 года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68191.4</c:v>
                </c:pt>
                <c:pt idx="1">
                  <c:v>53452.9</c:v>
                </c:pt>
                <c:pt idx="2">
                  <c:v>88895.7</c:v>
                </c:pt>
                <c:pt idx="3">
                  <c:v>87774.4</c:v>
                </c:pt>
                <c:pt idx="4">
                  <c:v>58193.5</c:v>
                </c:pt>
                <c:pt idx="5">
                  <c:v>59873.8</c:v>
                </c:pt>
              </c:numCache>
            </c:numRef>
          </c:val>
          <c:smooth val="0"/>
        </c:ser>
        <c:hiLowLines>
          <c:spPr>
            <a:ln w="0">
              <a:noFill/>
            </a:ln>
          </c:spPr>
        </c:hiLowLines>
        <c:marker val="1"/>
        <c:axId val="67992556"/>
        <c:axId val="31781381"/>
      </c:lineChart>
      <c:catAx>
        <c:axId val="679925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31781381"/>
        <c:crosses val="autoZero"/>
        <c:auto val="1"/>
        <c:lblAlgn val="ctr"/>
        <c:lblOffset val="100"/>
        <c:noMultiLvlLbl val="0"/>
      </c:catAx>
      <c:valAx>
        <c:axId val="31781381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67992556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</c:chart>
  <c:spPr>
    <a:noFill/>
    <a:ln w="0">
      <a:noFill/>
    </a:ln>
  </c:spPr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300" strike="noStrike" u="none">
                <a:solidFill>
                  <a:srgbClr val="000000"/>
                </a:solidFill>
                <a:uFillTx/>
                <a:latin typeface="Arial"/>
              </a:defRPr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Всего 4 245,0</a:t>
            </a: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млн. руб.</a:t>
            </a:r>
          </a:p>
        </c:rich>
      </c:tx>
      <c:layout>
        <c:manualLayout>
          <c:xMode val="edge"/>
          <c:yMode val="edge"/>
          <c:x val="0.158688631811307"/>
          <c:y val="0.371078615173103"/>
        </c:manualLayout>
      </c:layout>
      <c:overlay val="0"/>
      <c:spPr>
        <a:noFill/>
        <a:ln w="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"/>
          <c:y val="0.0354330708661417"/>
          <c:w val="0.50656092874954"/>
          <c:h val="0.736220472440945"/>
        </c:manualLayout>
      </c:layout>
      <c:doughnut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Всего 4 245 047,2 тыс. руб.</c:v>
                </c:pt>
              </c:strCache>
            </c:strRef>
          </c:tx>
          <c:spPr>
            <a:solidFill>
              <a:srgbClr val="31b6fd"/>
            </a:solidFill>
            <a:ln w="0">
              <a:noFill/>
            </a:ln>
          </c:spPr>
          <c:explosion val="0"/>
          <c:dPt>
            <c:idx val="0"/>
            <c:spPr>
              <a:solidFill>
                <a:srgbClr val="d9d9d9"/>
              </a:solidFill>
              <a:ln w="0">
                <a:noFill/>
              </a:ln>
            </c:spPr>
          </c:dPt>
          <c:dPt>
            <c:idx val="1"/>
            <c:spPr>
              <a:solidFill>
                <a:srgbClr val="ffc000"/>
              </a:solidFill>
              <a:ln w="0">
                <a:noFill/>
              </a:ln>
            </c:spPr>
          </c:dPt>
          <c:dPt>
            <c:idx val="2"/>
            <c:spPr>
              <a:solidFill>
                <a:srgbClr val="47a45e"/>
              </a:solidFill>
              <a:ln w="0">
                <a:noFill/>
              </a:ln>
            </c:spPr>
          </c:dPt>
          <c:dPt>
            <c:idx val="3"/>
            <c:spPr>
              <a:solidFill>
                <a:srgbClr val="ff0000"/>
              </a:solidFill>
              <a:ln w="0">
                <a:noFill/>
              </a:ln>
            </c:spPr>
          </c:dPt>
          <c:dPt>
            <c:idx val="4"/>
            <c:spPr>
              <a:solidFill>
                <a:srgbClr val="c19732"/>
              </a:solidFill>
              <a:ln w="0">
                <a:noFill/>
              </a:ln>
            </c:spPr>
          </c:dPt>
          <c:dPt>
            <c:idx val="5"/>
            <c:explosion val="1"/>
            <c:spPr>
              <a:solidFill>
                <a:srgbClr val="03b0ac"/>
              </a:solidFill>
              <a:ln w="0">
                <a:noFill/>
              </a:ln>
            </c:spPr>
          </c:dPt>
          <c:dPt>
            <c:idx val="6"/>
            <c:spPr>
              <a:solidFill>
                <a:srgbClr val="ffff00"/>
              </a:solidFill>
              <a:ln w="0">
                <a:noFill/>
              </a:ln>
            </c:spPr>
          </c:dPt>
          <c:dPt>
            <c:idx val="7"/>
            <c:spPr>
              <a:solidFill>
                <a:srgbClr val="91fdfa"/>
              </a:solidFill>
              <a:ln w="0">
                <a:noFill/>
              </a:ln>
            </c:spPr>
          </c:dPt>
          <c:dPt>
            <c:idx val="8"/>
            <c:spPr>
              <a:solidFill>
                <a:srgbClr val="5afbf8"/>
              </a:solidFill>
              <a:ln w="0">
                <a:noFill/>
              </a:ln>
            </c:spPr>
          </c:dPt>
          <c:dPt>
            <c:idx val="9"/>
            <c:spPr>
              <a:solidFill>
                <a:srgbClr val="9ac225"/>
              </a:solidFill>
              <a:ln w="0">
                <a:noFill/>
              </a:ln>
            </c:spPr>
          </c:dPt>
          <c:dPt>
            <c:idx val="10"/>
            <c:spPr>
              <a:solidFill>
                <a:srgbClr val="e5b33b"/>
              </a:solidFill>
              <a:ln w="0">
                <a:noFill/>
              </a:ln>
            </c:spPr>
          </c:dPt>
          <c:dPt>
            <c:idx val="11"/>
            <c:spPr>
              <a:solidFill>
                <a:srgbClr val="0070c0"/>
              </a:solidFill>
              <a:ln w="0">
                <a:noFill/>
              </a:ln>
            </c:spPr>
          </c:dPt>
          <c:dPt>
            <c:idx val="12"/>
            <c:spPr>
              <a:solidFill>
                <a:srgbClr val="7c9c1e"/>
              </a:solidFill>
              <a:ln w="0">
                <a:noFill/>
              </a:ln>
            </c:spPr>
          </c:dPt>
          <c:dPt>
            <c:idx val="13"/>
            <c:spPr>
              <a:solidFill>
                <a:srgbClr val="92d050"/>
              </a:solidFill>
              <a:ln w="0">
                <a:noFill/>
              </a:ln>
            </c:spPr>
          </c:dPt>
          <c:dPt>
            <c:idx val="14"/>
            <c:spPr>
              <a:solidFill>
                <a:srgbClr val="00b050"/>
              </a:solidFill>
              <a:ln w="0">
                <a:noFill/>
              </a:ln>
            </c:spPr>
          </c:dPt>
          <c:dPt>
            <c:idx val="15"/>
            <c:spPr>
              <a:solidFill>
                <a:srgbClr val="b5d770"/>
              </a:solidFill>
              <a:ln w="0">
                <a:noFill/>
              </a:ln>
            </c:spPr>
          </c:dPt>
          <c:dPt>
            <c:idx val="16"/>
            <c:spPr>
              <a:solidFill>
                <a:srgbClr val="f6ca77"/>
              </a:solidFill>
              <a:ln w="0">
                <a:noFill/>
              </a:ln>
            </c:spPr>
          </c:dPt>
          <c:dPt>
            <c:idx val="17"/>
            <c:spPr>
              <a:solidFill>
                <a:srgbClr val="6ce4e0"/>
              </a:solidFill>
              <a:ln w="0">
                <a:noFill/>
              </a:ln>
            </c:spPr>
          </c:dPt>
          <c:dPt>
            <c:idx val="18"/>
            <c:spPr>
              <a:solidFill>
                <a:srgbClr val="b1d8fd"/>
              </a:solidFill>
              <a:ln w="0">
                <a:noFill/>
              </a:ln>
            </c:spPr>
          </c:dPt>
          <c:dPt>
            <c:idx val="19"/>
            <c:spPr>
              <a:solidFill>
                <a:srgbClr val="b3c4e6"/>
              </a:solidFill>
              <a:ln w="0">
                <a:noFill/>
              </a:ln>
            </c:spPr>
          </c:dPt>
          <c:dPt>
            <c:idx val="20"/>
            <c:spPr>
              <a:solidFill>
                <a:srgbClr val="b8e5c0"/>
              </a:solidFill>
              <a:ln w="0">
                <a:noFill/>
              </a:ln>
            </c:spPr>
          </c:dPt>
          <c:dLbls>
            <c:dLbl>
              <c:idx val="0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2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3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4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5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6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7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8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9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0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1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2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3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4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5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6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7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8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9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20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0" sz="180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</c:dLbls>
          <c:cat>
            <c:strRef>
              <c:f>categories</c:f>
              <c:strCache>
                <c:ptCount val="21"/>
                <c:pt idx="0">
                  <c:v>Развитие здравоохранения</c:v>
                </c:pt>
                <c:pt idx="1">
                  <c:v>Развитие муниципальной системы образования</c:v>
                </c:pt>
                <c:pt idx="2">
                  <c:v>Молодежная политика и социальная активность</c:v>
                </c:pt>
                <c:pt idx="3">
                  <c:v>Социальная поддержка и социальное обслуживание жителей города</c:v>
                </c:pt>
                <c:pt idx="4">
                  <c:v>Доступная среда для инвалидов</c:v>
                </c:pt>
                <c:pt idx="5">
                  <c:v>Развитие жилищного строительства и обеспечение доступным и комфортным жильем жителей</c:v>
                </c:pt>
                <c:pt idx="6">
                  <c:v>Обеспечение качественными жилищно-коммунальными услугами</c:v>
                </c:pt>
                <c:pt idx="7">
                  <c:v>Обеспечение общественного порядка и противодействие преступности</c:v>
                </c:pt>
                <c:pt idx="8">
                  <c:v>Защита населения и территории города от чрезвычайных ситуаций, обеспечение пожарной безопасности и безопасности людей на водных объектах</c:v>
                </c:pt>
                <c:pt idx="9">
                  <c:v>Спартакиада длинною в жизнь</c:v>
                </c:pt>
                <c:pt idx="10">
                  <c:v>Развитие экономики</c:v>
                </c:pt>
                <c:pt idx="11">
                  <c:v>Информационное общество</c:v>
                </c:pt>
                <c:pt idx="12">
                  <c:v>Развитие транспортной системы</c:v>
                </c:pt>
                <c:pt idx="13">
                  <c:v>Сохранение и развитие культуры и искусства</c:v>
                </c:pt>
                <c:pt idx="14">
                  <c:v>Энергосбережение и повышение энергетической эффективности </c:v>
                </c:pt>
                <c:pt idx="15">
                  <c:v>Управление муниципальными финансами</c:v>
                </c:pt>
                <c:pt idx="16">
                  <c:v>Управление и распоряжение муниципальной собственностью и земельными ресурсами</c:v>
                </c:pt>
                <c:pt idx="17">
                  <c:v>Развитие муниципальной службы</c:v>
                </c:pt>
                <c:pt idx="18">
                  <c:v>Содействие развитию и поддержка социально ориентированных некоммерческих организаций</c:v>
                </c:pt>
                <c:pt idx="19">
                  <c:v>Формирование комфортной городской среды</c:v>
                </c:pt>
                <c:pt idx="20">
                  <c:v>Формирование законопослушного поведения участников дорожного движения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1"/>
                <c:pt idx="0">
                  <c:v>5302.5</c:v>
                </c:pt>
                <c:pt idx="1">
                  <c:v>1674993.1</c:v>
                </c:pt>
                <c:pt idx="2">
                  <c:v>747.2</c:v>
                </c:pt>
                <c:pt idx="3">
                  <c:v>652188.4</c:v>
                </c:pt>
                <c:pt idx="4">
                  <c:v>0</c:v>
                </c:pt>
                <c:pt idx="5">
                  <c:v>758247.1</c:v>
                </c:pt>
                <c:pt idx="6">
                  <c:v>137353</c:v>
                </c:pt>
                <c:pt idx="7">
                  <c:v>141101.8</c:v>
                </c:pt>
                <c:pt idx="8">
                  <c:v>88602.9</c:v>
                </c:pt>
                <c:pt idx="9">
                  <c:v>9518.3</c:v>
                </c:pt>
                <c:pt idx="10">
                  <c:v>21</c:v>
                </c:pt>
                <c:pt idx="11">
                  <c:v>37579.2</c:v>
                </c:pt>
                <c:pt idx="12">
                  <c:v>288816.8</c:v>
                </c:pt>
                <c:pt idx="13">
                  <c:v>182675.8</c:v>
                </c:pt>
                <c:pt idx="14">
                  <c:v>13.7</c:v>
                </c:pt>
                <c:pt idx="15">
                  <c:v>25159.2</c:v>
                </c:pt>
                <c:pt idx="16">
                  <c:v>45021.1</c:v>
                </c:pt>
                <c:pt idx="17">
                  <c:v>165760.7</c:v>
                </c:pt>
                <c:pt idx="18">
                  <c:v>5.9</c:v>
                </c:pt>
                <c:pt idx="19">
                  <c:v>31489.5</c:v>
                </c:pt>
                <c:pt idx="20">
                  <c:v>450</c:v>
                </c:pt>
              </c:numCache>
            </c:numRef>
          </c:val>
        </c:ser>
        <c:firstSliceAng val="0"/>
        <c:holeSize val="50"/>
      </c:doughnutChart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0.515056368365193"/>
          <c:y val="0"/>
          <c:w val="0.484943631634807"/>
          <c:h val="1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sz="900" strike="noStrike" u="none">
              <a:solidFill>
                <a:srgbClr val="0000ff"/>
              </a:solidFill>
              <a:uFillTx/>
              <a:latin typeface="Times New Roman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300" strike="noStrike" u="none">
                <a:solidFill>
                  <a:srgbClr val="000000"/>
                </a:solidFill>
                <a:uFillTx/>
                <a:latin typeface="Arial"/>
              </a:defRPr>
            </a:pPr>
            <a:r>
              <a:rPr b="1" i="1" sz="1800" strike="noStrike" u="none">
                <a:solidFill>
                  <a:srgbClr val="0000ff"/>
                </a:solidFill>
                <a:uFillTx/>
                <a:latin typeface="Calibri"/>
              </a:rPr>
              <a:t>Всего расходов 4 285 579,6 тыс. руб.</a:t>
            </a:r>
          </a:p>
        </c:rich>
      </c:tx>
      <c:layout>
        <c:manualLayout>
          <c:xMode val="edge"/>
          <c:yMode val="edge"/>
          <c:x val="8.19571364176536E-005"/>
          <c:y val="0.889240951978595"/>
        </c:manualLayout>
      </c:layout>
      <c:overlay val="0"/>
      <c:spPr>
        <a:noFill/>
        <a:ln w="0">
          <a:noFill/>
        </a:ln>
      </c:spPr>
    </c:title>
    <c:autoTitleDeleted val="0"/>
    <c:view3D>
      <c:rotX val="75"/>
      <c:rotY val="40"/>
      <c:rAngAx val="0"/>
      <c:perspective val="30"/>
    </c:view3D>
    <c:floor>
      <c:spPr>
        <a:solidFill>
          <a:srgbClr val="d9d9d9"/>
        </a:solidFill>
        <a:ln w="0">
          <a:noFill/>
        </a:ln>
      </c:spPr>
    </c:floor>
    <c:sideWall>
      <c:spPr>
        <a:solidFill>
          <a:srgbClr val="d9d9d9"/>
        </a:solidFill>
        <a:ln w="0">
          <a:noFill/>
        </a:ln>
      </c:spPr>
    </c:sideWall>
    <c:backWall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"/>
          <c:w val="0.748719419743474"/>
          <c:h val="0.927263765666808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Всего расходов 4 285 579,6 тыс. руб.</c:v>
                </c:pt>
              </c:strCache>
            </c:strRef>
          </c:tx>
          <c:spPr>
            <a:solidFill>
              <a:srgbClr val="05e0db"/>
            </a:solidFill>
            <a:ln w="0">
              <a:noFill/>
            </a:ln>
          </c:spPr>
          <c:explosion val="20"/>
          <c:dPt>
            <c:idx val="0"/>
            <c:explosion val="20"/>
            <c:spPr>
              <a:solidFill>
                <a:srgbClr val="bdecc9"/>
              </a:solidFill>
              <a:ln w="0">
                <a:noFill/>
              </a:ln>
            </c:spPr>
          </c:dPt>
          <c:dPt>
            <c:idx val="1"/>
            <c:explosion val="20"/>
            <c:spPr>
              <a:solidFill>
                <a:srgbClr val="32ae51"/>
              </a:solidFill>
              <a:ln w="0">
                <a:noFill/>
              </a:ln>
            </c:spPr>
          </c:dPt>
          <c:dPt>
            <c:idx val="2"/>
            <c:explosion val="20"/>
            <c:spPr>
              <a:solidFill>
                <a:srgbClr val="03b9b5"/>
              </a:solidFill>
              <a:ln w="0">
                <a:noFill/>
              </a:ln>
            </c:spPr>
          </c:dPt>
          <c:dPt>
            <c:idx val="3"/>
            <c:explosion val="26"/>
            <c:spPr>
              <a:solidFill>
                <a:srgbClr val="9966ff"/>
              </a:solidFill>
              <a:ln w="0">
                <a:noFill/>
              </a:ln>
            </c:spPr>
          </c:dPt>
          <c:dPt>
            <c:idx val="4"/>
            <c:explosion val="22"/>
            <c:spPr>
              <a:solidFill>
                <a:srgbClr val="f2f2f2"/>
              </a:solidFill>
              <a:ln w="0">
                <a:noFill/>
              </a:ln>
            </c:spPr>
          </c:dPt>
          <c:dPt>
            <c:idx val="5"/>
            <c:explosion val="16"/>
            <c:spPr>
              <a:solidFill>
                <a:srgbClr val="ffccff"/>
              </a:solidFill>
              <a:ln w="0">
                <a:noFill/>
              </a:ln>
            </c:spPr>
          </c:dPt>
          <c:dPt>
            <c:idx val="6"/>
            <c:explosion val="7"/>
            <c:spPr>
              <a:solidFill>
                <a:srgbClr val="ff0000"/>
              </a:solidFill>
              <a:ln w="0">
                <a:noFill/>
              </a:ln>
            </c:spPr>
          </c:dPt>
          <c:dPt>
            <c:idx val="7"/>
            <c:explosion val="13"/>
            <c:spPr>
              <a:solidFill>
                <a:srgbClr val="ffff00"/>
              </a:solidFill>
              <a:ln w="0">
                <a:noFill/>
              </a:ln>
            </c:spPr>
          </c:dPt>
          <c:dPt>
            <c:idx val="8"/>
            <c:explosion val="29"/>
            <c:spPr>
              <a:solidFill>
                <a:srgbClr val="a1ebe8"/>
              </a:solidFill>
              <a:ln w="0">
                <a:noFill/>
              </a:ln>
            </c:spPr>
          </c:dPt>
          <c:dPt>
            <c:idx val="9"/>
            <c:explosion val="21"/>
            <c:spPr>
              <a:solidFill>
                <a:srgbClr val="ff7c80"/>
              </a:solidFill>
              <a:ln w="0">
                <a:noFill/>
              </a:ln>
            </c:spPr>
          </c:dPt>
          <c:dPt>
            <c:idx val="10"/>
            <c:explosion val="27"/>
            <c:spPr>
              <a:solidFill>
                <a:srgbClr val="ff9900"/>
              </a:solidFill>
              <a:ln w="0">
                <a:noFill/>
              </a:ln>
            </c:spPr>
          </c:dPt>
          <c:dLbls>
            <c:dLbl>
              <c:idx val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3"/>
              <c:layout>
                <c:manualLayout>
                  <c:x val="-0.0914581326118592"/>
                  <c:y val="-0.0382776326886997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4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5"/>
              <c:layout>
                <c:manualLayout>
                  <c:x val="0.0201180401631148"/>
                  <c:y val="-0.197589939146042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6"/>
              <c:layout>
                <c:manualLayout>
                  <c:x val="0.0761800032236855"/>
                  <c:y val="0.0110715397819648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ffff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7"/>
              <c:layout>
                <c:manualLayout>
                  <c:x val="0.0547612765248306"/>
                  <c:y val="0.153760497659884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8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9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 wrap="square"/>
              <a:lstStyle/>
              <a:p>
                <a:pPr>
                  <a:defRPr b="1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eparator>
</c:separator>
            <c:showLeaderLines val="1"/>
          </c:dLbls>
          <c:cat>
            <c:strRef>
              <c:f>categories</c:f>
              <c:strCache>
                <c:ptCount val="11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 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11"/>
                <c:pt idx="0">
                  <c:v>306128.5</c:v>
                </c:pt>
                <c:pt idx="1">
                  <c:v>66340.9</c:v>
                </c:pt>
                <c:pt idx="2">
                  <c:v>291145.4</c:v>
                </c:pt>
                <c:pt idx="3">
                  <c:v>474895.4</c:v>
                </c:pt>
                <c:pt idx="4">
                  <c:v>19701.9</c:v>
                </c:pt>
                <c:pt idx="5">
                  <c:v>1645519.8</c:v>
                </c:pt>
                <c:pt idx="6">
                  <c:v>128272.8</c:v>
                </c:pt>
                <c:pt idx="7">
                  <c:v>1163878.4</c:v>
                </c:pt>
                <c:pt idx="8">
                  <c:v>182981.8</c:v>
                </c:pt>
                <c:pt idx="9">
                  <c:v>6689.4</c:v>
                </c:pt>
                <c:pt idx="10">
                  <c:v>25.3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21882905542371"/>
          <c:y val="0.0218921293565191"/>
          <c:w val="0.269443194836275"/>
          <c:h val="0.921376498072984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sz="1100" strike="noStrike" u="none">
              <a:solidFill>
                <a:srgbClr val="0000ff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15"/>
      <c:rotY val="20"/>
      <c:rAngAx val="1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bar3DChart>
        <c:barDir val="col"/>
        <c:grouping val="stack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99ff"/>
            </a:solidFill>
            <a:ln w="0">
              <a:noFill/>
            </a:ln>
          </c:spPr>
          <c:invertIfNegative val="0"/>
          <c:dPt>
            <c:idx val="0"/>
            <c:invertIfNegative val="0"/>
            <c:spPr>
              <a:solidFill>
                <a:srgbClr val="ff99ff"/>
              </a:solidFill>
              <a:ln w="0">
                <a:noFill/>
              </a:ln>
            </c:spPr>
          </c:dPt>
          <c:dPt>
            <c:idx val="1"/>
            <c:invertIfNegative val="0"/>
            <c:spPr>
              <a:solidFill>
                <a:srgbClr val="ff99ff"/>
              </a:solidFill>
              <a:ln w="0">
                <a:noFill/>
              </a:ln>
            </c:spPr>
          </c:dPt>
          <c:dPt>
            <c:idx val="2"/>
            <c:invertIfNegative val="0"/>
            <c:spPr>
              <a:solidFill>
                <a:srgbClr val="ff99ff"/>
              </a:solidFill>
              <a:ln w="0">
                <a:noFill/>
              </a:ln>
            </c:spPr>
          </c:dPt>
          <c:dPt>
            <c:idx val="3"/>
            <c:invertIfNegative val="0"/>
            <c:spPr>
              <a:solidFill>
                <a:srgbClr val="ff99ff"/>
              </a:solidFill>
              <a:ln w="0">
                <a:noFill/>
              </a:ln>
            </c:spPr>
          </c:dPt>
          <c:dLbls>
            <c:numFmt formatCode="#,##0.0" sourceLinked="0"/>
            <c:dLbl>
              <c:idx val="0"/>
              <c:layout>
                <c:manualLayout>
                  <c:x val="0.0171451358174698"/>
                  <c:y val="0.0591005411427803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layout>
                <c:manualLayout>
                  <c:x val="0.0182308373908627"/>
                  <c:y val="0.00421454799311375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layout>
                <c:manualLayout>
                  <c:x val="0.020009301962109"/>
                  <c:y val="0.0426383647530232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layout>
                <c:manualLayout>
                  <c:x val="0.0180083717658981"/>
                  <c:y val="0.0105799464186501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1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4"/>
                <c:pt idx="0">
                  <c:v>2024 г.
исполнение</c:v>
                </c:pt>
                <c:pt idx="1">
                  <c:v>2025 г.
план</c:v>
                </c:pt>
                <c:pt idx="2">
                  <c:v>2026 г.
плановый 
период</c:v>
                </c:pt>
                <c:pt idx="3">
                  <c:v>2027 г.
плановый 
период</c:v>
                </c:pt>
              </c:strCache>
            </c:strRef>
          </c:cat>
          <c:val>
            <c:numRef>
              <c:f>0</c:f>
              <c:numCache>
                <c:formatCode>#,##0.0</c:formatCode>
                <c:ptCount val="4"/>
                <c:pt idx="0">
                  <c:v>4449.1</c:v>
                </c:pt>
                <c:pt idx="1">
                  <c:v>4285.6</c:v>
                </c:pt>
                <c:pt idx="2">
                  <c:v>3786.3</c:v>
                </c:pt>
                <c:pt idx="3">
                  <c:v>3679.7</c:v>
                </c:pt>
              </c:numCache>
            </c:numRef>
          </c:val>
        </c:ser>
        <c:gapWidth val="150"/>
        <c:shape val="cylinder"/>
        <c:axId val="79769430"/>
        <c:axId val="6873835"/>
        <c:axId val="0"/>
      </c:bar3DChart>
      <c:catAx>
        <c:axId val="7976943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6873835"/>
        <c:crosses val="autoZero"/>
        <c:auto val="1"/>
        <c:lblAlgn val="ctr"/>
        <c:lblOffset val="100"/>
        <c:noMultiLvlLbl val="0"/>
      </c:catAx>
      <c:valAx>
        <c:axId val="6873835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#,##0.0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79769430"/>
        <c:crosses val="autoZero"/>
        <c:crossBetween val="between"/>
      </c:valAx>
    </c:plotArea>
    <c:plotVisOnly val="1"/>
    <c:dispBlanksAs val="gap"/>
  </c:chart>
  <c:spPr>
    <a:noFill/>
    <a:ln w="0">
      <a:noFill/>
    </a:ln>
  </c:spPr>
  <c:userShapes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15"/>
      <c:rotY val="20"/>
      <c:rAngAx val="1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bar3DChart>
        <c:barDir val="col"/>
        <c:grouping val="stack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расходы бюджета города, формируемые в рамках муниципальных программ города Новошахтинска
</c:v>
                </c:pt>
              </c:strCache>
            </c:strRef>
          </c:tx>
          <c:spPr>
            <a:solidFill>
              <a:srgbClr val="cae67b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80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2024 г.
исполнение</c:v>
                </c:pt>
                <c:pt idx="1">
                  <c:v>2025 г.
план</c:v>
                </c:pt>
                <c:pt idx="2">
                  <c:v>2026 г.
плановый 
период</c:v>
                </c:pt>
                <c:pt idx="3">
                  <c:v>2027 г. 
плановый 
период</c:v>
                </c:pt>
              </c:strCache>
            </c:strRef>
          </c:cat>
          <c:val>
            <c:numRef>
              <c:f>0</c:f>
              <c:numCache>
                <c:formatCode>#,##0.0</c:formatCode>
                <c:ptCount val="4"/>
                <c:pt idx="0">
                  <c:v>4380.2</c:v>
                </c:pt>
                <c:pt idx="1">
                  <c:v>4245</c:v>
                </c:pt>
                <c:pt idx="2">
                  <c:v>3728.4</c:v>
                </c:pt>
                <c:pt idx="3">
                  <c:v>3587.8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непрограммные расходы бюджета города</c:v>
                </c:pt>
              </c:strCache>
            </c:strRef>
          </c:tx>
          <c:spPr>
            <a:solidFill>
              <a:srgbClr val="ffff00"/>
            </a:solidFill>
            <a:ln w="0">
              <a:noFill/>
            </a:ln>
          </c:spPr>
          <c:invertIfNegative val="0"/>
          <c:dPt>
            <c:idx val="0"/>
            <c:invertIfNegative val="0"/>
            <c:spPr>
              <a:solidFill>
                <a:srgbClr val="ffff00"/>
              </a:solidFill>
              <a:ln w="0">
                <a:noFill/>
              </a:ln>
            </c:spPr>
          </c:dPt>
          <c:dPt>
            <c:idx val="1"/>
            <c:invertIfNegative val="0"/>
            <c:spPr>
              <a:solidFill>
                <a:srgbClr val="ffff00"/>
              </a:solidFill>
              <a:ln w="0">
                <a:noFill/>
              </a:ln>
            </c:spPr>
          </c:dPt>
          <c:dPt>
            <c:idx val="2"/>
            <c:invertIfNegative val="0"/>
            <c:spPr>
              <a:solidFill>
                <a:srgbClr val="ffff00"/>
              </a:solidFill>
              <a:ln w="0">
                <a:noFill/>
              </a:ln>
            </c:spPr>
          </c:dPt>
          <c:dPt>
            <c:idx val="3"/>
            <c:invertIfNegative val="0"/>
            <c:spPr>
              <a:solidFill>
                <a:srgbClr val="ffff00"/>
              </a:solidFill>
              <a:ln w="0">
                <a:noFill/>
              </a:ln>
            </c:spPr>
          </c:dPt>
          <c:dLbls>
            <c:numFmt formatCode="#,##0.0" sourceLinked="0"/>
            <c:dLbl>
              <c:idx val="0"/>
              <c:layout>
                <c:manualLayout>
                  <c:x val="0.00925925925925926"/>
                  <c:y val="0.0392844572525228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1" lang="en-US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98,5%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layout>
                <c:manualLayout>
                  <c:x val="0.00771604938271599"/>
                  <c:y val="0.0420904899134173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1" lang="en-US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99,1%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layout>
                <c:manualLayout>
                  <c:x val="0.0092592592592592"/>
                  <c:y val="0.0336723919307339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1" lang="en-US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98,5%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layout>
                <c:manualLayout>
                  <c:x val="0.0123456790123457"/>
                  <c:y val="0.0364784245916283"/>
                </c:manualLayout>
              </c:layout>
              <c:numFmt formatCode="#,##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1" lang="en-US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97,5%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0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2024 г.
исполнение</c:v>
                </c:pt>
                <c:pt idx="1">
                  <c:v>2025 г.
план</c:v>
                </c:pt>
                <c:pt idx="2">
                  <c:v>2026 г.
плановый 
период</c:v>
                </c:pt>
                <c:pt idx="3">
                  <c:v>2027 г. 
плановый 
период</c:v>
                </c:pt>
              </c:strCache>
            </c:strRef>
          </c:cat>
          <c:val>
            <c:numRef>
              <c:f>1</c:f>
              <c:numCache>
                <c:formatCode>#,##0.0</c:formatCode>
                <c:ptCount val="4"/>
                <c:pt idx="0">
                  <c:v>98.5</c:v>
                </c:pt>
                <c:pt idx="1">
                  <c:v>99.1</c:v>
                </c:pt>
                <c:pt idx="2">
                  <c:v>98.5</c:v>
                </c:pt>
                <c:pt idx="3">
                  <c:v>97.5</c:v>
                </c:pt>
              </c:numCache>
            </c:numRef>
          </c:val>
        </c:ser>
        <c:gapWidth val="150"/>
        <c:shape val="cylinder"/>
        <c:axId val="30310769"/>
        <c:axId val="88699447"/>
        <c:axId val="0"/>
      </c:bar3DChart>
      <c:catAx>
        <c:axId val="30310769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88699447"/>
        <c:crosses val="autoZero"/>
        <c:auto val="1"/>
        <c:lblAlgn val="ctr"/>
        <c:lblOffset val="100"/>
        <c:noMultiLvlLbl val="0"/>
      </c:catAx>
      <c:valAx>
        <c:axId val="88699447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#,##0.0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30310769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2037037037037"/>
          <c:y val="0.419940463499149"/>
          <c:w val="0.337962962962963"/>
          <c:h val="0.572605653205738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1" sz="1400" strike="noStrike" u="none">
              <a:solidFill>
                <a:srgbClr val="0000ff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15"/>
      <c:rotY val="20"/>
      <c:rAngAx val="0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0.132064741907262"/>
          <c:y val="0.0205236153137745"/>
          <c:w val="0.789195100612424"/>
          <c:h val="0.88363373240363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rgbClr val="00b0f0"/>
            </a:solidFill>
            <a:ln w="0">
              <a:noFill/>
            </a:ln>
          </c:spPr>
          <c:invertIfNegative val="0"/>
          <c:dPt>
            <c:idx val="0"/>
            <c:invertIfNegative val="0"/>
            <c:spPr>
              <a:solidFill>
                <a:srgbClr val="00b0f0"/>
              </a:solidFill>
              <a:ln w="0">
                <a:noFill/>
              </a:ln>
            </c:spPr>
          </c:dPt>
          <c:dPt>
            <c:idx val="1"/>
            <c:invertIfNegative val="0"/>
            <c:spPr>
              <a:solidFill>
                <a:srgbClr val="00b0f0"/>
              </a:solidFill>
              <a:ln w="0">
                <a:noFill/>
              </a:ln>
            </c:spPr>
          </c:dPt>
          <c:dPt>
            <c:idx val="2"/>
            <c:invertIfNegative val="0"/>
            <c:spPr>
              <a:solidFill>
                <a:srgbClr val="00b0f0"/>
              </a:solidFill>
              <a:ln w="0">
                <a:noFill/>
              </a:ln>
            </c:spPr>
          </c:dPt>
          <c:dPt>
            <c:idx val="3"/>
            <c:invertIfNegative val="0"/>
            <c:spPr>
              <a:solidFill>
                <a:srgbClr val="00b0f0"/>
              </a:solidFill>
              <a:ln w="0">
                <a:noFill/>
              </a:ln>
            </c:spPr>
          </c:dPt>
          <c:dLbls>
            <c:numFmt formatCode="General" sourceLinked="0"/>
            <c:dLbl>
              <c:idx val="0"/>
              <c:layout>
                <c:manualLayout>
                  <c:x val="0.0216049382716049"/>
                  <c:y val="0.132627466214914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1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115,7</a:t>
                    </a:r>
                    <a:r>
                      <a:rPr b="1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 </a:t>
                    </a:r>
                  </a:p>
                  <a:p>
                    <a:r>
                      <a:rPr b="1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млн. руб.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eparator>; </c:separator>
            </c:dLbl>
            <c:dLbl>
              <c:idx val="1"/>
              <c:layout>
                <c:manualLayout>
                  <c:x val="0.00925925925925926"/>
                  <c:y val="0.268075160522215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1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128,3</a:t>
                    </a:r>
                  </a:p>
                  <a:p>
                    <a:r>
                      <a:rPr b="1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 млн. руб.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eparator>; </c:separator>
            </c:dLbl>
            <c:dLbl>
              <c:idx val="2"/>
              <c:layout>
                <c:manualLayout>
                  <c:x val="0.015432098765432"/>
                  <c:y val="0.352057986257738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1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136,6 </a:t>
                    </a:r>
                  </a:p>
                  <a:p>
                    <a:r>
                      <a:rPr b="1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млн. руб.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eparator>; </c:separator>
            </c:dLbl>
            <c:dLbl>
              <c:idx val="3"/>
              <c:layout>
                <c:manualLayout>
                  <c:x val="0.00771604938271605"/>
                  <c:y val="0.216572924019576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r>
                      <a:rPr b="0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122,3 </a:t>
                    </a:r>
                  </a:p>
                  <a:p>
                    <a:r>
                      <a:rPr b="0" lang="ru-RU" sz="1200" strike="noStrike" u="none">
                        <a:solidFill>
                          <a:srgbClr val="0000ff"/>
                        </a:solidFill>
                        <a:uFillTx/>
                        <a:latin typeface="Calibri"/>
                      </a:rPr>
                      <a:t>млн. руб.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1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1"/>
            <c:showCatName val="1"/>
            <c:showSerName val="0"/>
            <c:showPercent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4"/>
                <c:pt idx="0">
                  <c:v>2024 г. 
исполнение</c:v>
                </c:pt>
                <c:pt idx="1">
                  <c:v>2025 г. 
план</c:v>
                </c:pt>
                <c:pt idx="2">
                  <c:v>2026 г.
плановый период</c:v>
                </c:pt>
                <c:pt idx="3">
                  <c:v>2027 г.
плановый период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115.7</c:v>
                </c:pt>
                <c:pt idx="1">
                  <c:v>128.3</c:v>
                </c:pt>
                <c:pt idx="2">
                  <c:v>136.6</c:v>
                </c:pt>
                <c:pt idx="3">
                  <c:v>122.3</c:v>
                </c:pt>
              </c:numCache>
            </c:numRef>
          </c:val>
        </c:ser>
        <c:gapWidth val="100"/>
        <c:shape val="cone"/>
        <c:axId val="75396554"/>
        <c:axId val="78550293"/>
      </c:bar3DChart>
      <c:catAx>
        <c:axId val="7539655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1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78550293"/>
        <c:crosses val="autoZero"/>
        <c:auto val="1"/>
        <c:lblAlgn val="ctr"/>
        <c:lblOffset val="100"/>
        <c:noMultiLvlLbl val="0"/>
      </c:catAx>
      <c:valAx>
        <c:axId val="78550293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75396554"/>
        <c:crosses val="autoZero"/>
        <c:crossBetween val="between"/>
      </c:valAx>
    </c:plotArea>
    <c:plotVisOnly val="1"/>
    <c:dispBlanksAs val="gap"/>
  </c:chart>
  <c:spPr>
    <a:noFill/>
    <a:ln w="0">
      <a:noFill/>
    </a:ln>
  </c:spPr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layout>
        <c:manualLayout>
          <c:layoutTarget val="inner"/>
          <c:xMode val="edge"/>
          <c:yMode val="edge"/>
          <c:x val="0.117992565055762"/>
          <c:y val="0.0289609619781523"/>
          <c:w val="0.633903345724907"/>
          <c:h val="0.8563807265644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rgbClr val="66ccff"/>
            </a:solidFill>
            <a:ln w="0">
              <a:noFill/>
            </a:ln>
          </c:spPr>
          <c:invertIfNegative val="0"/>
          <c:dPt>
            <c:idx val="0"/>
            <c:invertIfNegative val="0"/>
            <c:spPr>
              <a:solidFill>
                <a:srgbClr val="66ccff"/>
              </a:solidFill>
              <a:ln w="0">
                <a:noFill/>
              </a:ln>
            </c:spPr>
          </c:dPt>
          <c:dPt>
            <c:idx val="2"/>
            <c:invertIfNegative val="0"/>
            <c:spPr>
              <a:solidFill>
                <a:srgbClr val="66ccff"/>
              </a:solidFill>
              <a:ln w="0">
                <a:noFill/>
              </a:ln>
            </c:spPr>
          </c:dPt>
          <c:dPt>
            <c:idx val="3"/>
            <c:invertIfNegative val="0"/>
            <c:spPr>
              <a:solidFill>
                <a:srgbClr val="66ccff"/>
              </a:solidFill>
              <a:ln w="0">
                <a:noFill/>
              </a:ln>
            </c:spPr>
          </c:dPt>
          <c:dLbls>
            <c:dLbl>
              <c:idx val="0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2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3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0" sz="180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2024 г
исполнение</c:v>
                </c:pt>
                <c:pt idx="1">
                  <c:v>2025 г
план</c:v>
                </c:pt>
                <c:pt idx="2">
                  <c:v>2026 г
плановый 
период</c:v>
                </c:pt>
                <c:pt idx="3">
                  <c:v>2027 г
плановый 
период</c:v>
                </c:pt>
              </c:strCache>
            </c:strRef>
          </c:cat>
          <c:val>
            <c:numRef>
              <c:f>0</c:f>
              <c:numCache>
                <c:formatCode>#,##0.0</c:formatCode>
                <c:ptCount val="4"/>
                <c:pt idx="0">
                  <c:v>1591.5</c:v>
                </c:pt>
                <c:pt idx="1">
                  <c:v>1645.5</c:v>
                </c:pt>
                <c:pt idx="2">
                  <c:v>1967.8</c:v>
                </c:pt>
                <c:pt idx="3">
                  <c:v>1536.5</c:v>
                </c:pt>
              </c:numCache>
            </c:numRef>
          </c:val>
        </c:ser>
        <c:gapWidth val="150"/>
        <c:overlap val="0"/>
        <c:axId val="97109853"/>
        <c:axId val="78404351"/>
      </c:barChart>
      <c:catAx>
        <c:axId val="97109853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1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78404351"/>
        <c:crosses val="autoZero"/>
        <c:auto val="1"/>
        <c:lblAlgn val="ctr"/>
        <c:lblOffset val="100"/>
        <c:noMultiLvlLbl val="0"/>
      </c:catAx>
      <c:valAx>
        <c:axId val="78404351"/>
        <c:scaling>
          <c:orientation val="minMax"/>
        </c:scaling>
        <c:delete val="0"/>
        <c:axPos val="l"/>
        <c:numFmt formatCode="#,##0.0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97109853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</c:chart>
  <c:spPr>
    <a:noFill/>
    <a:ln w="0">
      <a:noFill/>
    </a:ln>
  </c:spPr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15"/>
      <c:rotY val="20"/>
      <c:rAngAx val="0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rgbClr val="ffccff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80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2024 г
исполнение</c:v>
                </c:pt>
                <c:pt idx="1">
                  <c:v>2025 г. 
план</c:v>
                </c:pt>
                <c:pt idx="2">
                  <c:v>2026 г.
плановый 
период</c:v>
                </c:pt>
                <c:pt idx="3">
                  <c:v>2027 г
плановый
период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772.3</c:v>
                </c:pt>
                <c:pt idx="1">
                  <c:v>474.9</c:v>
                </c:pt>
                <c:pt idx="2">
                  <c:v>172</c:v>
                </c:pt>
                <c:pt idx="3">
                  <c:v>474.9</c:v>
                </c:pt>
              </c:numCache>
            </c:numRef>
          </c:val>
        </c:ser>
        <c:gapWidth val="150"/>
        <c:shape val="cone"/>
        <c:axId val="20130337"/>
        <c:axId val="27719337"/>
        <c:axId val="0"/>
      </c:bar3DChart>
      <c:catAx>
        <c:axId val="20130337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27719337"/>
        <c:crosses val="autoZero"/>
        <c:auto val="1"/>
        <c:lblAlgn val="ctr"/>
        <c:lblOffset val="100"/>
        <c:noMultiLvlLbl val="0"/>
      </c:catAx>
      <c:valAx>
        <c:axId val="27719337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20130337"/>
        <c:crosses val="autoZero"/>
        <c:crossBetween val="between"/>
      </c:valAx>
    </c:plotArea>
    <c:plotVisOnly val="1"/>
    <c:dispBlanksAs val="gap"/>
  </c:chart>
  <c:spPr>
    <a:noFill/>
    <a:ln w="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15"/>
      <c:rotY val="20"/>
      <c:rAngAx val="0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0.0799703328825095"/>
          <c:y val="0.0439775544825786"/>
          <c:w val="0.683085380219013"/>
          <c:h val="0.88829440167036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Собственные</c:v>
                </c:pt>
              </c:strCache>
            </c:strRef>
          </c:tx>
          <c:spPr>
            <a:solidFill>
              <a:srgbClr val="ff99ff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80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5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  <c:pt idx="3">
                  <c:v>2026 г.</c:v>
                </c:pt>
                <c:pt idx="4">
                  <c:v>2027 г.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925.6</c:v>
                </c:pt>
                <c:pt idx="1">
                  <c:v>925.2</c:v>
                </c:pt>
                <c:pt idx="2">
                  <c:v>1174.9</c:v>
                </c:pt>
                <c:pt idx="3">
                  <c:v>1130.9</c:v>
                </c:pt>
                <c:pt idx="4">
                  <c:v>1119.7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rgbClr val="99ccff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80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5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  <c:pt idx="3">
                  <c:v>2026 г.</c:v>
                </c:pt>
                <c:pt idx="4">
                  <c:v>2027 г.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5"/>
                <c:pt idx="0">
                  <c:v>2717.8</c:v>
                </c:pt>
                <c:pt idx="1">
                  <c:v>2973.5</c:v>
                </c:pt>
                <c:pt idx="2">
                  <c:v>3119.6</c:v>
                </c:pt>
                <c:pt idx="3">
                  <c:v>2664.3</c:v>
                </c:pt>
                <c:pt idx="4">
                  <c:v>2484.9</c:v>
                </c:pt>
              </c:numCache>
            </c:numRef>
          </c:val>
        </c:ser>
        <c:gapWidth val="150"/>
        <c:shape val="cylinder"/>
        <c:axId val="28944384"/>
        <c:axId val="90870580"/>
      </c:bar3DChart>
      <c:catAx>
        <c:axId val="289443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600" strike="noStrike" u="none">
                <a:solidFill>
                  <a:srgbClr val="0000ff"/>
                </a:solidFill>
                <a:uFillTx/>
                <a:latin typeface="Times New Roman"/>
              </a:defRPr>
            </a:pPr>
          </a:p>
        </c:txPr>
        <c:crossAx val="90870580"/>
        <c:crosses val="autoZero"/>
        <c:auto val="1"/>
        <c:lblAlgn val="ctr"/>
        <c:lblOffset val="100"/>
        <c:noMultiLvlLbl val="0"/>
      </c:catAx>
      <c:valAx>
        <c:axId val="90870580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400" strike="noStrike" u="none">
                <a:solidFill>
                  <a:srgbClr val="0000ff"/>
                </a:solidFill>
                <a:uFillTx/>
                <a:latin typeface="Times New Roman"/>
              </a:defRPr>
            </a:pPr>
          </a:p>
        </c:txPr>
        <c:crossAx val="28944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0898874044739"/>
          <c:y val="0.83201500984252"/>
          <c:w val="0.202056482867975"/>
          <c:h val="0.116634573278775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sz="1600" strike="noStrike" u="none">
              <a:solidFill>
                <a:srgbClr val="0000ff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layout>
        <c:manualLayout>
          <c:layoutTarget val="inner"/>
          <c:xMode val="edge"/>
          <c:yMode val="edge"/>
          <c:x val="0"/>
          <c:y val="0.152917851909318"/>
          <c:w val="0.639515835456862"/>
          <c:h val="0.8442375657270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rgbClr val="31b6fd"/>
            </a:solidFill>
            <a:ln w="0">
              <a:noFill/>
            </a:ln>
          </c:spPr>
          <c:invertIfNegative val="0"/>
          <c:dPt>
            <c:idx val="0"/>
            <c:invertIfNegative val="0"/>
            <c:spPr>
              <a:solidFill>
                <a:srgbClr val="ffccff"/>
              </a:solidFill>
              <a:ln w="0">
                <a:noFill/>
              </a:ln>
            </c:spPr>
          </c:dPt>
          <c:dPt>
            <c:idx val="1"/>
            <c:invertIfNegative val="0"/>
            <c:spPr>
              <a:solidFill>
                <a:srgbClr val="ff7c80"/>
              </a:solidFill>
              <a:ln w="0">
                <a:noFill/>
              </a:ln>
            </c:spPr>
          </c:dPt>
          <c:dPt>
            <c:idx val="2"/>
            <c:invertIfNegative val="0"/>
            <c:spPr>
              <a:solidFill>
                <a:srgbClr val="ffcc00"/>
              </a:solidFill>
              <a:ln w="0">
                <a:noFill/>
              </a:ln>
            </c:spPr>
          </c:dPt>
          <c:dPt>
            <c:idx val="3"/>
            <c:invertIfNegative val="0"/>
            <c:spPr>
              <a:solidFill>
                <a:srgbClr val="9999ff"/>
              </a:solidFill>
              <a:ln w="0">
                <a:noFill/>
              </a:ln>
            </c:spPr>
          </c:dPt>
          <c:dLbls>
            <c:dLbl>
              <c:idx val="0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2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3"/>
              <c:txPr>
                <a:bodyPr wrap="square"/>
                <a:lstStyle/>
                <a:p>
                  <a:pPr>
                    <a:defRPr b="0" sz="1800" strike="noStrike" u="none">
                      <a:solidFill>
                        <a:srgbClr val="000000"/>
                      </a:solidFill>
                      <a:uFillTx/>
                      <a:latin typeface="Calibri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0" sz="1800" strike="noStrike" u="none">
                    <a:solidFill>
                      <a:srgbClr val="000000"/>
                    </a:solidFill>
                    <a:uFillTx/>
                    <a:latin typeface="Calibri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2024 г.
исполнение</c:v>
                </c:pt>
                <c:pt idx="1">
                  <c:v>2025 г.
план</c:v>
                </c:pt>
                <c:pt idx="2">
                  <c:v>2026 г. 
плановый
период</c:v>
                </c:pt>
                <c:pt idx="3">
                  <c:v>2027 г.
плановый 
период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926.5</c:v>
                </c:pt>
                <c:pt idx="1">
                  <c:v>1163.9</c:v>
                </c:pt>
                <c:pt idx="2">
                  <c:v>806.4</c:v>
                </c:pt>
                <c:pt idx="3">
                  <c:v>813.8</c:v>
                </c:pt>
              </c:numCache>
            </c:numRef>
          </c:val>
        </c:ser>
        <c:gapWidth val="100"/>
        <c:overlap val="0"/>
        <c:axId val="16107753"/>
        <c:axId val="22434709"/>
      </c:barChart>
      <c:catAx>
        <c:axId val="16107753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6600cc"/>
                </a:solidFill>
                <a:uFillTx/>
                <a:latin typeface="Calibri"/>
              </a:defRPr>
            </a:pPr>
          </a:p>
        </c:txPr>
        <c:crossAx val="22434709"/>
        <c:crosses val="autoZero"/>
        <c:auto val="1"/>
        <c:lblAlgn val="ctr"/>
        <c:lblOffset val="100"/>
        <c:noMultiLvlLbl val="0"/>
      </c:catAx>
      <c:valAx>
        <c:axId val="22434709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6600cc"/>
                </a:solidFill>
                <a:uFillTx/>
                <a:latin typeface="Calibri"/>
              </a:defRPr>
            </a:pPr>
          </a:p>
        </c:txPr>
        <c:crossAx val="16107753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</c:chart>
  <c:spPr>
    <a:noFill/>
    <a:ln w="0">
      <a:noFill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300" strike="noStrike" u="none">
                <a:solidFill>
                  <a:srgbClr val="000000"/>
                </a:solidFill>
                <a:uFillTx/>
                <a:latin typeface="Arial"/>
              </a:defRPr>
            </a:pPr>
            <a:r>
              <a:rPr b="1" sz="2160" strike="noStrike" u="none">
                <a:solidFill>
                  <a:srgbClr val="000000"/>
                </a:solidFill>
                <a:uFillTx/>
                <a:latin typeface="Calibri"/>
              </a:rPr>
              <a:t>     </a:t>
            </a:r>
          </a:p>
        </c:rich>
      </c:tx>
      <c:overlay val="0"/>
      <c:spPr>
        <a:noFill/>
        <a:ln w="0">
          <a:noFill/>
        </a:ln>
      </c:spPr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 w="0">
          <a:noFill/>
        </a:ln>
      </c:spPr>
    </c:floor>
    <c:sideWall>
      <c:spPr>
        <a:solidFill>
          <a:srgbClr val="d9d9d9"/>
        </a:solidFill>
        <a:ln w="0">
          <a:noFill/>
        </a:ln>
      </c:spPr>
    </c:sideWall>
    <c:backWall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.187871322996667"/>
          <c:w val="0.624684820978316"/>
          <c:h val="0.81111433125634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     </c:v>
                </c:pt>
              </c:strCache>
            </c:strRef>
          </c:tx>
          <c:spPr>
            <a:solidFill>
              <a:srgbClr val="31b6fd"/>
            </a:solidFill>
            <a:ln w="0">
              <a:noFill/>
            </a:ln>
          </c:spPr>
          <c:explosion val="28"/>
          <c:dPt>
            <c:idx val="0"/>
            <c:explosion val="28"/>
            <c:spPr>
              <a:solidFill>
                <a:srgbClr val="fbe6b3"/>
              </a:solidFill>
              <a:ln w="0">
                <a:noFill/>
              </a:ln>
            </c:spPr>
          </c:dPt>
          <c:dPt>
            <c:idx val="1"/>
            <c:explosion val="28"/>
            <c:spPr>
              <a:solidFill>
                <a:srgbClr val="ffccff"/>
              </a:solidFill>
              <a:ln w="0">
                <a:noFill/>
              </a:ln>
            </c:spPr>
          </c:dPt>
          <c:dPt>
            <c:idx val="2"/>
            <c:explosion val="28"/>
            <c:spPr>
              <a:solidFill>
                <a:srgbClr val="c8fefd"/>
              </a:solidFill>
              <a:ln w="0">
                <a:noFill/>
              </a:ln>
            </c:spPr>
          </c:dPt>
          <c:dPt>
            <c:idx val="3"/>
            <c:explosion val="28"/>
            <c:spPr>
              <a:solidFill>
                <a:srgbClr val="bdecc9"/>
              </a:solidFill>
              <a:ln w="0">
                <a:noFill/>
              </a:ln>
            </c:spPr>
          </c:dPt>
          <c:dPt>
            <c:idx val="4"/>
            <c:explosion val="28"/>
            <c:spPr>
              <a:solidFill>
                <a:srgbClr val="808080"/>
              </a:solidFill>
              <a:ln w="0">
                <a:noFill/>
              </a:ln>
            </c:spPr>
          </c:dPt>
          <c:dLbls>
            <c:dLbl>
              <c:idx val="0"/>
              <c:layout>
                <c:manualLayout>
                  <c:x val="-0.0654837301055203"/>
                  <c:y val="0.057407900858238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layout>
                <c:manualLayout>
                  <c:x val="-0.0883053750346697"/>
                  <c:y val="-0.079264844163853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layout>
                <c:manualLayout>
                  <c:x val="-0.00643641654394152"/>
                  <c:y val="-0.196680642569505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3"/>
              <c:layout>
                <c:manualLayout>
                  <c:x val="0.103840884704353"/>
                  <c:y val="0.0355451648689599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4"/>
              <c:layout>
                <c:manualLayout>
                  <c:x val="0.0132621371825917"/>
                  <c:y val="0.015364838689421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 wrap="square"/>
              <a:lstStyle/>
              <a:p>
                <a:pPr>
                  <a:defRPr b="1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eparator>
</c:separator>
            <c:showLeaderLines val="1"/>
          </c:dLbls>
          <c:cat>
            <c:strRef>
              <c:f>categories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</c:v>
                </c:pt>
                <c:pt idx="2">
                  <c:v>Субсидии</c:v>
                </c:pt>
                <c:pt idx="3">
                  <c:v>Субвенции</c:v>
                </c:pt>
                <c:pt idx="4">
                  <c:v>Иные межбюджетные трансферты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1174945.1</c:v>
                </c:pt>
                <c:pt idx="1">
                  <c:v>536383.8</c:v>
                </c:pt>
                <c:pt idx="2">
                  <c:v>977049.6</c:v>
                </c:pt>
                <c:pt idx="3">
                  <c:v>1570013.8</c:v>
                </c:pt>
                <c:pt idx="4">
                  <c:v>36106.7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1214188640331"/>
          <c:y val="0.531043642720253"/>
          <c:w val="0.339779822885222"/>
          <c:h val="0.468956357279747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1" i="1" sz="1200" strike="noStrike" u="none">
              <a:solidFill>
                <a:srgbClr val="0000ff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barChart>
        <c:barDir val="col"/>
        <c:grouping val="clustered"/>
        <c:varyColors val="0"/>
        <c:axId val="40365998"/>
        <c:axId val="86241057"/>
      </c:barChart>
      <c:catAx>
        <c:axId val="40365998"/>
        <c:scaling>
          <c:orientation val="minMax"/>
        </c:scaling>
        <c:delete val="0"/>
        <c:axPos val="b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86241057"/>
        <c:auto val="1"/>
        <c:lblAlgn val="ctr"/>
        <c:lblOffset val="100"/>
        <c:noMultiLvlLbl val="0"/>
      </c:catAx>
      <c:valAx>
        <c:axId val="86241057"/>
        <c:scaling>
          <c:orientation val="minMax"/>
        </c:scaling>
        <c:delete val="0"/>
        <c:axPos val="l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40365998"/>
        <c:crossBetween val="midCat"/>
      </c:valAx>
      <c:spPr>
        <a:noFill/>
        <a:ln w="0">
          <a:noFill/>
        </a:ln>
      </c:spPr>
    </c:plotArea>
    <c:legend>
      <c:legendPos val="r"/>
      <c:overlay val="0"/>
      <c:spPr>
        <a:noFill/>
        <a:ln w="0">
          <a:noFill/>
        </a:ln>
      </c:spPr>
      <c:txPr>
        <a:bodyPr/>
        <a:lstStyle/>
        <a:p>
          <a:pPr>
            <a:defRPr b="0" sz="1800" strike="noStrike" u="none">
              <a:solidFill>
                <a:srgbClr val="000000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300" strike="noStrike" u="none">
                <a:solidFill>
                  <a:srgbClr val="000000"/>
                </a:solidFill>
                <a:uFillTx/>
                <a:latin typeface="Arial"/>
              </a:defRPr>
            </a:pPr>
            <a:r>
              <a:rPr b="1" sz="2160" strike="noStrike" u="none">
                <a:solidFill>
                  <a:srgbClr val="000000"/>
                </a:solidFill>
                <a:uFillTx/>
                <a:latin typeface="Calibri"/>
              </a:rPr>
              <a:t>                     </a:t>
            </a:r>
          </a:p>
        </c:rich>
      </c:tx>
      <c:overlay val="0"/>
      <c:spPr>
        <a:noFill/>
        <a:ln w="0">
          <a:noFill/>
        </a:ln>
      </c:spPr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 w="0">
          <a:noFill/>
        </a:ln>
      </c:spPr>
    </c:floor>
    <c:sideWall>
      <c:spPr>
        <a:solidFill>
          <a:srgbClr val="d9d9d9"/>
        </a:solidFill>
        <a:ln w="0">
          <a:noFill/>
        </a:ln>
      </c:spPr>
    </c:sideWall>
    <c:backWall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.0594462882829895"/>
          <c:y val="0.188129989516974"/>
          <c:w val="0.571398563206319"/>
          <c:h val="0.724296427707443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                     </c:v>
                </c:pt>
              </c:strCache>
            </c:strRef>
          </c:tx>
          <c:spPr>
            <a:solidFill>
              <a:srgbClr val="31b6fd"/>
            </a:solidFill>
            <a:ln w="0">
              <a:noFill/>
            </a:ln>
          </c:spPr>
          <c:explosion val="9"/>
          <c:dPt>
            <c:idx val="0"/>
            <c:explosion val="9"/>
            <c:spPr>
              <a:solidFill>
                <a:srgbClr val="cae67b"/>
              </a:solidFill>
              <a:ln w="0">
                <a:noFill/>
              </a:ln>
            </c:spPr>
          </c:dPt>
          <c:dPt>
            <c:idx val="1"/>
            <c:explosion val="9"/>
            <c:spPr>
              <a:solidFill>
                <a:srgbClr val="ffff00"/>
              </a:solidFill>
              <a:ln w="0">
                <a:noFill/>
              </a:ln>
            </c:spPr>
          </c:dPt>
          <c:dPt>
            <c:idx val="2"/>
            <c:explosion val="10"/>
            <c:spPr>
              <a:solidFill>
                <a:srgbClr val="ffc000"/>
              </a:solidFill>
              <a:ln w="0">
                <a:noFill/>
              </a:ln>
            </c:spPr>
          </c:dPt>
          <c:dPt>
            <c:idx val="3"/>
            <c:explosion val="9"/>
            <c:spPr>
              <a:solidFill>
                <a:srgbClr val="83d3fe"/>
              </a:solidFill>
              <a:ln w="0">
                <a:noFill/>
              </a:ln>
            </c:spPr>
          </c:dPt>
          <c:dPt>
            <c:idx val="4"/>
            <c:explosion val="9"/>
            <c:spPr>
              <a:solidFill>
                <a:srgbClr val="ff99ff"/>
              </a:solidFill>
              <a:ln w="0">
                <a:noFill/>
              </a:ln>
            </c:spPr>
          </c:dPt>
          <c:dPt>
            <c:idx val="5"/>
            <c:explosion val="9"/>
            <c:spPr>
              <a:solidFill>
                <a:srgbClr val="92d050"/>
              </a:solidFill>
              <a:ln w="0">
                <a:noFill/>
              </a:ln>
            </c:spPr>
          </c:dPt>
          <c:dPt>
            <c:idx val="6"/>
            <c:explosion val="9"/>
            <c:spPr>
              <a:solidFill>
                <a:srgbClr val="f9942f"/>
              </a:solidFill>
              <a:ln w="0">
                <a:noFill/>
              </a:ln>
            </c:spPr>
          </c:dPt>
          <c:dPt>
            <c:idx val="7"/>
            <c:explosion val="9"/>
            <c:spPr>
              <a:solidFill>
                <a:srgbClr val="04a8a4"/>
              </a:solidFill>
              <a:ln w="0">
                <a:noFill/>
              </a:ln>
            </c:spPr>
          </c:dPt>
          <c:dLbls>
            <c:dLbl>
              <c:idx val="0"/>
              <c:layout>
                <c:manualLayout>
                  <c:x val="-0.182043381734429"/>
                  <c:y val="-0.122064394278772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layout>
                <c:manualLayout>
                  <c:x val="0.0433017946652053"/>
                  <c:y val="-0.14616498704445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layout>
                <c:manualLayout>
                  <c:x val="0.0546626938743501"/>
                  <c:y val="-0.12032399625848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3"/>
              <c:layout>
                <c:manualLayout>
                  <c:x val="0.0893134889774152"/>
                  <c:y val="0.0184287319330111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4"/>
              <c:layout>
                <c:manualLayout>
                  <c:x val="-0.0173248723997987"/>
                  <c:y val="0.00554194695213077"/>
                </c:manualLayout>
              </c:layout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5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6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7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 wrap="square"/>
              <a:lstStyle/>
              <a:p>
                <a:pPr>
                  <a:defRPr b="1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eparator>
</c:separator>
            <c:showLeaderLines val="1"/>
          </c:dLbls>
          <c:cat>
            <c:strRef>
              <c:f>categories</c:f>
              <c:strCache>
                <c:ptCount val="8"/>
                <c:pt idx="0">
                  <c:v>Налоги на прибыль, доходы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</c:v>
                </c:pt>
                <c:pt idx="6">
                  <c:v>Доходы от продажи материальных и нематериальных активов</c:v>
                </c:pt>
                <c:pt idx="7">
                  <c:v>Иные доходы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8"/>
                <c:pt idx="0">
                  <c:v>796551.6</c:v>
                </c:pt>
                <c:pt idx="1">
                  <c:v>36891.7</c:v>
                </c:pt>
                <c:pt idx="2">
                  <c:v>45567.1</c:v>
                </c:pt>
                <c:pt idx="3">
                  <c:v>165964.3</c:v>
                </c:pt>
                <c:pt idx="4">
                  <c:v>20204.3</c:v>
                </c:pt>
                <c:pt idx="5">
                  <c:v>87774.4</c:v>
                </c:pt>
                <c:pt idx="6">
                  <c:v>750</c:v>
                </c:pt>
                <c:pt idx="7">
                  <c:v>21241.7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90341479331428"/>
          <c:y val="0.0489979160021646"/>
          <c:w val="0.300765951308865"/>
          <c:h val="0.879885433876523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1" sz="1050" strike="noStrike" u="none">
              <a:solidFill>
                <a:srgbClr val="0000ff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barChart>
        <c:barDir val="col"/>
        <c:grouping val="clustered"/>
        <c:varyColors val="0"/>
        <c:axId val="68578230"/>
        <c:axId val="22964510"/>
      </c:barChart>
      <c:catAx>
        <c:axId val="68578230"/>
        <c:scaling>
          <c:orientation val="minMax"/>
        </c:scaling>
        <c:delete val="0"/>
        <c:axPos val="b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22964510"/>
        <c:auto val="1"/>
        <c:lblAlgn val="ctr"/>
        <c:lblOffset val="100"/>
        <c:noMultiLvlLbl val="0"/>
      </c:catAx>
      <c:valAx>
        <c:axId val="22964510"/>
        <c:scaling>
          <c:orientation val="minMax"/>
        </c:scaling>
        <c:delete val="0"/>
        <c:axPos val="l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68578230"/>
        <c:crossBetween val="midCat"/>
      </c:valAx>
      <c:spPr>
        <a:noFill/>
        <a:ln w="0">
          <a:noFill/>
        </a:ln>
      </c:spPr>
    </c:plotArea>
    <c:legend>
      <c:legendPos val="r"/>
      <c:overlay val="0"/>
      <c:spPr>
        <a:noFill/>
        <a:ln w="0">
          <a:noFill/>
        </a:ln>
      </c:spPr>
      <c:txPr>
        <a:bodyPr/>
        <a:lstStyle/>
        <a:p>
          <a:pPr>
            <a:defRPr b="0" sz="1800" strike="noStrike" u="none">
              <a:solidFill>
                <a:srgbClr val="000000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300" strike="noStrike" u="none">
                <a:solidFill>
                  <a:srgbClr val="000000"/>
                </a:solidFill>
                <a:uFillTx/>
                <a:latin typeface="Arial"/>
              </a:defRPr>
            </a:pPr>
            <a:r>
              <a:rPr b="1" sz="2160" strike="noStrike" u="none">
                <a:solidFill>
                  <a:srgbClr val="000000"/>
                </a:solidFill>
                <a:uFillTx/>
                <a:latin typeface="Calibri"/>
              </a:rPr>
              <a:t>            </a:t>
            </a:r>
          </a:p>
        </c:rich>
      </c:tx>
      <c:overlay val="0"/>
      <c:spPr>
        <a:noFill/>
        <a:ln w="0">
          <a:noFill/>
        </a:ln>
      </c:spPr>
    </c:title>
    <c:autoTitleDeleted val="0"/>
    <c:view3D>
      <c:rotX val="15"/>
      <c:rotY val="20"/>
      <c:rAngAx val="0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0.00163615459449898"/>
          <c:y val="0.095806173902349"/>
          <c:w val="0.963695056159901"/>
          <c:h val="0.64715287172549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            </c:v>
                </c:pt>
              </c:strCache>
            </c:strRef>
          </c:tx>
          <c:spPr>
            <a:solidFill>
              <a:srgbClr val="bdecc9"/>
            </a:solidFill>
            <a:ln w="0">
              <a:noFill/>
            </a:ln>
          </c:spPr>
          <c:invertIfNegative val="0"/>
          <c:dPt>
            <c:idx val="0"/>
            <c:invertIfNegative val="0"/>
            <c:spPr>
              <a:solidFill>
                <a:srgbClr val="bdecc9"/>
              </a:solidFill>
              <a:ln w="0">
                <a:noFill/>
              </a:ln>
            </c:spPr>
          </c:dPt>
          <c:dPt>
            <c:idx val="1"/>
            <c:invertIfNegative val="0"/>
            <c:spPr>
              <a:solidFill>
                <a:srgbClr val="bdecc9"/>
              </a:solidFill>
              <a:ln w="0">
                <a:noFill/>
              </a:ln>
            </c:spPr>
          </c:dPt>
          <c:dPt>
            <c:idx val="2"/>
            <c:invertIfNegative val="0"/>
            <c:spPr>
              <a:solidFill>
                <a:srgbClr val="bdecc9"/>
              </a:solidFill>
              <a:ln w="0">
                <a:noFill/>
              </a:ln>
            </c:spPr>
          </c:dPt>
          <c:dPt>
            <c:idx val="3"/>
            <c:invertIfNegative val="0"/>
            <c:spPr>
              <a:solidFill>
                <a:srgbClr val="bdecc9"/>
              </a:solidFill>
              <a:ln w="0">
                <a:noFill/>
              </a:ln>
            </c:spPr>
          </c:dPt>
          <c:dPt>
            <c:idx val="4"/>
            <c:invertIfNegative val="0"/>
            <c:spPr>
              <a:solidFill>
                <a:srgbClr val="bdecc9"/>
              </a:solidFill>
              <a:ln w="0">
                <a:noFill/>
              </a:ln>
            </c:spPr>
          </c:dPt>
          <c:dPt>
            <c:idx val="5"/>
            <c:invertIfNegative val="0"/>
            <c:spPr>
              <a:solidFill>
                <a:srgbClr val="bdecc9"/>
              </a:solidFill>
              <a:ln w="0">
                <a:noFill/>
              </a:ln>
            </c:spPr>
          </c:dPt>
          <c:dLbls>
            <c:numFmt formatCode="0.0" sourceLinked="0"/>
            <c:dLbl>
              <c:idx val="0"/>
              <c:layout>
                <c:manualLayout>
                  <c:x val="0.00347334179159679"/>
                  <c:y val="0.111457074532364"/>
                </c:manualLayout>
              </c:layout>
              <c:numFmt formatCode="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layout>
                <c:manualLayout>
                  <c:x val="0.00650485416619837"/>
                  <c:y val="0.145231945602778"/>
                </c:manualLayout>
              </c:layout>
              <c:numFmt formatCode="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layout>
                <c:manualLayout>
                  <c:x val="0.000176633500594695"/>
                  <c:y val="0.145231945602778"/>
                </c:manualLayout>
              </c:layout>
              <c:numFmt formatCode="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layout>
                <c:manualLayout>
                  <c:x val="0.00191324298001597"/>
                  <c:y val="0.179006550729324"/>
                </c:manualLayout>
              </c:layout>
              <c:numFmt formatCode="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4"/>
              <c:layout>
                <c:manualLayout>
                  <c:x val="-0.00155997597882658"/>
                  <c:y val="0.195894252208398"/>
                </c:manualLayout>
              </c:layout>
              <c:numFmt formatCode="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5"/>
              <c:layout>
                <c:manualLayout>
                  <c:x val="0.00173648664666704"/>
                  <c:y val="0.212781687743605"/>
                </c:manualLayout>
              </c:layout>
              <c:numFmt formatCode="0.0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1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6"/>
                <c:pt idx="0">
                  <c:v>факт 
2022 г.</c:v>
                </c:pt>
                <c:pt idx="1">
                  <c:v>факт 
2023 г.</c:v>
                </c:pt>
                <c:pt idx="2">
                  <c:v>ожидаемое исполнение 2024 г.</c:v>
                </c:pt>
                <c:pt idx="3">
                  <c:v>план на  
2025 г.</c:v>
                </c:pt>
                <c:pt idx="4">
                  <c:v>плановый период на   
2026 г.</c:v>
                </c:pt>
                <c:pt idx="5">
                  <c:v>плановый период на 
2027 г.</c:v>
                </c:pt>
              </c:strCache>
            </c:strRef>
          </c:cat>
          <c:val>
            <c:numRef>
              <c:f>0</c:f>
              <c:numCache>
                <c:formatCode>0.0</c:formatCode>
                <c:ptCount val="6"/>
                <c:pt idx="0">
                  <c:v>744.5</c:v>
                </c:pt>
                <c:pt idx="1">
                  <c:v>925.6</c:v>
                </c:pt>
                <c:pt idx="2">
                  <c:v>1050.1</c:v>
                </c:pt>
                <c:pt idx="3">
                  <c:v>1174.9</c:v>
                </c:pt>
                <c:pt idx="4">
                  <c:v>1130.9</c:v>
                </c:pt>
                <c:pt idx="5">
                  <c:v>1203.7</c:v>
                </c:pt>
              </c:numCache>
            </c:numRef>
          </c:val>
        </c:ser>
        <c:gapWidth val="150"/>
        <c:shape val="box"/>
        <c:axId val="7512072"/>
        <c:axId val="74271816"/>
      </c:bar3DChart>
      <c:catAx>
        <c:axId val="7512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1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74271816"/>
        <c:crosses val="autoZero"/>
        <c:auto val="1"/>
        <c:lblAlgn val="ctr"/>
        <c:lblOffset val="100"/>
        <c:noMultiLvlLbl val="0"/>
      </c:catAx>
      <c:valAx>
        <c:axId val="74271816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800" strike="noStrike" u="none">
                <a:solidFill>
                  <a:srgbClr val="000000"/>
                </a:solidFill>
                <a:uFillTx/>
                <a:latin typeface="Calibri"/>
              </a:defRPr>
            </a:pPr>
          </a:p>
        </c:txPr>
        <c:crossAx val="7512072"/>
        <c:crossBetween val="between"/>
      </c:valAx>
    </c:plotArea>
    <c:plotVisOnly val="1"/>
    <c:dispBlanksAs val="gap"/>
  </c:chart>
  <c:spPr>
    <a:noFill/>
    <a:ln w="0">
      <a:noFill/>
    </a:ln>
  </c:spPr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barChart>
        <c:barDir val="col"/>
        <c:grouping val="clustered"/>
        <c:varyColors val="0"/>
        <c:axId val="45749077"/>
        <c:axId val="37297095"/>
      </c:barChart>
      <c:catAx>
        <c:axId val="45749077"/>
        <c:scaling>
          <c:orientation val="minMax"/>
        </c:scaling>
        <c:delete val="0"/>
        <c:axPos val="b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37297095"/>
        <c:auto val="1"/>
        <c:lblAlgn val="ctr"/>
        <c:lblOffset val="100"/>
        <c:noMultiLvlLbl val="0"/>
      </c:catAx>
      <c:valAx>
        <c:axId val="37297095"/>
        <c:scaling>
          <c:orientation val="minMax"/>
        </c:scaling>
        <c:delete val="0"/>
        <c:axPos val="l"/>
        <c:numFmt formatCode="General" sourceLinked="1"/>
        <c:tickLblPos val="none"/>
        <c:spPr>
          <a:ln w="0">
            <a:noFill/>
          </a:ln>
        </c:spPr>
        <c:txPr>
          <a:bodyPr/>
          <a:lstStyle/>
          <a:p>
            <a:pPr>
              <a:defRPr b="0" sz="1800"/>
            </a:pPr>
          </a:p>
        </c:txPr>
        <c:crossAx val="45749077"/>
        <c:crossBetween val="midCat"/>
      </c:valAx>
      <c:spPr>
        <a:noFill/>
        <a:ln w="0">
          <a:noFill/>
        </a:ln>
      </c:spPr>
    </c:plotArea>
    <c:legend>
      <c:legendPos val="r"/>
      <c:overlay val="0"/>
      <c:spPr>
        <a:noFill/>
        <a:ln w="0">
          <a:noFill/>
        </a:ln>
      </c:spPr>
      <c:txPr>
        <a:bodyPr/>
        <a:lstStyle/>
        <a:p>
          <a:pPr>
            <a:defRPr b="0" sz="1800" strike="noStrike" u="none">
              <a:solidFill>
                <a:srgbClr val="000000"/>
              </a:solidFill>
              <a:uFillTx/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15"/>
      <c:rotY val="20"/>
      <c:rAngAx val="0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0.0664528154666435"/>
          <c:y val="0.0313458588957055"/>
          <c:w val="0.891239325501756"/>
          <c:h val="0.78479677914110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         </c:v>
                </c:pt>
              </c:strCache>
            </c:strRef>
          </c:tx>
          <c:spPr>
            <a:solidFill>
              <a:srgbClr val="dceea7"/>
            </a:solidFill>
            <a:ln w="0">
              <a:noFill/>
            </a:ln>
          </c:spPr>
          <c:invertIfNegative val="0"/>
          <c:dPt>
            <c:idx val="0"/>
            <c:invertIfNegative val="0"/>
            <c:spPr>
              <a:solidFill>
                <a:srgbClr val="dceea7"/>
              </a:solidFill>
              <a:ln w="0">
                <a:noFill/>
              </a:ln>
            </c:spPr>
          </c:dPt>
          <c:dPt>
            <c:idx val="1"/>
            <c:invertIfNegative val="0"/>
            <c:spPr>
              <a:solidFill>
                <a:srgbClr val="dceea7"/>
              </a:solidFill>
              <a:ln w="0">
                <a:noFill/>
              </a:ln>
            </c:spPr>
          </c:dPt>
          <c:dPt>
            <c:idx val="2"/>
            <c:invertIfNegative val="0"/>
            <c:spPr>
              <a:solidFill>
                <a:srgbClr val="dceea7"/>
              </a:solidFill>
              <a:ln w="0">
                <a:noFill/>
              </a:ln>
            </c:spPr>
          </c:dPt>
          <c:dPt>
            <c:idx val="3"/>
            <c:invertIfNegative val="0"/>
            <c:spPr>
              <a:solidFill>
                <a:srgbClr val="dceea7"/>
              </a:solidFill>
              <a:ln w="0">
                <a:noFill/>
              </a:ln>
            </c:spPr>
          </c:dPt>
          <c:dPt>
            <c:idx val="4"/>
            <c:invertIfNegative val="0"/>
            <c:spPr>
              <a:solidFill>
                <a:srgbClr val="dceea7"/>
              </a:solidFill>
              <a:ln w="0">
                <a:noFill/>
              </a:ln>
            </c:spPr>
          </c:dPt>
          <c:dPt>
            <c:idx val="5"/>
            <c:invertIfNegative val="0"/>
            <c:spPr>
              <a:solidFill>
                <a:srgbClr val="dceea7"/>
              </a:solidFill>
              <a:ln w="0">
                <a:noFill/>
              </a:ln>
            </c:spPr>
          </c:dPt>
          <c:dLbls>
            <c:numFmt formatCode="General" sourceLinked="0"/>
            <c:dLbl>
              <c:idx val="0"/>
              <c:layout>
                <c:manualLayout>
                  <c:x val="0.0119458431030727"/>
                  <c:y val="0.15905332666557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layout>
                <c:manualLayout>
                  <c:x val="0.0165334514311351"/>
                  <c:y val="0.199472916470282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layout>
                <c:manualLayout>
                  <c:x val="0.0134750458790935"/>
                  <c:y val="0.236618804691507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layout>
                <c:manualLayout>
                  <c:x val="0.00944156284042071"/>
                  <c:y val="0.253690037391669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4"/>
              <c:layout>
                <c:manualLayout>
                  <c:x val="0.0113917178136831"/>
                  <c:y val="0.287454112524372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5"/>
              <c:layout>
                <c:manualLayout>
                  <c:x val="0.0113915974040157"/>
                  <c:y val="0.338181042567707"/>
                </c:manualLayout>
              </c:layout>
              <c:numFmt formatCode="General" sourceLinked="0"/>
              <c:txPr>
                <a:bodyPr wrap="square"/>
                <a:lstStyle/>
                <a:p>
                  <a:pPr>
                    <a:defRPr b="1" sz="1200" strike="noStrike" u="none">
                      <a:solidFill>
                        <a:srgbClr val="0000ff"/>
                      </a:solidFill>
                      <a:uFillTx/>
                      <a:latin typeface="Calibri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1" sz="1200" strike="noStrike" u="none">
                    <a:solidFill>
                      <a:srgbClr val="0000ff"/>
                    </a:solidFill>
                    <a:uFillTx/>
                    <a:latin typeface="Calibri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6"/>
                <c:pt idx="0">
                  <c:v>факт 
2022 г</c:v>
                </c:pt>
                <c:pt idx="1">
                  <c:v>факт
2023 г.</c:v>
                </c:pt>
                <c:pt idx="2">
                  <c:v>ожидаемое 
исполнение
 2024 г.</c:v>
                </c:pt>
                <c:pt idx="3">
                  <c:v>план 
2025 г.</c:v>
                </c:pt>
                <c:pt idx="4">
                  <c:v>плановый 
период 
2026 г.</c:v>
                </c:pt>
                <c:pt idx="5">
                  <c:v>плановый
период 
2027 г.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438.7</c:v>
                </c:pt>
                <c:pt idx="1">
                  <c:v>590</c:v>
                </c:pt>
                <c:pt idx="2">
                  <c:v>630.9</c:v>
                </c:pt>
                <c:pt idx="3">
                  <c:v>796.6</c:v>
                </c:pt>
                <c:pt idx="4">
                  <c:v>780.3</c:v>
                </c:pt>
                <c:pt idx="5">
                  <c:v>829.4</c:v>
                </c:pt>
              </c:numCache>
            </c:numRef>
          </c:val>
        </c:ser>
        <c:gapWidth val="75"/>
        <c:shape val="cylinder"/>
        <c:axId val="63834933"/>
        <c:axId val="37309695"/>
      </c:bar3DChart>
      <c:catAx>
        <c:axId val="63834933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37309695"/>
        <c:crosses val="autoZero"/>
        <c:auto val="1"/>
        <c:lblAlgn val="ctr"/>
        <c:lblOffset val="100"/>
        <c:noMultiLvlLbl val="0"/>
      </c:catAx>
      <c:valAx>
        <c:axId val="37309695"/>
        <c:scaling>
          <c:orientation val="minMax"/>
        </c:scaling>
        <c:delete val="0"/>
        <c:axPos val="l"/>
        <c:numFmt formatCode="0.0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200" strike="noStrike" u="none">
                <a:solidFill>
                  <a:srgbClr val="0000ff"/>
                </a:solidFill>
                <a:uFillTx/>
                <a:latin typeface="Calibri"/>
              </a:defRPr>
            </a:pPr>
          </a:p>
        </c:txPr>
        <c:crossAx val="63834933"/>
        <c:crosses val="autoZero"/>
        <c:crossBetween val="between"/>
      </c:valAx>
    </c:plotArea>
    <c:plotVisOnly val="1"/>
    <c:dispBlanksAs val="gap"/>
  </c:chart>
  <c:spPr>
    <a:noFill/>
    <a:ln w="0">
      <a:noFill/>
    </a:ln>
  </c:spPr>
</c:chartSpace>
</file>

<file path=ppt/comments/comment24.xml><?xml version="1.0" encoding="utf-8"?>
<p:cmLst xmlns:p="http://schemas.openxmlformats.org/presentationml/2006/main">
  <p:cm authorId="0" dt="2021-12-09T09:57:33.862000000" idx="1">
    <p:pos x="5758" y="108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E332AB-FEAC-4EC2-BD72-D93C78A5515D}" type="doc">
      <dgm:prSet loTypeId="urn:microsoft.com/office/officeart/2005/8/layout/matrix3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EBA483-634B-4229-90B9-C85491835698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16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2025 год</a:t>
          </a:r>
        </a:p>
      </dgm:t>
    </dgm:pt>
    <dgm:pt modelId="{4A51BD97-278C-4ACE-9AA1-088A673497B9}" type="parTrans" cxnId="{B930E6EE-8DBD-47FD-9C17-199D0E224ED3}">
      <dgm:prSet/>
      <dgm:spPr/>
      <dgm:t>
        <a:bodyPr/>
        <a:lstStyle/>
        <a:p>
          <a:endParaRPr lang="ru-RU"/>
        </a:p>
      </dgm:t>
    </dgm:pt>
    <dgm:pt modelId="{8BF52342-038A-4ED5-90EA-0FB7EAA768C1}" type="sibTrans" cxnId="{B930E6EE-8DBD-47FD-9C17-199D0E224ED3}">
      <dgm:prSet/>
      <dgm:spPr/>
      <dgm:t>
        <a:bodyPr/>
        <a:lstStyle/>
        <a:p>
          <a:endParaRPr lang="ru-RU"/>
        </a:p>
      </dgm:t>
    </dgm:pt>
    <dgm:pt modelId="{92FDBD5D-AE9E-412D-B19C-C0C18022534F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1600" b="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</a:t>
          </a:r>
          <a:r>
            <a:rPr lang="ru-RU" sz="1600" b="0" dirty="0" err="1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г.Новошахтинска</a:t>
          </a:r>
          <a:r>
            <a:rPr lang="ru-RU" sz="1600" b="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 на 2025 – 2027 гг.</a:t>
          </a:r>
        </a:p>
      </dgm:t>
    </dgm:pt>
    <dgm:pt modelId="{48A48D02-28F9-4377-9F4D-8C2EE6711EB5}" type="parTrans" cxnId="{E653D183-8D8B-40F3-9651-B5A36633D047}">
      <dgm:prSet/>
      <dgm:spPr/>
      <dgm:t>
        <a:bodyPr/>
        <a:lstStyle/>
        <a:p>
          <a:endParaRPr lang="ru-RU"/>
        </a:p>
      </dgm:t>
    </dgm:pt>
    <dgm:pt modelId="{2B369FB5-93B3-487A-A60F-11CA174F4D37}" type="sibTrans" cxnId="{E653D183-8D8B-40F3-9651-B5A36633D047}">
      <dgm:prSet/>
      <dgm:spPr/>
      <dgm:t>
        <a:bodyPr/>
        <a:lstStyle/>
        <a:p>
          <a:endParaRPr lang="ru-RU"/>
        </a:p>
      </dgm:t>
    </dgm:pt>
    <dgm:pt modelId="{974A47FA-B45E-4BDA-B4F3-087651229B66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16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2025 – 2027 годы </a:t>
          </a:r>
        </a:p>
      </dgm:t>
    </dgm:pt>
    <dgm:pt modelId="{56045068-A670-404A-BBE7-E7CD3F68CD3F}" type="parTrans" cxnId="{07FDAA64-54C3-46A5-8355-126E6181361B}">
      <dgm:prSet/>
      <dgm:spPr/>
      <dgm:t>
        <a:bodyPr/>
        <a:lstStyle/>
        <a:p>
          <a:endParaRPr lang="ru-RU"/>
        </a:p>
      </dgm:t>
    </dgm:pt>
    <dgm:pt modelId="{ADBE26C0-A3B9-4520-B58F-D0C5830C127B}" type="sibTrans" cxnId="{07FDAA64-54C3-46A5-8355-126E6181361B}">
      <dgm:prSet/>
      <dgm:spPr/>
      <dgm:t>
        <a:bodyPr/>
        <a:lstStyle/>
        <a:p>
          <a:endParaRPr lang="ru-RU"/>
        </a:p>
      </dgm:t>
    </dgm:pt>
    <dgm:pt modelId="{DD1F7E9B-4CB5-4ACA-B5D3-74BDB91BF0CA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16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gm:t>
    </dgm:pt>
    <dgm:pt modelId="{36469164-F0B6-4816-9C4F-9094BED165D0}" type="parTrans" cxnId="{6B143F07-D43B-4B26-A03E-C81710525146}">
      <dgm:prSet/>
      <dgm:spPr/>
      <dgm:t>
        <a:bodyPr/>
        <a:lstStyle/>
        <a:p>
          <a:endParaRPr lang="ru-RU"/>
        </a:p>
      </dgm:t>
    </dgm:pt>
    <dgm:pt modelId="{DABDAC67-071A-42E3-9349-4B26804A233F}" type="sibTrans" cxnId="{6B143F07-D43B-4B26-A03E-C81710525146}">
      <dgm:prSet/>
      <dgm:spPr/>
      <dgm:t>
        <a:bodyPr/>
        <a:lstStyle/>
        <a:p>
          <a:endParaRPr lang="ru-RU"/>
        </a:p>
      </dgm:t>
    </dgm:pt>
    <dgm:pt modelId="{3905F4E3-A102-4B8A-BC0A-3EFCCCBBFE91}" type="pres">
      <dgm:prSet presAssocID="{01E332AB-FEAC-4EC2-BD72-D93C78A5515D}" presName="matrix" presStyleCnt="0">
        <dgm:presLayoutVars>
          <dgm:chMax val="1"/>
          <dgm:dir/>
          <dgm:resizeHandles val="exact"/>
        </dgm:presLayoutVars>
      </dgm:prSet>
      <dgm:spPr/>
    </dgm:pt>
    <dgm:pt modelId="{B19D3D62-99DD-4F86-BEC6-BE5F7D4D5162}" type="pres">
      <dgm:prSet presAssocID="{01E332AB-FEAC-4EC2-BD72-D93C78A5515D}" presName="diamond" presStyleLbl="bgShp" presStyleIdx="0" presStyleCnt="1" custLinFactNeighborX="-680"/>
      <dgm:spPr>
        <a:solidFill>
          <a:srgbClr val="FFCCFF"/>
        </a:solidFill>
        <a:ln>
          <a:solidFill>
            <a:srgbClr val="CC99FF"/>
          </a:solidFill>
        </a:ln>
      </dgm:spPr>
    </dgm:pt>
    <dgm:pt modelId="{486ED095-7893-4555-ABE6-1EADD72A532A}" type="pres">
      <dgm:prSet presAssocID="{01E332AB-FEAC-4EC2-BD72-D93C78A5515D}" presName="quad1" presStyleLbl="node1" presStyleIdx="0" presStyleCnt="4" custScaleY="107842" custLinFactNeighborX="3283" custLinFactNeighborY="-834">
        <dgm:presLayoutVars>
          <dgm:chMax val="0"/>
          <dgm:chPref val="0"/>
          <dgm:bulletEnabled val="1"/>
        </dgm:presLayoutVars>
      </dgm:prSet>
      <dgm:spPr/>
    </dgm:pt>
    <dgm:pt modelId="{C84B4ADA-642A-471E-BCA6-7524299DF7C2}" type="pres">
      <dgm:prSet presAssocID="{01E332AB-FEAC-4EC2-BD72-D93C78A5515D}" presName="quad2" presStyleLbl="node1" presStyleIdx="1" presStyleCnt="4" custScaleY="109510">
        <dgm:presLayoutVars>
          <dgm:chMax val="0"/>
          <dgm:chPref val="0"/>
          <dgm:bulletEnabled val="1"/>
        </dgm:presLayoutVars>
      </dgm:prSet>
      <dgm:spPr/>
    </dgm:pt>
    <dgm:pt modelId="{F9AC557B-D3B4-4B08-B1BC-FBA515C60DF0}" type="pres">
      <dgm:prSet presAssocID="{01E332AB-FEAC-4EC2-BD72-D93C78A5515D}" presName="quad3" presStyleLbl="node1" presStyleIdx="2" presStyleCnt="4" custLinFactNeighborX="3283" custLinFactNeighborY="-2665">
        <dgm:presLayoutVars>
          <dgm:chMax val="0"/>
          <dgm:chPref val="0"/>
          <dgm:bulletEnabled val="1"/>
        </dgm:presLayoutVars>
      </dgm:prSet>
      <dgm:spPr/>
    </dgm:pt>
    <dgm:pt modelId="{AA8BF4A6-106F-4A5E-8F5B-52F5BD57AAD8}" type="pres">
      <dgm:prSet presAssocID="{01E332AB-FEAC-4EC2-BD72-D93C78A5515D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B143F07-D43B-4B26-A03E-C81710525146}" srcId="{01E332AB-FEAC-4EC2-BD72-D93C78A5515D}" destId="{DD1F7E9B-4CB5-4ACA-B5D3-74BDB91BF0CA}" srcOrd="3" destOrd="0" parTransId="{36469164-F0B6-4816-9C4F-9094BED165D0}" sibTransId="{DABDAC67-071A-42E3-9349-4B26804A233F}"/>
    <dgm:cxn modelId="{07FDAA64-54C3-46A5-8355-126E6181361B}" srcId="{01E332AB-FEAC-4EC2-BD72-D93C78A5515D}" destId="{974A47FA-B45E-4BDA-B4F3-087651229B66}" srcOrd="2" destOrd="0" parTransId="{56045068-A670-404A-BBE7-E7CD3F68CD3F}" sibTransId="{ADBE26C0-A3B9-4520-B58F-D0C5830C127B}"/>
    <dgm:cxn modelId="{8A014483-9A14-4163-A9A1-ED1B2AC71C64}" type="presOf" srcId="{DD1F7E9B-4CB5-4ACA-B5D3-74BDB91BF0CA}" destId="{AA8BF4A6-106F-4A5E-8F5B-52F5BD57AAD8}" srcOrd="0" destOrd="0" presId="urn:microsoft.com/office/officeart/2005/8/layout/matrix3"/>
    <dgm:cxn modelId="{E653D183-8D8B-40F3-9651-B5A36633D047}" srcId="{01E332AB-FEAC-4EC2-BD72-D93C78A5515D}" destId="{92FDBD5D-AE9E-412D-B19C-C0C18022534F}" srcOrd="1" destOrd="0" parTransId="{48A48D02-28F9-4377-9F4D-8C2EE6711EB5}" sibTransId="{2B369FB5-93B3-487A-A60F-11CA174F4D37}"/>
    <dgm:cxn modelId="{9171D583-D40A-406B-A463-BA670C02D638}" type="presOf" srcId="{FBEBA483-634B-4229-90B9-C85491835698}" destId="{486ED095-7893-4555-ABE6-1EADD72A532A}" srcOrd="0" destOrd="0" presId="urn:microsoft.com/office/officeart/2005/8/layout/matrix3"/>
    <dgm:cxn modelId="{04A489A2-FFAF-461C-9F95-FBD851B34229}" type="presOf" srcId="{01E332AB-FEAC-4EC2-BD72-D93C78A5515D}" destId="{3905F4E3-A102-4B8A-BC0A-3EFCCCBBFE91}" srcOrd="0" destOrd="0" presId="urn:microsoft.com/office/officeart/2005/8/layout/matrix3"/>
    <dgm:cxn modelId="{F06D2AC9-F7D2-41BB-91FF-E526BBA5CCC3}" type="presOf" srcId="{974A47FA-B45E-4BDA-B4F3-087651229B66}" destId="{F9AC557B-D3B4-4B08-B1BC-FBA515C60DF0}" srcOrd="0" destOrd="0" presId="urn:microsoft.com/office/officeart/2005/8/layout/matrix3"/>
    <dgm:cxn modelId="{5E143DD5-4BEB-4344-8C58-3B588A2CD767}" type="presOf" srcId="{92FDBD5D-AE9E-412D-B19C-C0C18022534F}" destId="{C84B4ADA-642A-471E-BCA6-7524299DF7C2}" srcOrd="0" destOrd="0" presId="urn:microsoft.com/office/officeart/2005/8/layout/matrix3"/>
    <dgm:cxn modelId="{B930E6EE-8DBD-47FD-9C17-199D0E224ED3}" srcId="{01E332AB-FEAC-4EC2-BD72-D93C78A5515D}" destId="{FBEBA483-634B-4229-90B9-C85491835698}" srcOrd="0" destOrd="0" parTransId="{4A51BD97-278C-4ACE-9AA1-088A673497B9}" sibTransId="{8BF52342-038A-4ED5-90EA-0FB7EAA768C1}"/>
    <dgm:cxn modelId="{2509F679-DE8A-4F78-B6A8-868FA68BD9FA}" type="presParOf" srcId="{3905F4E3-A102-4B8A-BC0A-3EFCCCBBFE91}" destId="{B19D3D62-99DD-4F86-BEC6-BE5F7D4D5162}" srcOrd="0" destOrd="0" presId="urn:microsoft.com/office/officeart/2005/8/layout/matrix3"/>
    <dgm:cxn modelId="{CDF74177-D955-4A3A-A001-CBCC6F497F63}" type="presParOf" srcId="{3905F4E3-A102-4B8A-BC0A-3EFCCCBBFE91}" destId="{486ED095-7893-4555-ABE6-1EADD72A532A}" srcOrd="1" destOrd="0" presId="urn:microsoft.com/office/officeart/2005/8/layout/matrix3"/>
    <dgm:cxn modelId="{D21F8053-6A0C-41D4-9D45-E6F1C9B265EA}" type="presParOf" srcId="{3905F4E3-A102-4B8A-BC0A-3EFCCCBBFE91}" destId="{C84B4ADA-642A-471E-BCA6-7524299DF7C2}" srcOrd="2" destOrd="0" presId="urn:microsoft.com/office/officeart/2005/8/layout/matrix3"/>
    <dgm:cxn modelId="{BD9B3F96-EB28-4A94-AC9C-FBA164A0FB21}" type="presParOf" srcId="{3905F4E3-A102-4B8A-BC0A-3EFCCCBBFE91}" destId="{F9AC557B-D3B4-4B08-B1BC-FBA515C60DF0}" srcOrd="3" destOrd="0" presId="urn:microsoft.com/office/officeart/2005/8/layout/matrix3"/>
    <dgm:cxn modelId="{9692CB0D-FC6E-4279-820B-A871B20DC8A9}" type="presParOf" srcId="{3905F4E3-A102-4B8A-BC0A-3EFCCCBBFE91}" destId="{AA8BF4A6-106F-4A5E-8F5B-52F5BD57AAD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E64CE8-E6A2-4D5C-A2C5-FD0A6959810B}" type="doc">
      <dgm:prSet loTypeId="urn:microsoft.com/office/officeart/2005/8/layout/pyramid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8FEFA0-E3E9-4D7A-A9DC-364FBC77D275}">
      <dgm:prSet phldrT="[Текст]" custT="1"/>
      <dgm:spPr>
        <a:solidFill>
          <a:srgbClr val="FFCCFF">
            <a:alpha val="90000"/>
          </a:srgbClr>
        </a:solidFill>
        <a:ln>
          <a:solidFill>
            <a:srgbClr val="CC99FF"/>
          </a:solidFill>
        </a:ln>
      </dgm:spPr>
      <dgm:t>
        <a:bodyPr/>
        <a:lstStyle/>
        <a:p>
          <a:r>
            <a: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Проведение эффективной бюджетной политики</a:t>
          </a:r>
        </a:p>
      </dgm:t>
    </dgm:pt>
    <dgm:pt modelId="{6EA27B75-6C49-4B56-98EB-8A2F0A7A0CA3}" type="parTrans" cxnId="{36FC2DAA-C43C-4699-BBF1-964BB811B682}">
      <dgm:prSet/>
      <dgm:spPr/>
      <dgm:t>
        <a:bodyPr/>
        <a:lstStyle/>
        <a:p>
          <a:endParaRPr lang="ru-RU"/>
        </a:p>
      </dgm:t>
    </dgm:pt>
    <dgm:pt modelId="{BF09F06A-B6C6-4D98-8B18-BA172DA53C4D}" type="sibTrans" cxnId="{36FC2DAA-C43C-4699-BBF1-964BB811B682}">
      <dgm:prSet/>
      <dgm:spPr/>
      <dgm:t>
        <a:bodyPr/>
        <a:lstStyle/>
        <a:p>
          <a:endParaRPr lang="ru-RU"/>
        </a:p>
      </dgm:t>
    </dgm:pt>
    <dgm:pt modelId="{97F65426-FB61-41E2-B1CF-F10316FEF6D1}">
      <dgm:prSet phldrT="[Текст]" custT="1"/>
      <dgm:spPr>
        <a:solidFill>
          <a:srgbClr val="FFCCFF">
            <a:alpha val="90000"/>
          </a:srgbClr>
        </a:solidFill>
        <a:ln>
          <a:solidFill>
            <a:srgbClr val="CC99FF"/>
          </a:solidFill>
        </a:ln>
      </dgm:spPr>
      <dgm:t>
        <a:bodyPr/>
        <a:lstStyle/>
        <a:p>
          <a:r>
            <a: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Формирование и исполнение бюджета города на основе муниципальных программ</a:t>
          </a:r>
        </a:p>
      </dgm:t>
    </dgm:pt>
    <dgm:pt modelId="{1D718AF6-3456-482A-8292-8291174CDD6B}" type="parTrans" cxnId="{ECEE7B2A-605A-4D07-B08A-AE909CA8503E}">
      <dgm:prSet/>
      <dgm:spPr/>
      <dgm:t>
        <a:bodyPr/>
        <a:lstStyle/>
        <a:p>
          <a:endParaRPr lang="ru-RU"/>
        </a:p>
      </dgm:t>
    </dgm:pt>
    <dgm:pt modelId="{080AB796-D4AA-4591-8DD1-CBAD7CDB4AF3}" type="sibTrans" cxnId="{ECEE7B2A-605A-4D07-B08A-AE909CA8503E}">
      <dgm:prSet/>
      <dgm:spPr/>
      <dgm:t>
        <a:bodyPr/>
        <a:lstStyle/>
        <a:p>
          <a:endParaRPr lang="ru-RU"/>
        </a:p>
      </dgm:t>
    </dgm:pt>
    <dgm:pt modelId="{66A7B2AA-7499-49C8-918F-C2250B5A5BB5}">
      <dgm:prSet phldrT="[Текст]" custT="1"/>
      <dgm:spPr>
        <a:solidFill>
          <a:srgbClr val="FFCCFF">
            <a:alpha val="90000"/>
          </a:srgbClr>
        </a:solidFill>
        <a:ln>
          <a:solidFill>
            <a:srgbClr val="CC99FF"/>
          </a:solidFill>
        </a:ln>
      </dgm:spPr>
      <dgm:t>
        <a:bodyPr/>
        <a:lstStyle/>
        <a:p>
          <a:r>
            <a: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gm:t>
    </dgm:pt>
    <dgm:pt modelId="{4EA5F466-53FF-4A6A-9864-8B56EE91CD76}" type="parTrans" cxnId="{E1A525F1-75D6-4B71-B279-2DAFFD2A8204}">
      <dgm:prSet/>
      <dgm:spPr/>
      <dgm:t>
        <a:bodyPr/>
        <a:lstStyle/>
        <a:p>
          <a:endParaRPr lang="ru-RU"/>
        </a:p>
      </dgm:t>
    </dgm:pt>
    <dgm:pt modelId="{0797C7D5-EE2E-41BF-9A33-9C6996082329}" type="sibTrans" cxnId="{E1A525F1-75D6-4B71-B279-2DAFFD2A8204}">
      <dgm:prSet/>
      <dgm:spPr/>
      <dgm:t>
        <a:bodyPr/>
        <a:lstStyle/>
        <a:p>
          <a:endParaRPr lang="ru-RU"/>
        </a:p>
      </dgm:t>
    </dgm:pt>
    <dgm:pt modelId="{86D87C93-2D9B-4454-8F7B-E4EDBF5DFADF}" type="pres">
      <dgm:prSet presAssocID="{30E64CE8-E6A2-4D5C-A2C5-FD0A6959810B}" presName="compositeShape" presStyleCnt="0">
        <dgm:presLayoutVars>
          <dgm:dir/>
          <dgm:resizeHandles/>
        </dgm:presLayoutVars>
      </dgm:prSet>
      <dgm:spPr/>
    </dgm:pt>
    <dgm:pt modelId="{3E46BF80-8E71-46E0-BD8D-3B7954012AB1}" type="pres">
      <dgm:prSet presAssocID="{30E64CE8-E6A2-4D5C-A2C5-FD0A6959810B}" presName="pyramid" presStyleLbl="node1" presStyleIdx="0" presStyleCnt="1" custScaleX="71689" custScaleY="82086" custLinFactNeighborX="67912" custLinFactNeighborY="6688"/>
      <dgm:spPr>
        <a:solidFill>
          <a:srgbClr val="9966FF"/>
        </a:solidFill>
      </dgm:spPr>
    </dgm:pt>
    <dgm:pt modelId="{BF0FB6B0-D709-4675-AAC4-B0F3FCE7AA8A}" type="pres">
      <dgm:prSet presAssocID="{30E64CE8-E6A2-4D5C-A2C5-FD0A6959810B}" presName="theList" presStyleCnt="0"/>
      <dgm:spPr/>
    </dgm:pt>
    <dgm:pt modelId="{7186DBAF-0EB6-428B-9202-5F1D8144D06F}" type="pres">
      <dgm:prSet presAssocID="{C08FEFA0-E3E9-4D7A-A9DC-364FBC77D275}" presName="aNode" presStyleLbl="fgAcc1" presStyleIdx="0" presStyleCnt="3" custScaleX="123755" custLinFactY="20673" custLinFactNeighborX="-7631" custLinFactNeighborY="100000">
        <dgm:presLayoutVars>
          <dgm:bulletEnabled val="1"/>
        </dgm:presLayoutVars>
      </dgm:prSet>
      <dgm:spPr/>
    </dgm:pt>
    <dgm:pt modelId="{6E697A9D-61E1-458F-A6CC-E567BCEBBF3D}" type="pres">
      <dgm:prSet presAssocID="{C08FEFA0-E3E9-4D7A-A9DC-364FBC77D275}" presName="aSpace" presStyleCnt="0"/>
      <dgm:spPr/>
    </dgm:pt>
    <dgm:pt modelId="{F4C623EF-96FD-4787-A33F-B618CFA98674}" type="pres">
      <dgm:prSet presAssocID="{97F65426-FB61-41E2-B1CF-F10316FEF6D1}" presName="aNode" presStyleLbl="fgAcc1" presStyleIdx="1" presStyleCnt="3" custScaleX="123755" custLinFactY="20395" custLinFactNeighborX="-7631" custLinFactNeighborY="100000">
        <dgm:presLayoutVars>
          <dgm:bulletEnabled val="1"/>
        </dgm:presLayoutVars>
      </dgm:prSet>
      <dgm:spPr/>
    </dgm:pt>
    <dgm:pt modelId="{53E2E15E-B70B-4A03-B01B-D52AE38B7990}" type="pres">
      <dgm:prSet presAssocID="{97F65426-FB61-41E2-B1CF-F10316FEF6D1}" presName="aSpace" presStyleCnt="0"/>
      <dgm:spPr/>
    </dgm:pt>
    <dgm:pt modelId="{A245AEDF-4C12-4908-BBB3-C523C72126FD}" type="pres">
      <dgm:prSet presAssocID="{66A7B2AA-7499-49C8-918F-C2250B5A5BB5}" presName="aNode" presStyleLbl="fgAcc1" presStyleIdx="2" presStyleCnt="3" custScaleX="125016" custLinFactY="16212" custLinFactNeighborX="-7001" custLinFactNeighborY="100000">
        <dgm:presLayoutVars>
          <dgm:bulletEnabled val="1"/>
        </dgm:presLayoutVars>
      </dgm:prSet>
      <dgm:spPr/>
    </dgm:pt>
    <dgm:pt modelId="{775E174B-1677-4A4A-B84A-485EADEF4BDA}" type="pres">
      <dgm:prSet presAssocID="{66A7B2AA-7499-49C8-918F-C2250B5A5BB5}" presName="aSpace" presStyleCnt="0"/>
      <dgm:spPr/>
    </dgm:pt>
  </dgm:ptLst>
  <dgm:cxnLst>
    <dgm:cxn modelId="{ECEE7B2A-605A-4D07-B08A-AE909CA8503E}" srcId="{30E64CE8-E6A2-4D5C-A2C5-FD0A6959810B}" destId="{97F65426-FB61-41E2-B1CF-F10316FEF6D1}" srcOrd="1" destOrd="0" parTransId="{1D718AF6-3456-482A-8292-8291174CDD6B}" sibTransId="{080AB796-D4AA-4591-8DD1-CBAD7CDB4AF3}"/>
    <dgm:cxn modelId="{1F4FD32A-BE13-4EF5-804E-F59F1DAB8066}" type="presOf" srcId="{66A7B2AA-7499-49C8-918F-C2250B5A5BB5}" destId="{A245AEDF-4C12-4908-BBB3-C523C72126FD}" srcOrd="0" destOrd="0" presId="urn:microsoft.com/office/officeart/2005/8/layout/pyramid2"/>
    <dgm:cxn modelId="{7C2F932B-39E5-4F2C-90CB-D5311BFE624E}" type="presOf" srcId="{97F65426-FB61-41E2-B1CF-F10316FEF6D1}" destId="{F4C623EF-96FD-4787-A33F-B618CFA98674}" srcOrd="0" destOrd="0" presId="urn:microsoft.com/office/officeart/2005/8/layout/pyramid2"/>
    <dgm:cxn modelId="{58BD8F73-C249-4852-9486-F220B8661B31}" type="presOf" srcId="{30E64CE8-E6A2-4D5C-A2C5-FD0A6959810B}" destId="{86D87C93-2D9B-4454-8F7B-E4EDBF5DFADF}" srcOrd="0" destOrd="0" presId="urn:microsoft.com/office/officeart/2005/8/layout/pyramid2"/>
    <dgm:cxn modelId="{8789F255-640C-43CF-AC75-6AA151B15762}" type="presOf" srcId="{C08FEFA0-E3E9-4D7A-A9DC-364FBC77D275}" destId="{7186DBAF-0EB6-428B-9202-5F1D8144D06F}" srcOrd="0" destOrd="0" presId="urn:microsoft.com/office/officeart/2005/8/layout/pyramid2"/>
    <dgm:cxn modelId="{36FC2DAA-C43C-4699-BBF1-964BB811B682}" srcId="{30E64CE8-E6A2-4D5C-A2C5-FD0A6959810B}" destId="{C08FEFA0-E3E9-4D7A-A9DC-364FBC77D275}" srcOrd="0" destOrd="0" parTransId="{6EA27B75-6C49-4B56-98EB-8A2F0A7A0CA3}" sibTransId="{BF09F06A-B6C6-4D98-8B18-BA172DA53C4D}"/>
    <dgm:cxn modelId="{E1A525F1-75D6-4B71-B279-2DAFFD2A8204}" srcId="{30E64CE8-E6A2-4D5C-A2C5-FD0A6959810B}" destId="{66A7B2AA-7499-49C8-918F-C2250B5A5BB5}" srcOrd="2" destOrd="0" parTransId="{4EA5F466-53FF-4A6A-9864-8B56EE91CD76}" sibTransId="{0797C7D5-EE2E-41BF-9A33-9C6996082329}"/>
    <dgm:cxn modelId="{4A2371AC-FC93-432B-9AC7-8A7CE32F944C}" type="presParOf" srcId="{86D87C93-2D9B-4454-8F7B-E4EDBF5DFADF}" destId="{3E46BF80-8E71-46E0-BD8D-3B7954012AB1}" srcOrd="0" destOrd="0" presId="urn:microsoft.com/office/officeart/2005/8/layout/pyramid2"/>
    <dgm:cxn modelId="{0A752BCF-6FD8-470B-BCC7-257B2E5C8841}" type="presParOf" srcId="{86D87C93-2D9B-4454-8F7B-E4EDBF5DFADF}" destId="{BF0FB6B0-D709-4675-AAC4-B0F3FCE7AA8A}" srcOrd="1" destOrd="0" presId="urn:microsoft.com/office/officeart/2005/8/layout/pyramid2"/>
    <dgm:cxn modelId="{1874FF6A-E573-49D8-AF22-F03791C80BC0}" type="presParOf" srcId="{BF0FB6B0-D709-4675-AAC4-B0F3FCE7AA8A}" destId="{7186DBAF-0EB6-428B-9202-5F1D8144D06F}" srcOrd="0" destOrd="0" presId="urn:microsoft.com/office/officeart/2005/8/layout/pyramid2"/>
    <dgm:cxn modelId="{9AEF5F43-039B-4C7D-85D5-1A31759D41F1}" type="presParOf" srcId="{BF0FB6B0-D709-4675-AAC4-B0F3FCE7AA8A}" destId="{6E697A9D-61E1-458F-A6CC-E567BCEBBF3D}" srcOrd="1" destOrd="0" presId="urn:microsoft.com/office/officeart/2005/8/layout/pyramid2"/>
    <dgm:cxn modelId="{F6BBF562-7064-472C-AC7A-70A5546C60D1}" type="presParOf" srcId="{BF0FB6B0-D709-4675-AAC4-B0F3FCE7AA8A}" destId="{F4C623EF-96FD-4787-A33F-B618CFA98674}" srcOrd="2" destOrd="0" presId="urn:microsoft.com/office/officeart/2005/8/layout/pyramid2"/>
    <dgm:cxn modelId="{B502AE88-F053-4CCA-842A-C6AC8834E561}" type="presParOf" srcId="{BF0FB6B0-D709-4675-AAC4-B0F3FCE7AA8A}" destId="{53E2E15E-B70B-4A03-B01B-D52AE38B7990}" srcOrd="3" destOrd="0" presId="urn:microsoft.com/office/officeart/2005/8/layout/pyramid2"/>
    <dgm:cxn modelId="{57635890-7B88-4787-99BB-5509C3DB7A78}" type="presParOf" srcId="{BF0FB6B0-D709-4675-AAC4-B0F3FCE7AA8A}" destId="{A245AEDF-4C12-4908-BBB3-C523C72126FD}" srcOrd="4" destOrd="0" presId="urn:microsoft.com/office/officeart/2005/8/layout/pyramid2"/>
    <dgm:cxn modelId="{926D224D-3EF7-48D2-917B-D46C827AE9E2}" type="presParOf" srcId="{BF0FB6B0-D709-4675-AAC4-B0F3FCE7AA8A}" destId="{775E174B-1677-4A4A-B84A-485EADEF4BD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A60610-5C5A-435C-81FC-98542E5D642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52B9BC-CBF9-44DA-BCC3-18F07BCCF263}">
      <dgm:prSet phldrT="[Текст]" custT="1"/>
      <dgm:spPr>
        <a:solidFill>
          <a:srgbClr val="FF99FF"/>
        </a:solidFill>
      </dgm:spPr>
      <dgm:t>
        <a:bodyPr/>
        <a:lstStyle/>
        <a:p>
          <a:r>
            <a:rPr lang="ru-RU" sz="1050" b="1" dirty="0">
              <a:solidFill>
                <a:srgbClr val="0000FF"/>
              </a:solidFill>
            </a:rPr>
            <a:t>Финансовое</a:t>
          </a:r>
        </a:p>
        <a:p>
          <a:r>
            <a:rPr lang="ru-RU" sz="1050" b="1" dirty="0">
              <a:solidFill>
                <a:srgbClr val="0000FF"/>
              </a:solidFill>
            </a:rPr>
            <a:t>Управление Администрации города Новошахтинска</a:t>
          </a:r>
        </a:p>
      </dgm:t>
    </dgm:pt>
    <dgm:pt modelId="{D7D90AB1-B8C9-4355-BF50-C5E81DD33F2B}" type="parTrans" cxnId="{51CCB944-268B-40C1-9F5E-41E745C592F3}">
      <dgm:prSet/>
      <dgm:spPr/>
      <dgm:t>
        <a:bodyPr/>
        <a:lstStyle/>
        <a:p>
          <a:endParaRPr lang="ru-RU"/>
        </a:p>
      </dgm:t>
    </dgm:pt>
    <dgm:pt modelId="{3424D037-83FE-47A0-B3EB-2A1CDFB1AD04}" type="sibTrans" cxnId="{51CCB944-268B-40C1-9F5E-41E745C592F3}">
      <dgm:prSet/>
      <dgm:spPr>
        <a:noFill/>
      </dgm:spPr>
      <dgm:t>
        <a:bodyPr/>
        <a:lstStyle/>
        <a:p>
          <a:endParaRPr lang="ru-RU" dirty="0"/>
        </a:p>
      </dgm:t>
    </dgm:pt>
    <dgm:pt modelId="{E250E88E-1722-42F4-A007-9BDED8FDDB15}">
      <dgm:prSet phldrT="[Текст]"/>
      <dgm:spPr>
        <a:solidFill>
          <a:srgbClr val="FFFF00"/>
        </a:solidFill>
        <a:ln>
          <a:noFill/>
        </a:ln>
      </dgm:spPr>
      <dgm:t>
        <a:bodyPr/>
        <a:lstStyle/>
        <a:p>
          <a:r>
            <a:rPr lang="ru-RU" b="1" dirty="0">
              <a:solidFill>
                <a:srgbClr val="0000FF"/>
              </a:solidFill>
            </a:rPr>
            <a:t>Управление социальной защиты населения Администрации города Новошахтинска</a:t>
          </a:r>
        </a:p>
      </dgm:t>
    </dgm:pt>
    <dgm:pt modelId="{36BF2519-7E53-4086-82A3-D80D07BBE5FD}" type="parTrans" cxnId="{EAC811CB-0845-4FD2-801A-5115E2B592D0}">
      <dgm:prSet/>
      <dgm:spPr/>
      <dgm:t>
        <a:bodyPr/>
        <a:lstStyle/>
        <a:p>
          <a:endParaRPr lang="ru-RU"/>
        </a:p>
      </dgm:t>
    </dgm:pt>
    <dgm:pt modelId="{B32C04D3-FC68-4D72-B53D-CD02C6C566FD}" type="sibTrans" cxnId="{EAC811CB-0845-4FD2-801A-5115E2B592D0}">
      <dgm:prSet/>
      <dgm:spPr>
        <a:noFill/>
      </dgm:spPr>
      <dgm:t>
        <a:bodyPr/>
        <a:lstStyle/>
        <a:p>
          <a:endParaRPr lang="ru-RU" dirty="0"/>
        </a:p>
      </dgm:t>
    </dgm:pt>
    <dgm:pt modelId="{9D1C1C89-F697-4E2D-8616-D41CA67FF44A}">
      <dgm:prSet phldrT="[Текст]"/>
      <dgm:spPr>
        <a:solidFill>
          <a:srgbClr val="92D050"/>
        </a:solidFill>
      </dgm:spPr>
      <dgm:t>
        <a:bodyPr/>
        <a:lstStyle/>
        <a:p>
          <a:r>
            <a:rPr lang="ru-RU" b="1" dirty="0">
              <a:solidFill>
                <a:srgbClr val="0000FF"/>
              </a:solidFill>
            </a:rPr>
            <a:t>Комитет по управлению имуществом Администрации города Новошахтинска</a:t>
          </a:r>
        </a:p>
      </dgm:t>
    </dgm:pt>
    <dgm:pt modelId="{E662452A-E974-4B1B-B844-26C6571E2009}" type="parTrans" cxnId="{219795BA-1D33-4171-A5D9-8EC9ABEAB564}">
      <dgm:prSet/>
      <dgm:spPr/>
      <dgm:t>
        <a:bodyPr/>
        <a:lstStyle/>
        <a:p>
          <a:endParaRPr lang="ru-RU"/>
        </a:p>
      </dgm:t>
    </dgm:pt>
    <dgm:pt modelId="{ED075667-886A-4F9C-B0B6-693930CABD74}" type="sibTrans" cxnId="{219795BA-1D33-4171-A5D9-8EC9ABEAB564}">
      <dgm:prSet/>
      <dgm:spPr>
        <a:noFill/>
      </dgm:spPr>
      <dgm:t>
        <a:bodyPr/>
        <a:lstStyle/>
        <a:p>
          <a:endParaRPr lang="ru-RU" dirty="0"/>
        </a:p>
      </dgm:t>
    </dgm:pt>
    <dgm:pt modelId="{AF39658C-C12E-4D73-A274-B7E6F30943EB}">
      <dgm:prSet phldrT="[Текст]" custT="1"/>
      <dgm:spPr>
        <a:solidFill>
          <a:srgbClr val="9966FF"/>
        </a:solidFill>
      </dgm:spPr>
      <dgm:t>
        <a:bodyPr/>
        <a:lstStyle/>
        <a:p>
          <a:r>
            <a:rPr lang="ru-RU" sz="1100" b="1" dirty="0">
              <a:solidFill>
                <a:schemeClr val="bg1"/>
              </a:solidFill>
            </a:rPr>
            <a:t>Администрация</a:t>
          </a:r>
        </a:p>
        <a:p>
          <a:r>
            <a:rPr lang="ru-RU" sz="1100" b="1" dirty="0">
              <a:solidFill>
                <a:schemeClr val="bg1"/>
              </a:solidFill>
            </a:rPr>
            <a:t>города</a:t>
          </a:r>
        </a:p>
        <a:p>
          <a:r>
            <a:rPr lang="ru-RU" sz="1100" b="1" dirty="0">
              <a:solidFill>
                <a:schemeClr val="bg1"/>
              </a:solidFill>
            </a:rPr>
            <a:t>Новошахтинска</a:t>
          </a:r>
        </a:p>
      </dgm:t>
    </dgm:pt>
    <dgm:pt modelId="{82B5EDC2-6D15-430E-AE3F-501C14B5049B}" type="parTrans" cxnId="{B9A49BC3-3C9F-487C-A867-C88599299C8E}">
      <dgm:prSet/>
      <dgm:spPr/>
      <dgm:t>
        <a:bodyPr/>
        <a:lstStyle/>
        <a:p>
          <a:endParaRPr lang="ru-RU"/>
        </a:p>
      </dgm:t>
    </dgm:pt>
    <dgm:pt modelId="{F051052F-DAF6-4FCF-9C62-FA7A28C79F04}" type="sibTrans" cxnId="{B9A49BC3-3C9F-487C-A867-C88599299C8E}">
      <dgm:prSet/>
      <dgm:spPr>
        <a:noFill/>
      </dgm:spPr>
      <dgm:t>
        <a:bodyPr/>
        <a:lstStyle/>
        <a:p>
          <a:endParaRPr lang="ru-RU" dirty="0"/>
        </a:p>
      </dgm:t>
    </dgm:pt>
    <dgm:pt modelId="{5EB1BC4E-6435-470D-A257-58AF09622BC9}">
      <dgm:prSet/>
      <dgm:spPr>
        <a:solidFill>
          <a:srgbClr val="FFC000"/>
        </a:solidFill>
      </dgm:spPr>
      <dgm:t>
        <a:bodyPr/>
        <a:lstStyle/>
        <a:p>
          <a:r>
            <a:rPr lang="ru-RU" b="1" dirty="0">
              <a:solidFill>
                <a:srgbClr val="0000FF"/>
              </a:solidFill>
            </a:rPr>
            <a:t>Управление</a:t>
          </a:r>
        </a:p>
        <a:p>
          <a:r>
            <a:rPr lang="ru-RU" b="1" dirty="0">
              <a:solidFill>
                <a:srgbClr val="0000FF"/>
              </a:solidFill>
            </a:rPr>
            <a:t>образования Администрации города Новошахтинска</a:t>
          </a:r>
        </a:p>
      </dgm:t>
    </dgm:pt>
    <dgm:pt modelId="{1C7561C6-9EDC-4BFE-8AEF-1AF97E2EEE86}" type="parTrans" cxnId="{9DD2CCF8-EC27-444A-A853-C71D8CC258D3}">
      <dgm:prSet/>
      <dgm:spPr/>
      <dgm:t>
        <a:bodyPr/>
        <a:lstStyle/>
        <a:p>
          <a:endParaRPr lang="ru-RU"/>
        </a:p>
      </dgm:t>
    </dgm:pt>
    <dgm:pt modelId="{B82C988A-D414-453A-908F-D99C349C924F}" type="sibTrans" cxnId="{9DD2CCF8-EC27-444A-A853-C71D8CC258D3}">
      <dgm:prSet/>
      <dgm:spPr>
        <a:noFill/>
      </dgm:spPr>
      <dgm:t>
        <a:bodyPr/>
        <a:lstStyle/>
        <a:p>
          <a:endParaRPr lang="ru-RU" dirty="0"/>
        </a:p>
      </dgm:t>
    </dgm:pt>
    <dgm:pt modelId="{D94BF187-582C-4B6E-8386-2E36889D4DFF}">
      <dgm:prSet/>
      <dgm:spPr>
        <a:solidFill>
          <a:srgbClr val="FF0000"/>
        </a:solidFill>
      </dgm:spPr>
      <dgm:t>
        <a:bodyPr/>
        <a:lstStyle/>
        <a:p>
          <a:r>
            <a:rPr lang="ru-RU" b="1" dirty="0">
              <a:solidFill>
                <a:schemeClr val="bg1"/>
              </a:solidFill>
            </a:rPr>
            <a:t>Отдел записи</a:t>
          </a:r>
        </a:p>
        <a:p>
          <a:r>
            <a:rPr lang="ru-RU" b="1" dirty="0">
              <a:solidFill>
                <a:schemeClr val="bg1"/>
              </a:solidFill>
            </a:rPr>
            <a:t>актов гражданского</a:t>
          </a:r>
        </a:p>
        <a:p>
          <a:r>
            <a:rPr lang="ru-RU" b="1" dirty="0">
              <a:solidFill>
                <a:schemeClr val="bg1"/>
              </a:solidFill>
            </a:rPr>
            <a:t>состояния Администрации города Новошахтинска</a:t>
          </a:r>
        </a:p>
      </dgm:t>
    </dgm:pt>
    <dgm:pt modelId="{EA8A8E6A-1085-4787-A004-672A0720D038}" type="parTrans" cxnId="{FB5CD866-98A7-47C0-9C5E-C7F34E8269BB}">
      <dgm:prSet/>
      <dgm:spPr/>
      <dgm:t>
        <a:bodyPr/>
        <a:lstStyle/>
        <a:p>
          <a:endParaRPr lang="ru-RU"/>
        </a:p>
      </dgm:t>
    </dgm:pt>
    <dgm:pt modelId="{76F862E7-6E29-490E-B69C-A1711747F951}" type="sibTrans" cxnId="{FB5CD866-98A7-47C0-9C5E-C7F34E8269BB}">
      <dgm:prSet/>
      <dgm:spPr>
        <a:noFill/>
      </dgm:spPr>
      <dgm:t>
        <a:bodyPr/>
        <a:lstStyle/>
        <a:p>
          <a:endParaRPr lang="ru-RU" dirty="0"/>
        </a:p>
      </dgm:t>
    </dgm:pt>
    <dgm:pt modelId="{6B0F6586-1B51-4202-9D03-1C9578339548}">
      <dgm:prSet/>
      <dgm:spPr>
        <a:solidFill>
          <a:srgbClr val="9900CC"/>
        </a:solidFill>
      </dgm:spPr>
      <dgm:t>
        <a:bodyPr/>
        <a:lstStyle/>
        <a:p>
          <a:r>
            <a:rPr lang="ru-RU" b="1" dirty="0" err="1">
              <a:solidFill>
                <a:schemeClr val="bg1">
                  <a:lumMod val="95000"/>
                </a:schemeClr>
              </a:solidFill>
            </a:rPr>
            <a:t>Новошахтинская</a:t>
          </a:r>
          <a:r>
            <a:rPr lang="ru-RU" b="1" dirty="0">
              <a:solidFill>
                <a:schemeClr val="bg1">
                  <a:lumMod val="95000"/>
                </a:schemeClr>
              </a:solidFill>
            </a:rPr>
            <a:t> городская Дума</a:t>
          </a:r>
        </a:p>
      </dgm:t>
    </dgm:pt>
    <dgm:pt modelId="{3B1DC830-FA02-4C10-9C56-3A296B806AA8}" type="parTrans" cxnId="{C0A87DEA-BF73-4965-A91A-99378482DCF8}">
      <dgm:prSet/>
      <dgm:spPr/>
      <dgm:t>
        <a:bodyPr/>
        <a:lstStyle/>
        <a:p>
          <a:endParaRPr lang="ru-RU"/>
        </a:p>
      </dgm:t>
    </dgm:pt>
    <dgm:pt modelId="{CC96E179-2908-4FC5-A508-55B8AA618005}" type="sibTrans" cxnId="{C0A87DEA-BF73-4965-A91A-99378482DCF8}">
      <dgm:prSet/>
      <dgm:spPr>
        <a:noFill/>
      </dgm:spPr>
      <dgm:t>
        <a:bodyPr/>
        <a:lstStyle/>
        <a:p>
          <a:endParaRPr lang="ru-RU" dirty="0"/>
        </a:p>
      </dgm:t>
    </dgm:pt>
    <dgm:pt modelId="{1EA42A2C-DF93-4789-A2A5-863A34425179}">
      <dgm:prSet custT="1"/>
      <dgm:spPr>
        <a:solidFill>
          <a:srgbClr val="F4E8BE"/>
        </a:solidFill>
      </dgm:spPr>
      <dgm:t>
        <a:bodyPr/>
        <a:lstStyle/>
        <a:p>
          <a:endParaRPr lang="ru-RU" sz="2000" b="1" dirty="0">
            <a:solidFill>
              <a:srgbClr val="FF0000"/>
            </a:solidFill>
          </a:endParaRPr>
        </a:p>
      </dgm:t>
    </dgm:pt>
    <dgm:pt modelId="{E909340C-7EF6-4E02-BD1B-43E62452E50C}" type="parTrans" cxnId="{0B85631C-E50D-425E-8C11-972FA86285EE}">
      <dgm:prSet/>
      <dgm:spPr/>
      <dgm:t>
        <a:bodyPr/>
        <a:lstStyle/>
        <a:p>
          <a:endParaRPr lang="ru-RU"/>
        </a:p>
      </dgm:t>
    </dgm:pt>
    <dgm:pt modelId="{D2E20DF6-3E55-466C-8857-7BF9780B8297}" type="sibTrans" cxnId="{0B85631C-E50D-425E-8C11-972FA86285EE}">
      <dgm:prSet/>
      <dgm:spPr>
        <a:noFill/>
      </dgm:spPr>
      <dgm:t>
        <a:bodyPr/>
        <a:lstStyle/>
        <a:p>
          <a:endParaRPr lang="ru-RU" dirty="0"/>
        </a:p>
      </dgm:t>
    </dgm:pt>
    <dgm:pt modelId="{DEDE6ED3-1875-4A6B-A8A2-EF18A637CF7A}">
      <dgm:prSet phldrT="[Текст]"/>
      <dgm:spPr>
        <a:solidFill>
          <a:srgbClr val="0000FF"/>
        </a:solidFill>
      </dgm:spPr>
      <dgm:t>
        <a:bodyPr/>
        <a:lstStyle/>
        <a:p>
          <a:r>
            <a:rPr lang="ru-RU" b="1" dirty="0">
              <a:solidFill>
                <a:schemeClr val="bg1"/>
              </a:solidFill>
            </a:rPr>
            <a:t>Отдел культуры и спорта Администрации города Новошахтинска</a:t>
          </a:r>
        </a:p>
      </dgm:t>
    </dgm:pt>
    <dgm:pt modelId="{62FAD7B6-326B-458E-A40A-12DE6BD8A8F7}" type="parTrans" cxnId="{B335ED73-B66C-482F-A1E2-CCAC34603D38}">
      <dgm:prSet/>
      <dgm:spPr/>
      <dgm:t>
        <a:bodyPr/>
        <a:lstStyle/>
        <a:p>
          <a:endParaRPr lang="ru-RU"/>
        </a:p>
      </dgm:t>
    </dgm:pt>
    <dgm:pt modelId="{54884A3C-D343-4C2C-891B-80516A39F056}" type="sibTrans" cxnId="{B335ED73-B66C-482F-A1E2-CCAC34603D38}">
      <dgm:prSet/>
      <dgm:spPr>
        <a:noFill/>
      </dgm:spPr>
      <dgm:t>
        <a:bodyPr/>
        <a:lstStyle/>
        <a:p>
          <a:endParaRPr lang="ru-RU"/>
        </a:p>
      </dgm:t>
    </dgm:pt>
    <dgm:pt modelId="{DC57F63D-1C51-40AC-82E9-DC0C0130BAB8}">
      <dgm:prSet phldrT="[Текст]"/>
      <dgm:spPr>
        <a:solidFill>
          <a:srgbClr val="99CCFF"/>
        </a:solidFill>
      </dgm:spPr>
      <dgm:t>
        <a:bodyPr/>
        <a:lstStyle/>
        <a:p>
          <a:r>
            <a:rPr lang="ru-RU" b="1" dirty="0">
              <a:solidFill>
                <a:srgbClr val="0000FF"/>
              </a:solidFill>
            </a:rPr>
            <a:t>Контрольно-счетная палата города Новошахтинска</a:t>
          </a:r>
        </a:p>
      </dgm:t>
    </dgm:pt>
    <dgm:pt modelId="{FDA2A49D-0521-45EB-AFAE-367ACF1E0748}" type="parTrans" cxnId="{7D2F2500-4C72-4E6D-8800-67F751010F07}">
      <dgm:prSet/>
      <dgm:spPr/>
      <dgm:t>
        <a:bodyPr/>
        <a:lstStyle/>
        <a:p>
          <a:endParaRPr lang="ru-RU"/>
        </a:p>
      </dgm:t>
    </dgm:pt>
    <dgm:pt modelId="{D945F025-C7CB-4D2D-BD6B-30B0B67CA4AC}" type="sibTrans" cxnId="{7D2F2500-4C72-4E6D-8800-67F751010F07}">
      <dgm:prSet/>
      <dgm:spPr>
        <a:noFill/>
      </dgm:spPr>
      <dgm:t>
        <a:bodyPr/>
        <a:lstStyle/>
        <a:p>
          <a:endParaRPr lang="ru-RU" dirty="0"/>
        </a:p>
      </dgm:t>
    </dgm:pt>
    <dgm:pt modelId="{F5D79952-AA71-461F-AF6D-88DFDAC29C18}" type="pres">
      <dgm:prSet presAssocID="{D8A60610-5C5A-435C-81FC-98542E5D6423}" presName="cycle" presStyleCnt="0">
        <dgm:presLayoutVars>
          <dgm:dir/>
          <dgm:resizeHandles val="exact"/>
        </dgm:presLayoutVars>
      </dgm:prSet>
      <dgm:spPr/>
    </dgm:pt>
    <dgm:pt modelId="{87A8467C-93B9-4A11-BFA7-7E5023ABF968}" type="pres">
      <dgm:prSet presAssocID="{C152B9BC-CBF9-44DA-BCC3-18F07BCCF263}" presName="node" presStyleLbl="node1" presStyleIdx="0" presStyleCnt="10" custScaleX="147782" custScaleY="147468" custRadScaleRad="102456" custRadScaleInc="-140264">
        <dgm:presLayoutVars>
          <dgm:bulletEnabled val="1"/>
        </dgm:presLayoutVars>
      </dgm:prSet>
      <dgm:spPr/>
    </dgm:pt>
    <dgm:pt modelId="{D9F1EA33-A545-49A8-A7BD-06C96C0038FF}" type="pres">
      <dgm:prSet presAssocID="{3424D037-83FE-47A0-B3EB-2A1CDFB1AD04}" presName="sibTrans" presStyleLbl="sibTrans2D1" presStyleIdx="0" presStyleCnt="10"/>
      <dgm:spPr/>
    </dgm:pt>
    <dgm:pt modelId="{BD66061A-926C-4F32-99B9-21FC7D9172FD}" type="pres">
      <dgm:prSet presAssocID="{3424D037-83FE-47A0-B3EB-2A1CDFB1AD04}" presName="connectorText" presStyleLbl="sibTrans2D1" presStyleIdx="0" presStyleCnt="10"/>
      <dgm:spPr/>
    </dgm:pt>
    <dgm:pt modelId="{9F80B49F-9488-4B86-8677-EDEDF6E28040}" type="pres">
      <dgm:prSet presAssocID="{6B0F6586-1B51-4202-9D03-1C9578339548}" presName="node" presStyleLbl="node1" presStyleIdx="1" presStyleCnt="10" custScaleX="169386" custScaleY="169724" custRadScaleRad="82146" custRadScaleInc="-107704">
        <dgm:presLayoutVars>
          <dgm:bulletEnabled val="1"/>
        </dgm:presLayoutVars>
      </dgm:prSet>
      <dgm:spPr/>
    </dgm:pt>
    <dgm:pt modelId="{DAEB9421-54A7-46C5-9B53-64AAF86AAF1E}" type="pres">
      <dgm:prSet presAssocID="{CC96E179-2908-4FC5-A508-55B8AA618005}" presName="sibTrans" presStyleLbl="sibTrans2D1" presStyleIdx="1" presStyleCnt="10"/>
      <dgm:spPr/>
    </dgm:pt>
    <dgm:pt modelId="{5AAD4CB8-FCD7-4BFF-A580-35150DD54581}" type="pres">
      <dgm:prSet presAssocID="{CC96E179-2908-4FC5-A508-55B8AA618005}" presName="connectorText" presStyleLbl="sibTrans2D1" presStyleIdx="1" presStyleCnt="10"/>
      <dgm:spPr/>
    </dgm:pt>
    <dgm:pt modelId="{3DB619D6-653B-4079-A520-1B13739E1EE2}" type="pres">
      <dgm:prSet presAssocID="{1EA42A2C-DF93-4789-A2A5-863A34425179}" presName="node" presStyleLbl="node1" presStyleIdx="2" presStyleCnt="10" custScaleX="242098" custScaleY="267706" custRadScaleRad="51469" custRadScaleInc="-888514">
        <dgm:presLayoutVars>
          <dgm:bulletEnabled val="1"/>
        </dgm:presLayoutVars>
      </dgm:prSet>
      <dgm:spPr>
        <a:prstGeom prst="ellipse">
          <a:avLst/>
        </a:prstGeom>
      </dgm:spPr>
    </dgm:pt>
    <dgm:pt modelId="{12376566-9D77-4703-8F5F-247862AAD0DC}" type="pres">
      <dgm:prSet presAssocID="{D2E20DF6-3E55-466C-8857-7BF9780B8297}" presName="sibTrans" presStyleLbl="sibTrans2D1" presStyleIdx="2" presStyleCnt="10"/>
      <dgm:spPr/>
    </dgm:pt>
    <dgm:pt modelId="{BA0E6BFF-4154-4283-AD4B-1897A4A6041A}" type="pres">
      <dgm:prSet presAssocID="{D2E20DF6-3E55-466C-8857-7BF9780B8297}" presName="connectorText" presStyleLbl="sibTrans2D1" presStyleIdx="2" presStyleCnt="10"/>
      <dgm:spPr/>
    </dgm:pt>
    <dgm:pt modelId="{CF31FF58-B075-4E42-9759-8C13C88D51F1}" type="pres">
      <dgm:prSet presAssocID="{D94BF187-582C-4B6E-8386-2E36889D4DFF}" presName="node" presStyleLbl="node1" presStyleIdx="3" presStyleCnt="10" custScaleX="165713" custScaleY="165713" custRadScaleRad="41630" custRadScaleInc="-185184">
        <dgm:presLayoutVars>
          <dgm:bulletEnabled val="1"/>
        </dgm:presLayoutVars>
      </dgm:prSet>
      <dgm:spPr/>
    </dgm:pt>
    <dgm:pt modelId="{130E4EBA-5550-4360-8BAD-F53DB5F8150D}" type="pres">
      <dgm:prSet presAssocID="{76F862E7-6E29-490E-B69C-A1711747F951}" presName="sibTrans" presStyleLbl="sibTrans2D1" presStyleIdx="3" presStyleCnt="10"/>
      <dgm:spPr/>
    </dgm:pt>
    <dgm:pt modelId="{A4A95A00-A75C-4EC2-B758-C78EBA72FE89}" type="pres">
      <dgm:prSet presAssocID="{76F862E7-6E29-490E-B69C-A1711747F951}" presName="connectorText" presStyleLbl="sibTrans2D1" presStyleIdx="3" presStyleCnt="10"/>
      <dgm:spPr/>
    </dgm:pt>
    <dgm:pt modelId="{23FB9908-5BBE-4717-B7BB-995D6D3CCA3B}" type="pres">
      <dgm:prSet presAssocID="{5EB1BC4E-6435-470D-A257-58AF09622BC9}" presName="node" presStyleLbl="node1" presStyleIdx="4" presStyleCnt="10" custScaleX="139712" custScaleY="141645" custRadScaleRad="70181" custRadScaleInc="12974">
        <dgm:presLayoutVars>
          <dgm:bulletEnabled val="1"/>
        </dgm:presLayoutVars>
      </dgm:prSet>
      <dgm:spPr/>
    </dgm:pt>
    <dgm:pt modelId="{D4CFABB5-896A-403A-9618-A70BBB2DC3C6}" type="pres">
      <dgm:prSet presAssocID="{B82C988A-D414-453A-908F-D99C349C924F}" presName="sibTrans" presStyleLbl="sibTrans2D1" presStyleIdx="4" presStyleCnt="10"/>
      <dgm:spPr/>
    </dgm:pt>
    <dgm:pt modelId="{96D85A13-4AE3-46B0-962B-98216EDFC512}" type="pres">
      <dgm:prSet presAssocID="{B82C988A-D414-453A-908F-D99C349C924F}" presName="connectorText" presStyleLbl="sibTrans2D1" presStyleIdx="4" presStyleCnt="10"/>
      <dgm:spPr/>
    </dgm:pt>
    <dgm:pt modelId="{252DB9BA-BB76-46EF-A848-AC157064DD9A}" type="pres">
      <dgm:prSet presAssocID="{E250E88E-1722-42F4-A007-9BDED8FDDB15}" presName="node" presStyleLbl="node1" presStyleIdx="5" presStyleCnt="10" custScaleX="150081" custScaleY="151101" custRadScaleRad="96026" custRadScaleInc="66813">
        <dgm:presLayoutVars>
          <dgm:bulletEnabled val="1"/>
        </dgm:presLayoutVars>
      </dgm:prSet>
      <dgm:spPr/>
    </dgm:pt>
    <dgm:pt modelId="{DA2F8241-C6F0-42BA-999E-816C53E99DFD}" type="pres">
      <dgm:prSet presAssocID="{B32C04D3-FC68-4D72-B53D-CD02C6C566FD}" presName="sibTrans" presStyleLbl="sibTrans2D1" presStyleIdx="5" presStyleCnt="10"/>
      <dgm:spPr/>
    </dgm:pt>
    <dgm:pt modelId="{53662C52-415E-4229-A968-433D08094A7E}" type="pres">
      <dgm:prSet presAssocID="{B32C04D3-FC68-4D72-B53D-CD02C6C566FD}" presName="connectorText" presStyleLbl="sibTrans2D1" presStyleIdx="5" presStyleCnt="10"/>
      <dgm:spPr/>
    </dgm:pt>
    <dgm:pt modelId="{49002F89-6D04-4FFD-9B78-8EF7880B1423}" type="pres">
      <dgm:prSet presAssocID="{9D1C1C89-F697-4E2D-8616-D41CA67FF44A}" presName="node" presStyleLbl="node1" presStyleIdx="6" presStyleCnt="10" custScaleX="165713" custScaleY="165713" custRadScaleRad="120199" custRadScaleInc="52807">
        <dgm:presLayoutVars>
          <dgm:bulletEnabled val="1"/>
        </dgm:presLayoutVars>
      </dgm:prSet>
      <dgm:spPr/>
    </dgm:pt>
    <dgm:pt modelId="{C07A2DE4-B4BF-4884-9759-DC24B899664A}" type="pres">
      <dgm:prSet presAssocID="{ED075667-886A-4F9C-B0B6-693930CABD74}" presName="sibTrans" presStyleLbl="sibTrans2D1" presStyleIdx="6" presStyleCnt="10"/>
      <dgm:spPr/>
    </dgm:pt>
    <dgm:pt modelId="{DBA746F8-BE3E-4687-813B-B44A1E7EA807}" type="pres">
      <dgm:prSet presAssocID="{ED075667-886A-4F9C-B0B6-693930CABD74}" presName="connectorText" presStyleLbl="sibTrans2D1" presStyleIdx="6" presStyleCnt="10"/>
      <dgm:spPr/>
    </dgm:pt>
    <dgm:pt modelId="{96E7CC5B-C208-4F84-93F8-DBD559E20830}" type="pres">
      <dgm:prSet presAssocID="{DC57F63D-1C51-40AC-82E9-DC0C0130BAB8}" presName="node" presStyleLbl="node1" presStyleIdx="7" presStyleCnt="10" custScaleX="165713" custScaleY="165713" custRadScaleRad="148126" custRadScaleInc="2855">
        <dgm:presLayoutVars>
          <dgm:bulletEnabled val="1"/>
        </dgm:presLayoutVars>
      </dgm:prSet>
      <dgm:spPr/>
    </dgm:pt>
    <dgm:pt modelId="{A40893C7-1D24-4D65-BF8C-23D2F3B636E2}" type="pres">
      <dgm:prSet presAssocID="{D945F025-C7CB-4D2D-BD6B-30B0B67CA4AC}" presName="sibTrans" presStyleLbl="sibTrans2D1" presStyleIdx="7" presStyleCnt="10" custFlipVert="0" custFlipHor="1" custScaleX="103129" custScaleY="28994"/>
      <dgm:spPr/>
    </dgm:pt>
    <dgm:pt modelId="{8B7A9420-144C-4599-978A-E0D7E5BDD71F}" type="pres">
      <dgm:prSet presAssocID="{D945F025-C7CB-4D2D-BD6B-30B0B67CA4AC}" presName="connectorText" presStyleLbl="sibTrans2D1" presStyleIdx="7" presStyleCnt="10"/>
      <dgm:spPr/>
    </dgm:pt>
    <dgm:pt modelId="{C45D6DBF-3C23-4169-94CB-9DA77922F71B}" type="pres">
      <dgm:prSet presAssocID="{DEDE6ED3-1875-4A6B-A8A2-EF18A637CF7A}" presName="node" presStyleLbl="node1" presStyleIdx="8" presStyleCnt="10" custScaleX="151710" custScaleY="146546" custRadScaleRad="151916" custRadScaleInc="-51905">
        <dgm:presLayoutVars>
          <dgm:bulletEnabled val="1"/>
        </dgm:presLayoutVars>
      </dgm:prSet>
      <dgm:spPr/>
    </dgm:pt>
    <dgm:pt modelId="{96FB527F-52A2-4885-8703-EF3A391B2076}" type="pres">
      <dgm:prSet presAssocID="{54884A3C-D343-4C2C-891B-80516A39F056}" presName="sibTrans" presStyleLbl="sibTrans2D1" presStyleIdx="8" presStyleCnt="10" custFlipVert="0" custFlipHor="1" custScaleX="106570" custScaleY="14570"/>
      <dgm:spPr/>
    </dgm:pt>
    <dgm:pt modelId="{6726BC66-B613-4D04-BC0D-CEE1E96B0F4C}" type="pres">
      <dgm:prSet presAssocID="{54884A3C-D343-4C2C-891B-80516A39F056}" presName="connectorText" presStyleLbl="sibTrans2D1" presStyleIdx="8" presStyleCnt="10"/>
      <dgm:spPr/>
    </dgm:pt>
    <dgm:pt modelId="{60EAEEBA-4530-471E-8BF6-97D7C736CAD8}" type="pres">
      <dgm:prSet presAssocID="{AF39658C-C12E-4D73-A274-B7E6F30943EB}" presName="node" presStyleLbl="node1" presStyleIdx="9" presStyleCnt="10" custScaleX="165166" custScaleY="146479" custRadScaleRad="145932" custRadScaleInc="-99162">
        <dgm:presLayoutVars>
          <dgm:bulletEnabled val="1"/>
        </dgm:presLayoutVars>
      </dgm:prSet>
      <dgm:spPr/>
    </dgm:pt>
    <dgm:pt modelId="{8D01D856-09AE-4790-9D48-4BCBC5E219F4}" type="pres">
      <dgm:prSet presAssocID="{F051052F-DAF6-4FCF-9C62-FA7A28C79F04}" presName="sibTrans" presStyleLbl="sibTrans2D1" presStyleIdx="9" presStyleCnt="10"/>
      <dgm:spPr/>
    </dgm:pt>
    <dgm:pt modelId="{A9714BBE-C244-47A1-B9D4-E5637D9BFA02}" type="pres">
      <dgm:prSet presAssocID="{F051052F-DAF6-4FCF-9C62-FA7A28C79F04}" presName="connectorText" presStyleLbl="sibTrans2D1" presStyleIdx="9" presStyleCnt="10"/>
      <dgm:spPr/>
    </dgm:pt>
  </dgm:ptLst>
  <dgm:cxnLst>
    <dgm:cxn modelId="{7D2F2500-4C72-4E6D-8800-67F751010F07}" srcId="{D8A60610-5C5A-435C-81FC-98542E5D6423}" destId="{DC57F63D-1C51-40AC-82E9-DC0C0130BAB8}" srcOrd="7" destOrd="0" parTransId="{FDA2A49D-0521-45EB-AFAE-367ACF1E0748}" sibTransId="{D945F025-C7CB-4D2D-BD6B-30B0B67CA4AC}"/>
    <dgm:cxn modelId="{9817A202-E3DD-44AD-AB33-FC8B09949FAE}" type="presOf" srcId="{5EB1BC4E-6435-470D-A257-58AF09622BC9}" destId="{23FB9908-5BBE-4717-B7BB-995D6D3CCA3B}" srcOrd="0" destOrd="0" presId="urn:microsoft.com/office/officeart/2005/8/layout/cycle2"/>
    <dgm:cxn modelId="{171FAE05-4346-4B6F-A1A6-5ABDC7F9BAF3}" type="presOf" srcId="{ED075667-886A-4F9C-B0B6-693930CABD74}" destId="{DBA746F8-BE3E-4687-813B-B44A1E7EA807}" srcOrd="1" destOrd="0" presId="urn:microsoft.com/office/officeart/2005/8/layout/cycle2"/>
    <dgm:cxn modelId="{3196D513-9241-4806-8DAC-83D3A21505DE}" type="presOf" srcId="{D945F025-C7CB-4D2D-BD6B-30B0B67CA4AC}" destId="{A40893C7-1D24-4D65-BF8C-23D2F3B636E2}" srcOrd="0" destOrd="0" presId="urn:microsoft.com/office/officeart/2005/8/layout/cycle2"/>
    <dgm:cxn modelId="{70299119-2E13-409D-ADC4-C0D98B586A46}" type="presOf" srcId="{D2E20DF6-3E55-466C-8857-7BF9780B8297}" destId="{BA0E6BFF-4154-4283-AD4B-1897A4A6041A}" srcOrd="1" destOrd="0" presId="urn:microsoft.com/office/officeart/2005/8/layout/cycle2"/>
    <dgm:cxn modelId="{0B85631C-E50D-425E-8C11-972FA86285EE}" srcId="{D8A60610-5C5A-435C-81FC-98542E5D6423}" destId="{1EA42A2C-DF93-4789-A2A5-863A34425179}" srcOrd="2" destOrd="0" parTransId="{E909340C-7EF6-4E02-BD1B-43E62452E50C}" sibTransId="{D2E20DF6-3E55-466C-8857-7BF9780B8297}"/>
    <dgm:cxn modelId="{66515B20-7F7C-4F86-BA01-C9B2BD002E85}" type="presOf" srcId="{C152B9BC-CBF9-44DA-BCC3-18F07BCCF263}" destId="{87A8467C-93B9-4A11-BFA7-7E5023ABF968}" srcOrd="0" destOrd="0" presId="urn:microsoft.com/office/officeart/2005/8/layout/cycle2"/>
    <dgm:cxn modelId="{2C689F20-32F8-4A89-957E-DB1610FB8590}" type="presOf" srcId="{F051052F-DAF6-4FCF-9C62-FA7A28C79F04}" destId="{8D01D856-09AE-4790-9D48-4BCBC5E219F4}" srcOrd="0" destOrd="0" presId="urn:microsoft.com/office/officeart/2005/8/layout/cycle2"/>
    <dgm:cxn modelId="{814A4B2C-ABB5-40BA-AC82-1419259A0FC5}" type="presOf" srcId="{ED075667-886A-4F9C-B0B6-693930CABD74}" destId="{C07A2DE4-B4BF-4884-9759-DC24B899664A}" srcOrd="0" destOrd="0" presId="urn:microsoft.com/office/officeart/2005/8/layout/cycle2"/>
    <dgm:cxn modelId="{58361130-8B8D-4937-8258-1B6BFB6EE916}" type="presOf" srcId="{1EA42A2C-DF93-4789-A2A5-863A34425179}" destId="{3DB619D6-653B-4079-A520-1B13739E1EE2}" srcOrd="0" destOrd="0" presId="urn:microsoft.com/office/officeart/2005/8/layout/cycle2"/>
    <dgm:cxn modelId="{45454441-48EA-40A5-831D-52E491F55B5B}" type="presOf" srcId="{AF39658C-C12E-4D73-A274-B7E6F30943EB}" destId="{60EAEEBA-4530-471E-8BF6-97D7C736CAD8}" srcOrd="0" destOrd="0" presId="urn:microsoft.com/office/officeart/2005/8/layout/cycle2"/>
    <dgm:cxn modelId="{7BBA0C42-DFDD-4B2C-8E8D-C6CC49960DE0}" type="presOf" srcId="{D8A60610-5C5A-435C-81FC-98542E5D6423}" destId="{F5D79952-AA71-461F-AF6D-88DFDAC29C18}" srcOrd="0" destOrd="0" presId="urn:microsoft.com/office/officeart/2005/8/layout/cycle2"/>
    <dgm:cxn modelId="{51CCB944-268B-40C1-9F5E-41E745C592F3}" srcId="{D8A60610-5C5A-435C-81FC-98542E5D6423}" destId="{C152B9BC-CBF9-44DA-BCC3-18F07BCCF263}" srcOrd="0" destOrd="0" parTransId="{D7D90AB1-B8C9-4355-BF50-C5E81DD33F2B}" sibTransId="{3424D037-83FE-47A0-B3EB-2A1CDFB1AD04}"/>
    <dgm:cxn modelId="{FB5CD866-98A7-47C0-9C5E-C7F34E8269BB}" srcId="{D8A60610-5C5A-435C-81FC-98542E5D6423}" destId="{D94BF187-582C-4B6E-8386-2E36889D4DFF}" srcOrd="3" destOrd="0" parTransId="{EA8A8E6A-1085-4787-A004-672A0720D038}" sibTransId="{76F862E7-6E29-490E-B69C-A1711747F951}"/>
    <dgm:cxn modelId="{B335ED73-B66C-482F-A1E2-CCAC34603D38}" srcId="{D8A60610-5C5A-435C-81FC-98542E5D6423}" destId="{DEDE6ED3-1875-4A6B-A8A2-EF18A637CF7A}" srcOrd="8" destOrd="0" parTransId="{62FAD7B6-326B-458E-A40A-12DE6BD8A8F7}" sibTransId="{54884A3C-D343-4C2C-891B-80516A39F056}"/>
    <dgm:cxn modelId="{3482F975-FC8F-4641-ADB8-EBC1C569D326}" type="presOf" srcId="{CC96E179-2908-4FC5-A508-55B8AA618005}" destId="{DAEB9421-54A7-46C5-9B53-64AAF86AAF1E}" srcOrd="0" destOrd="0" presId="urn:microsoft.com/office/officeart/2005/8/layout/cycle2"/>
    <dgm:cxn modelId="{02AF0177-F761-4F7F-9B40-7B600E950A4A}" type="presOf" srcId="{6B0F6586-1B51-4202-9D03-1C9578339548}" destId="{9F80B49F-9488-4B86-8677-EDEDF6E28040}" srcOrd="0" destOrd="0" presId="urn:microsoft.com/office/officeart/2005/8/layout/cycle2"/>
    <dgm:cxn modelId="{A4C7A379-701B-490F-89F8-FFD099CBE438}" type="presOf" srcId="{D2E20DF6-3E55-466C-8857-7BF9780B8297}" destId="{12376566-9D77-4703-8F5F-247862AAD0DC}" srcOrd="0" destOrd="0" presId="urn:microsoft.com/office/officeart/2005/8/layout/cycle2"/>
    <dgm:cxn modelId="{1258B07A-2B9C-466C-8CFA-CF28B03673B0}" type="presOf" srcId="{F051052F-DAF6-4FCF-9C62-FA7A28C79F04}" destId="{A9714BBE-C244-47A1-B9D4-E5637D9BFA02}" srcOrd="1" destOrd="0" presId="urn:microsoft.com/office/officeart/2005/8/layout/cycle2"/>
    <dgm:cxn modelId="{71B0BA7B-D6B0-4454-9971-48913216731E}" type="presOf" srcId="{B82C988A-D414-453A-908F-D99C349C924F}" destId="{96D85A13-4AE3-46B0-962B-98216EDFC512}" srcOrd="1" destOrd="0" presId="urn:microsoft.com/office/officeart/2005/8/layout/cycle2"/>
    <dgm:cxn modelId="{5CAA1489-92D3-4042-97A8-28257FFF51F8}" type="presOf" srcId="{3424D037-83FE-47A0-B3EB-2A1CDFB1AD04}" destId="{BD66061A-926C-4F32-99B9-21FC7D9172FD}" srcOrd="1" destOrd="0" presId="urn:microsoft.com/office/officeart/2005/8/layout/cycle2"/>
    <dgm:cxn modelId="{18DFFF8E-A92C-4AA0-AE5F-7388E71E80EC}" type="presOf" srcId="{D945F025-C7CB-4D2D-BD6B-30B0B67CA4AC}" destId="{8B7A9420-144C-4599-978A-E0D7E5BDD71F}" srcOrd="1" destOrd="0" presId="urn:microsoft.com/office/officeart/2005/8/layout/cycle2"/>
    <dgm:cxn modelId="{C0A9B594-F91D-4E8E-ADBE-18A86CB3D63F}" type="presOf" srcId="{D94BF187-582C-4B6E-8386-2E36889D4DFF}" destId="{CF31FF58-B075-4E42-9759-8C13C88D51F1}" srcOrd="0" destOrd="0" presId="urn:microsoft.com/office/officeart/2005/8/layout/cycle2"/>
    <dgm:cxn modelId="{D5B92597-138B-48E8-AC76-0EFDB4AF1DE9}" type="presOf" srcId="{E250E88E-1722-42F4-A007-9BDED8FDDB15}" destId="{252DB9BA-BB76-46EF-A848-AC157064DD9A}" srcOrd="0" destOrd="0" presId="urn:microsoft.com/office/officeart/2005/8/layout/cycle2"/>
    <dgm:cxn modelId="{4879269D-7DF8-4456-A2F2-5D463CE74BDD}" type="presOf" srcId="{DEDE6ED3-1875-4A6B-A8A2-EF18A637CF7A}" destId="{C45D6DBF-3C23-4169-94CB-9DA77922F71B}" srcOrd="0" destOrd="0" presId="urn:microsoft.com/office/officeart/2005/8/layout/cycle2"/>
    <dgm:cxn modelId="{8F6CAAA5-5105-4A6A-A4C9-EB788D1FA4B2}" type="presOf" srcId="{3424D037-83FE-47A0-B3EB-2A1CDFB1AD04}" destId="{D9F1EA33-A545-49A8-A7BD-06C96C0038FF}" srcOrd="0" destOrd="0" presId="urn:microsoft.com/office/officeart/2005/8/layout/cycle2"/>
    <dgm:cxn modelId="{FFDEFDA9-CC81-4209-9487-0B9C21B2E5A8}" type="presOf" srcId="{DC57F63D-1C51-40AC-82E9-DC0C0130BAB8}" destId="{96E7CC5B-C208-4F84-93F8-DBD559E20830}" srcOrd="0" destOrd="0" presId="urn:microsoft.com/office/officeart/2005/8/layout/cycle2"/>
    <dgm:cxn modelId="{9FE97EB4-9162-47EB-8F47-6BF1759A36A5}" type="presOf" srcId="{76F862E7-6E29-490E-B69C-A1711747F951}" destId="{130E4EBA-5550-4360-8BAD-F53DB5F8150D}" srcOrd="0" destOrd="0" presId="urn:microsoft.com/office/officeart/2005/8/layout/cycle2"/>
    <dgm:cxn modelId="{219795BA-1D33-4171-A5D9-8EC9ABEAB564}" srcId="{D8A60610-5C5A-435C-81FC-98542E5D6423}" destId="{9D1C1C89-F697-4E2D-8616-D41CA67FF44A}" srcOrd="6" destOrd="0" parTransId="{E662452A-E974-4B1B-B844-26C6571E2009}" sibTransId="{ED075667-886A-4F9C-B0B6-693930CABD74}"/>
    <dgm:cxn modelId="{B9A49BC3-3C9F-487C-A867-C88599299C8E}" srcId="{D8A60610-5C5A-435C-81FC-98542E5D6423}" destId="{AF39658C-C12E-4D73-A274-B7E6F30943EB}" srcOrd="9" destOrd="0" parTransId="{82B5EDC2-6D15-430E-AE3F-501C14B5049B}" sibTransId="{F051052F-DAF6-4FCF-9C62-FA7A28C79F04}"/>
    <dgm:cxn modelId="{71842DC7-667A-46C6-A4F2-3C25A2316CE9}" type="presOf" srcId="{54884A3C-D343-4C2C-891B-80516A39F056}" destId="{96FB527F-52A2-4885-8703-EF3A391B2076}" srcOrd="0" destOrd="0" presId="urn:microsoft.com/office/officeart/2005/8/layout/cycle2"/>
    <dgm:cxn modelId="{98857DC9-258D-416B-A272-AA52313C8C66}" type="presOf" srcId="{B32C04D3-FC68-4D72-B53D-CD02C6C566FD}" destId="{53662C52-415E-4229-A968-433D08094A7E}" srcOrd="1" destOrd="0" presId="urn:microsoft.com/office/officeart/2005/8/layout/cycle2"/>
    <dgm:cxn modelId="{EAC811CB-0845-4FD2-801A-5115E2B592D0}" srcId="{D8A60610-5C5A-435C-81FC-98542E5D6423}" destId="{E250E88E-1722-42F4-A007-9BDED8FDDB15}" srcOrd="5" destOrd="0" parTransId="{36BF2519-7E53-4086-82A3-D80D07BBE5FD}" sibTransId="{B32C04D3-FC68-4D72-B53D-CD02C6C566FD}"/>
    <dgm:cxn modelId="{FE07CBCE-65A1-4B09-BFD0-031DF07FFB5F}" type="presOf" srcId="{76F862E7-6E29-490E-B69C-A1711747F951}" destId="{A4A95A00-A75C-4EC2-B758-C78EBA72FE89}" srcOrd="1" destOrd="0" presId="urn:microsoft.com/office/officeart/2005/8/layout/cycle2"/>
    <dgm:cxn modelId="{621403D9-66FA-48EC-A47D-85744EBADEB3}" type="presOf" srcId="{B32C04D3-FC68-4D72-B53D-CD02C6C566FD}" destId="{DA2F8241-C6F0-42BA-999E-816C53E99DFD}" srcOrd="0" destOrd="0" presId="urn:microsoft.com/office/officeart/2005/8/layout/cycle2"/>
    <dgm:cxn modelId="{053C0DD9-B843-48D0-A342-D12AA0352C4F}" type="presOf" srcId="{54884A3C-D343-4C2C-891B-80516A39F056}" destId="{6726BC66-B613-4D04-BC0D-CEE1E96B0F4C}" srcOrd="1" destOrd="0" presId="urn:microsoft.com/office/officeart/2005/8/layout/cycle2"/>
    <dgm:cxn modelId="{34794DE5-D1EF-4B69-92D3-3955BDA52912}" type="presOf" srcId="{B82C988A-D414-453A-908F-D99C349C924F}" destId="{D4CFABB5-896A-403A-9618-A70BBB2DC3C6}" srcOrd="0" destOrd="0" presId="urn:microsoft.com/office/officeart/2005/8/layout/cycle2"/>
    <dgm:cxn modelId="{A64D9DE8-869B-4393-90F0-800CFA0B06D2}" type="presOf" srcId="{9D1C1C89-F697-4E2D-8616-D41CA67FF44A}" destId="{49002F89-6D04-4FFD-9B78-8EF7880B1423}" srcOrd="0" destOrd="0" presId="urn:microsoft.com/office/officeart/2005/8/layout/cycle2"/>
    <dgm:cxn modelId="{C0A87DEA-BF73-4965-A91A-99378482DCF8}" srcId="{D8A60610-5C5A-435C-81FC-98542E5D6423}" destId="{6B0F6586-1B51-4202-9D03-1C9578339548}" srcOrd="1" destOrd="0" parTransId="{3B1DC830-FA02-4C10-9C56-3A296B806AA8}" sibTransId="{CC96E179-2908-4FC5-A508-55B8AA618005}"/>
    <dgm:cxn modelId="{ECE520F4-6334-4A0D-8720-823F9D912EA0}" type="presOf" srcId="{CC96E179-2908-4FC5-A508-55B8AA618005}" destId="{5AAD4CB8-FCD7-4BFF-A580-35150DD54581}" srcOrd="1" destOrd="0" presId="urn:microsoft.com/office/officeart/2005/8/layout/cycle2"/>
    <dgm:cxn modelId="{9DD2CCF8-EC27-444A-A853-C71D8CC258D3}" srcId="{D8A60610-5C5A-435C-81FC-98542E5D6423}" destId="{5EB1BC4E-6435-470D-A257-58AF09622BC9}" srcOrd="4" destOrd="0" parTransId="{1C7561C6-9EDC-4BFE-8AEF-1AF97E2EEE86}" sibTransId="{B82C988A-D414-453A-908F-D99C349C924F}"/>
    <dgm:cxn modelId="{9273433A-D7A3-472A-9A1B-7390D7B6E728}" type="presParOf" srcId="{F5D79952-AA71-461F-AF6D-88DFDAC29C18}" destId="{87A8467C-93B9-4A11-BFA7-7E5023ABF968}" srcOrd="0" destOrd="0" presId="urn:microsoft.com/office/officeart/2005/8/layout/cycle2"/>
    <dgm:cxn modelId="{57AC4F6D-0486-42F7-A3C4-E07BD900447E}" type="presParOf" srcId="{F5D79952-AA71-461F-AF6D-88DFDAC29C18}" destId="{D9F1EA33-A545-49A8-A7BD-06C96C0038FF}" srcOrd="1" destOrd="0" presId="urn:microsoft.com/office/officeart/2005/8/layout/cycle2"/>
    <dgm:cxn modelId="{2E54728B-2167-4342-9505-AEF0EE9152BB}" type="presParOf" srcId="{D9F1EA33-A545-49A8-A7BD-06C96C0038FF}" destId="{BD66061A-926C-4F32-99B9-21FC7D9172FD}" srcOrd="0" destOrd="0" presId="urn:microsoft.com/office/officeart/2005/8/layout/cycle2"/>
    <dgm:cxn modelId="{55F1AEC4-8C9C-4743-8016-7A1A95115398}" type="presParOf" srcId="{F5D79952-AA71-461F-AF6D-88DFDAC29C18}" destId="{9F80B49F-9488-4B86-8677-EDEDF6E28040}" srcOrd="2" destOrd="0" presId="urn:microsoft.com/office/officeart/2005/8/layout/cycle2"/>
    <dgm:cxn modelId="{ED7C55E9-A524-44F2-B536-0406DB646759}" type="presParOf" srcId="{F5D79952-AA71-461F-AF6D-88DFDAC29C18}" destId="{DAEB9421-54A7-46C5-9B53-64AAF86AAF1E}" srcOrd="3" destOrd="0" presId="urn:microsoft.com/office/officeart/2005/8/layout/cycle2"/>
    <dgm:cxn modelId="{47A9A08F-726F-47C5-A303-9F23606EC067}" type="presParOf" srcId="{DAEB9421-54A7-46C5-9B53-64AAF86AAF1E}" destId="{5AAD4CB8-FCD7-4BFF-A580-35150DD54581}" srcOrd="0" destOrd="0" presId="urn:microsoft.com/office/officeart/2005/8/layout/cycle2"/>
    <dgm:cxn modelId="{5A0991FF-A3E1-4F97-BB8E-66664FE1E7C6}" type="presParOf" srcId="{F5D79952-AA71-461F-AF6D-88DFDAC29C18}" destId="{3DB619D6-653B-4079-A520-1B13739E1EE2}" srcOrd="4" destOrd="0" presId="urn:microsoft.com/office/officeart/2005/8/layout/cycle2"/>
    <dgm:cxn modelId="{2065CAA2-62C7-4414-8723-CFC6DD02A4EA}" type="presParOf" srcId="{F5D79952-AA71-461F-AF6D-88DFDAC29C18}" destId="{12376566-9D77-4703-8F5F-247862AAD0DC}" srcOrd="5" destOrd="0" presId="urn:microsoft.com/office/officeart/2005/8/layout/cycle2"/>
    <dgm:cxn modelId="{1C475D59-419E-4A91-9CE2-9A726AC5A79D}" type="presParOf" srcId="{12376566-9D77-4703-8F5F-247862AAD0DC}" destId="{BA0E6BFF-4154-4283-AD4B-1897A4A6041A}" srcOrd="0" destOrd="0" presId="urn:microsoft.com/office/officeart/2005/8/layout/cycle2"/>
    <dgm:cxn modelId="{BF0B4458-BE2D-41D7-ACF8-F9362E9DF6A5}" type="presParOf" srcId="{F5D79952-AA71-461F-AF6D-88DFDAC29C18}" destId="{CF31FF58-B075-4E42-9759-8C13C88D51F1}" srcOrd="6" destOrd="0" presId="urn:microsoft.com/office/officeart/2005/8/layout/cycle2"/>
    <dgm:cxn modelId="{45CDFC1D-5138-49DA-97A2-3D710A114092}" type="presParOf" srcId="{F5D79952-AA71-461F-AF6D-88DFDAC29C18}" destId="{130E4EBA-5550-4360-8BAD-F53DB5F8150D}" srcOrd="7" destOrd="0" presId="urn:microsoft.com/office/officeart/2005/8/layout/cycle2"/>
    <dgm:cxn modelId="{37568BCA-0560-4DB4-B853-8AD072114980}" type="presParOf" srcId="{130E4EBA-5550-4360-8BAD-F53DB5F8150D}" destId="{A4A95A00-A75C-4EC2-B758-C78EBA72FE89}" srcOrd="0" destOrd="0" presId="urn:microsoft.com/office/officeart/2005/8/layout/cycle2"/>
    <dgm:cxn modelId="{E82013AD-8428-412C-A68D-2D52AF637074}" type="presParOf" srcId="{F5D79952-AA71-461F-AF6D-88DFDAC29C18}" destId="{23FB9908-5BBE-4717-B7BB-995D6D3CCA3B}" srcOrd="8" destOrd="0" presId="urn:microsoft.com/office/officeart/2005/8/layout/cycle2"/>
    <dgm:cxn modelId="{A6516197-8C16-493B-8BE7-48DE4BE09FE5}" type="presParOf" srcId="{F5D79952-AA71-461F-AF6D-88DFDAC29C18}" destId="{D4CFABB5-896A-403A-9618-A70BBB2DC3C6}" srcOrd="9" destOrd="0" presId="urn:microsoft.com/office/officeart/2005/8/layout/cycle2"/>
    <dgm:cxn modelId="{5D9C8B16-A543-43A3-AB94-05147E977FF2}" type="presParOf" srcId="{D4CFABB5-896A-403A-9618-A70BBB2DC3C6}" destId="{96D85A13-4AE3-46B0-962B-98216EDFC512}" srcOrd="0" destOrd="0" presId="urn:microsoft.com/office/officeart/2005/8/layout/cycle2"/>
    <dgm:cxn modelId="{D204793D-A04D-4CB0-A19D-894F648C2613}" type="presParOf" srcId="{F5D79952-AA71-461F-AF6D-88DFDAC29C18}" destId="{252DB9BA-BB76-46EF-A848-AC157064DD9A}" srcOrd="10" destOrd="0" presId="urn:microsoft.com/office/officeart/2005/8/layout/cycle2"/>
    <dgm:cxn modelId="{A8AA1588-450F-447C-8A87-6733E21444AA}" type="presParOf" srcId="{F5D79952-AA71-461F-AF6D-88DFDAC29C18}" destId="{DA2F8241-C6F0-42BA-999E-816C53E99DFD}" srcOrd="11" destOrd="0" presId="urn:microsoft.com/office/officeart/2005/8/layout/cycle2"/>
    <dgm:cxn modelId="{7D7A9C9D-93A7-49C9-8E2C-D39263F27A93}" type="presParOf" srcId="{DA2F8241-C6F0-42BA-999E-816C53E99DFD}" destId="{53662C52-415E-4229-A968-433D08094A7E}" srcOrd="0" destOrd="0" presId="urn:microsoft.com/office/officeart/2005/8/layout/cycle2"/>
    <dgm:cxn modelId="{8FF6FB4F-693D-4606-BA6A-E64D6DEABA2D}" type="presParOf" srcId="{F5D79952-AA71-461F-AF6D-88DFDAC29C18}" destId="{49002F89-6D04-4FFD-9B78-8EF7880B1423}" srcOrd="12" destOrd="0" presId="urn:microsoft.com/office/officeart/2005/8/layout/cycle2"/>
    <dgm:cxn modelId="{90601206-9EFF-4174-912C-DAC345A917A2}" type="presParOf" srcId="{F5D79952-AA71-461F-AF6D-88DFDAC29C18}" destId="{C07A2DE4-B4BF-4884-9759-DC24B899664A}" srcOrd="13" destOrd="0" presId="urn:microsoft.com/office/officeart/2005/8/layout/cycle2"/>
    <dgm:cxn modelId="{9A9E1A67-E488-4E3D-9E2E-14C7C5C96345}" type="presParOf" srcId="{C07A2DE4-B4BF-4884-9759-DC24B899664A}" destId="{DBA746F8-BE3E-4687-813B-B44A1E7EA807}" srcOrd="0" destOrd="0" presId="urn:microsoft.com/office/officeart/2005/8/layout/cycle2"/>
    <dgm:cxn modelId="{9BDA1AB4-C3CE-471E-8E32-E9CC798BACB4}" type="presParOf" srcId="{F5D79952-AA71-461F-AF6D-88DFDAC29C18}" destId="{96E7CC5B-C208-4F84-93F8-DBD559E20830}" srcOrd="14" destOrd="0" presId="urn:microsoft.com/office/officeart/2005/8/layout/cycle2"/>
    <dgm:cxn modelId="{5B0D9BAD-F7AC-4505-BB92-9FF26482EEFA}" type="presParOf" srcId="{F5D79952-AA71-461F-AF6D-88DFDAC29C18}" destId="{A40893C7-1D24-4D65-BF8C-23D2F3B636E2}" srcOrd="15" destOrd="0" presId="urn:microsoft.com/office/officeart/2005/8/layout/cycle2"/>
    <dgm:cxn modelId="{698B15BF-6038-41DB-9EDF-8A2101B3C6A8}" type="presParOf" srcId="{A40893C7-1D24-4D65-BF8C-23D2F3B636E2}" destId="{8B7A9420-144C-4599-978A-E0D7E5BDD71F}" srcOrd="0" destOrd="0" presId="urn:microsoft.com/office/officeart/2005/8/layout/cycle2"/>
    <dgm:cxn modelId="{1F29B06F-3C5E-4029-8F9A-8908F9E78D9F}" type="presParOf" srcId="{F5D79952-AA71-461F-AF6D-88DFDAC29C18}" destId="{C45D6DBF-3C23-4169-94CB-9DA77922F71B}" srcOrd="16" destOrd="0" presId="urn:microsoft.com/office/officeart/2005/8/layout/cycle2"/>
    <dgm:cxn modelId="{269B5E94-415B-4E53-A7DB-3FFC1871B2C2}" type="presParOf" srcId="{F5D79952-AA71-461F-AF6D-88DFDAC29C18}" destId="{96FB527F-52A2-4885-8703-EF3A391B2076}" srcOrd="17" destOrd="0" presId="urn:microsoft.com/office/officeart/2005/8/layout/cycle2"/>
    <dgm:cxn modelId="{9A337C71-C894-46C0-806A-541AD6861469}" type="presParOf" srcId="{96FB527F-52A2-4885-8703-EF3A391B2076}" destId="{6726BC66-B613-4D04-BC0D-CEE1E96B0F4C}" srcOrd="0" destOrd="0" presId="urn:microsoft.com/office/officeart/2005/8/layout/cycle2"/>
    <dgm:cxn modelId="{6A96E5BF-B9F0-4D01-A75C-BE6E96175A38}" type="presParOf" srcId="{F5D79952-AA71-461F-AF6D-88DFDAC29C18}" destId="{60EAEEBA-4530-471E-8BF6-97D7C736CAD8}" srcOrd="18" destOrd="0" presId="urn:microsoft.com/office/officeart/2005/8/layout/cycle2"/>
    <dgm:cxn modelId="{BC9F5F80-4B0E-4A05-AAF2-53E570496CC5}" type="presParOf" srcId="{F5D79952-AA71-461F-AF6D-88DFDAC29C18}" destId="{8D01D856-09AE-4790-9D48-4BCBC5E219F4}" srcOrd="19" destOrd="0" presId="urn:microsoft.com/office/officeart/2005/8/layout/cycle2"/>
    <dgm:cxn modelId="{20B4296F-2AAD-4F45-9797-7DA2B0D51F69}" type="presParOf" srcId="{8D01D856-09AE-4790-9D48-4BCBC5E219F4}" destId="{A9714BBE-C244-47A1-B9D4-E5637D9BFA0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09D696-9434-4506-8F1F-B0110F5AA3E3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A2AC48-8761-40DF-8244-BB48515F346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100" b="1" dirty="0">
              <a:solidFill>
                <a:srgbClr val="0000FF"/>
              </a:solidFill>
            </a:rPr>
            <a:t>Акцизы на </a:t>
          </a:r>
          <a:r>
            <a:rPr lang="ru-RU" sz="1100" b="1" dirty="0" err="1">
              <a:solidFill>
                <a:srgbClr val="0000FF"/>
              </a:solidFill>
            </a:rPr>
            <a:t>нефтепро-дукты</a:t>
          </a:r>
          <a:endParaRPr lang="ru-RU" sz="1100" b="1" dirty="0">
            <a:solidFill>
              <a:srgbClr val="0000FF"/>
            </a:solidFill>
          </a:endParaRPr>
        </a:p>
        <a:p>
          <a:r>
            <a:rPr lang="ru-RU" sz="1100" b="1" dirty="0">
              <a:solidFill>
                <a:srgbClr val="0000FF"/>
              </a:solidFill>
            </a:rPr>
            <a:t>36 891,7 </a:t>
          </a:r>
          <a:r>
            <a:rPr lang="ru-RU" sz="1100" b="1" dirty="0" err="1">
              <a:solidFill>
                <a:srgbClr val="0000FF"/>
              </a:solidFill>
            </a:rPr>
            <a:t>т.р</a:t>
          </a:r>
          <a:r>
            <a:rPr lang="ru-RU" sz="1100" b="1" dirty="0">
              <a:solidFill>
                <a:srgbClr val="0000FF"/>
              </a:solidFill>
            </a:rPr>
            <a:t>.</a:t>
          </a:r>
        </a:p>
      </dgm:t>
    </dgm:pt>
    <dgm:pt modelId="{2A722967-04EB-49DC-A600-4BF3081F1A6E}" type="parTrans" cxnId="{F4975A2B-C688-4975-9301-8A9990FCABFA}">
      <dgm:prSet/>
      <dgm:spPr/>
      <dgm:t>
        <a:bodyPr/>
        <a:lstStyle/>
        <a:p>
          <a:endParaRPr lang="ru-RU"/>
        </a:p>
      </dgm:t>
    </dgm:pt>
    <dgm:pt modelId="{1747B020-23DE-4406-B262-480FCB7ADB83}" type="sibTrans" cxnId="{F4975A2B-C688-4975-9301-8A9990FCABFA}">
      <dgm:prSet/>
      <dgm:spPr>
        <a:solidFill>
          <a:srgbClr val="6600CC"/>
        </a:solidFill>
      </dgm:spPr>
      <dgm:t>
        <a:bodyPr/>
        <a:lstStyle/>
        <a:p>
          <a:endParaRPr lang="ru-RU"/>
        </a:p>
      </dgm:t>
    </dgm:pt>
    <dgm:pt modelId="{142DF2F1-7569-476D-B02A-7C9DACAD80C8}">
      <dgm:prSet phldrT="[Текст]" custT="1"/>
      <dgm:spPr>
        <a:solidFill>
          <a:srgbClr val="FFCCFF"/>
        </a:solidFill>
      </dgm:spPr>
      <dgm:t>
        <a:bodyPr/>
        <a:lstStyle/>
        <a:p>
          <a:r>
            <a:rPr lang="ru-RU" sz="900" b="1" dirty="0">
              <a:solidFill>
                <a:srgbClr val="0000FF"/>
              </a:solidFill>
            </a:rPr>
            <a:t>Штрафы</a:t>
          </a:r>
          <a:r>
            <a:rPr lang="ru-RU" sz="900" dirty="0">
              <a:solidFill>
                <a:srgbClr val="0000FF"/>
              </a:solidFill>
            </a:rPr>
            <a:t> в  возмещение вреда, причиняемого </a:t>
          </a:r>
          <a:r>
            <a:rPr lang="ru-RU" sz="900" dirty="0" err="1">
              <a:solidFill>
                <a:srgbClr val="0000FF"/>
              </a:solidFill>
            </a:rPr>
            <a:t>автом-ным</a:t>
          </a:r>
          <a:r>
            <a:rPr lang="ru-RU" sz="900" dirty="0">
              <a:solidFill>
                <a:srgbClr val="0000FF"/>
              </a:solidFill>
            </a:rPr>
            <a:t> дорогам местного значения тр. и ср-ми, </a:t>
          </a:r>
          <a:r>
            <a:rPr lang="ru-RU" sz="900" dirty="0" err="1">
              <a:solidFill>
                <a:srgbClr val="0000FF"/>
              </a:solidFill>
            </a:rPr>
            <a:t>осущ</a:t>
          </a:r>
          <a:r>
            <a:rPr lang="ru-RU" sz="900" dirty="0">
              <a:solidFill>
                <a:srgbClr val="0000FF"/>
              </a:solidFill>
            </a:rPr>
            <a:t>-ми перевозки тяжеловесных и крупногабаритных грузов</a:t>
          </a:r>
          <a:r>
            <a:rPr lang="ru-RU" sz="900" b="1" dirty="0">
              <a:solidFill>
                <a:srgbClr val="0000FF"/>
              </a:solidFill>
            </a:rPr>
            <a:t> </a:t>
          </a:r>
        </a:p>
        <a:p>
          <a:r>
            <a:rPr lang="ru-RU" sz="900" b="1" dirty="0">
              <a:solidFill>
                <a:srgbClr val="0000FF"/>
              </a:solidFill>
            </a:rPr>
            <a:t>186 264,6</a:t>
          </a:r>
        </a:p>
      </dgm:t>
    </dgm:pt>
    <dgm:pt modelId="{730D6318-DFAA-4C04-99B6-AEF7B5B6980D}" type="parTrans" cxnId="{39FA2E63-ED83-40B9-9F37-DCFFEEA2EDB1}">
      <dgm:prSet/>
      <dgm:spPr/>
      <dgm:t>
        <a:bodyPr/>
        <a:lstStyle/>
        <a:p>
          <a:endParaRPr lang="ru-RU"/>
        </a:p>
      </dgm:t>
    </dgm:pt>
    <dgm:pt modelId="{DF37DB70-B07D-4745-907B-95728D03E72A}" type="sibTrans" cxnId="{39FA2E63-ED83-40B9-9F37-DCFFEEA2EDB1}">
      <dgm:prSet/>
      <dgm:spPr>
        <a:solidFill>
          <a:srgbClr val="6600CC"/>
        </a:solidFill>
      </dgm:spPr>
      <dgm:t>
        <a:bodyPr/>
        <a:lstStyle/>
        <a:p>
          <a:endParaRPr lang="ru-RU"/>
        </a:p>
      </dgm:t>
    </dgm:pt>
    <dgm:pt modelId="{F7110CC0-91A1-4015-8D0C-8E7466C3E4B2}">
      <dgm:prSet custT="1"/>
      <dgm:spPr/>
      <dgm:t>
        <a:bodyPr/>
        <a:lstStyle/>
        <a:p>
          <a:r>
            <a:rPr lang="ru-RU" sz="1100" b="1" dirty="0">
              <a:solidFill>
                <a:srgbClr val="0000FF"/>
              </a:solidFill>
            </a:rPr>
            <a:t>Транспортный налог</a:t>
          </a:r>
        </a:p>
        <a:p>
          <a:r>
            <a:rPr lang="ru-RU" sz="1100" b="1" dirty="0">
              <a:solidFill>
                <a:srgbClr val="0000FF"/>
              </a:solidFill>
            </a:rPr>
            <a:t>65 540,5 </a:t>
          </a:r>
          <a:r>
            <a:rPr lang="ru-RU" sz="1100" b="1" dirty="0" err="1">
              <a:solidFill>
                <a:srgbClr val="0000FF"/>
              </a:solidFill>
            </a:rPr>
            <a:t>т.р</a:t>
          </a:r>
          <a:r>
            <a:rPr lang="ru-RU" sz="1100" b="1" dirty="0">
              <a:solidFill>
                <a:srgbClr val="0000FF"/>
              </a:solidFill>
            </a:rPr>
            <a:t>.</a:t>
          </a:r>
        </a:p>
      </dgm:t>
    </dgm:pt>
    <dgm:pt modelId="{C094DC09-8F30-4B52-A97E-6ED528A6BB8C}" type="parTrans" cxnId="{F0F939EE-6135-43D7-93FE-E7C557F72CD5}">
      <dgm:prSet/>
      <dgm:spPr/>
      <dgm:t>
        <a:bodyPr/>
        <a:lstStyle/>
        <a:p>
          <a:endParaRPr lang="ru-RU"/>
        </a:p>
      </dgm:t>
    </dgm:pt>
    <dgm:pt modelId="{ACF6EBB5-13D9-4635-84C5-09C743BA72DC}" type="sibTrans" cxnId="{F0F939EE-6135-43D7-93FE-E7C557F72CD5}">
      <dgm:prSet/>
      <dgm:spPr>
        <a:solidFill>
          <a:srgbClr val="6600CC"/>
        </a:solidFill>
      </dgm:spPr>
      <dgm:t>
        <a:bodyPr/>
        <a:lstStyle/>
        <a:p>
          <a:endParaRPr lang="ru-RU"/>
        </a:p>
      </dgm:t>
    </dgm:pt>
    <dgm:pt modelId="{25B7F2D4-0182-438E-AD84-F35C23F6C644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>
              <a:solidFill>
                <a:srgbClr val="0000FF"/>
              </a:solidFill>
            </a:rPr>
            <a:t>Дорожный фонд</a:t>
          </a:r>
        </a:p>
        <a:p>
          <a:r>
            <a:rPr lang="ru-RU" sz="1100" b="1" dirty="0">
              <a:solidFill>
                <a:srgbClr val="0000FF"/>
              </a:solidFill>
            </a:rPr>
            <a:t>288 816,8 </a:t>
          </a:r>
          <a:r>
            <a:rPr lang="ru-RU" sz="1100" b="1" dirty="0" err="1">
              <a:solidFill>
                <a:srgbClr val="0000FF"/>
              </a:solidFill>
            </a:rPr>
            <a:t>т.р</a:t>
          </a:r>
          <a:r>
            <a:rPr lang="ru-RU" sz="1100" b="1" dirty="0">
              <a:solidFill>
                <a:srgbClr val="0000FF"/>
              </a:solidFill>
            </a:rPr>
            <a:t>.</a:t>
          </a:r>
        </a:p>
      </dgm:t>
    </dgm:pt>
    <dgm:pt modelId="{C23D524A-7618-467A-878C-67474721E64D}" type="parTrans" cxnId="{905E8507-551D-431F-BB57-131C3740D09D}">
      <dgm:prSet/>
      <dgm:spPr/>
      <dgm:t>
        <a:bodyPr/>
        <a:lstStyle/>
        <a:p>
          <a:endParaRPr lang="ru-RU"/>
        </a:p>
      </dgm:t>
    </dgm:pt>
    <dgm:pt modelId="{344964FB-1B26-45FA-984C-0F9730B84BFC}" type="sibTrans" cxnId="{905E8507-551D-431F-BB57-131C3740D09D}">
      <dgm:prSet/>
      <dgm:spPr/>
      <dgm:t>
        <a:bodyPr/>
        <a:lstStyle/>
        <a:p>
          <a:endParaRPr lang="ru-RU"/>
        </a:p>
      </dgm:t>
    </dgm:pt>
    <dgm:pt modelId="{DE45F2B4-49DA-46B6-8B1D-10806CB14CD4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900" b="1" dirty="0">
              <a:solidFill>
                <a:schemeClr val="bg1"/>
              </a:solidFill>
            </a:rPr>
            <a:t>Межбюджетные трансферты на финансовое обеспечение дорожной деятельности</a:t>
          </a:r>
        </a:p>
        <a:p>
          <a:r>
            <a:rPr lang="ru-RU" sz="900" b="1" dirty="0">
              <a:solidFill>
                <a:schemeClr val="bg1"/>
              </a:solidFill>
            </a:rPr>
            <a:t>186 264,6</a:t>
          </a:r>
        </a:p>
      </dgm:t>
    </dgm:pt>
    <dgm:pt modelId="{641DB998-3311-48F5-9398-C650A75A4BFE}" type="parTrans" cxnId="{2D8CF01B-70AE-4A3F-864D-456070055CAC}">
      <dgm:prSet/>
      <dgm:spPr/>
      <dgm:t>
        <a:bodyPr/>
        <a:lstStyle/>
        <a:p>
          <a:endParaRPr lang="ru-RU"/>
        </a:p>
      </dgm:t>
    </dgm:pt>
    <dgm:pt modelId="{A1893DEF-FA0D-4BDF-8F6E-5A2ACE166BE7}" type="sibTrans" cxnId="{2D8CF01B-70AE-4A3F-864D-456070055CAC}">
      <dgm:prSet custScaleX="52259" custScaleY="61321" custLinFactX="-43919" custLinFactNeighborX="-100000" custLinFactNeighborY="9434"/>
      <dgm:spPr/>
      <dgm:t>
        <a:bodyPr/>
        <a:lstStyle/>
        <a:p>
          <a:endParaRPr lang="ru-RU"/>
        </a:p>
      </dgm:t>
    </dgm:pt>
    <dgm:pt modelId="{E8BBC5B8-2F28-45FD-A528-A733B97A9461}" type="pres">
      <dgm:prSet presAssocID="{7309D696-9434-4506-8F1F-B0110F5AA3E3}" presName="linearFlow" presStyleCnt="0">
        <dgm:presLayoutVars>
          <dgm:dir/>
          <dgm:resizeHandles val="exact"/>
        </dgm:presLayoutVars>
      </dgm:prSet>
      <dgm:spPr/>
    </dgm:pt>
    <dgm:pt modelId="{AB04735A-0A72-4727-B44F-068611603D3D}" type="pres">
      <dgm:prSet presAssocID="{8EA2AC48-8761-40DF-8244-BB48515F346A}" presName="node" presStyleLbl="node1" presStyleIdx="0" presStyleCnt="5" custScaleX="333639" custScaleY="340506" custLinFactX="6010" custLinFactY="-5428" custLinFactNeighborX="100000" custLinFactNeighborY="-100000">
        <dgm:presLayoutVars>
          <dgm:bulletEnabled val="1"/>
        </dgm:presLayoutVars>
      </dgm:prSet>
      <dgm:spPr/>
    </dgm:pt>
    <dgm:pt modelId="{427E6D14-F7C3-4036-9260-BBB461F70C3E}" type="pres">
      <dgm:prSet presAssocID="{1747B020-23DE-4406-B262-480FCB7ADB83}" presName="spacerL" presStyleCnt="0"/>
      <dgm:spPr/>
    </dgm:pt>
    <dgm:pt modelId="{978BA19B-5B22-47A3-8650-02ECA2B691CE}" type="pres">
      <dgm:prSet presAssocID="{1747B020-23DE-4406-B262-480FCB7ADB83}" presName="sibTrans" presStyleLbl="sibTrans2D1" presStyleIdx="0" presStyleCnt="4" custScaleX="55463" custScaleY="53584" custLinFactNeighborX="54644" custLinFactNeighborY="4834"/>
      <dgm:spPr/>
    </dgm:pt>
    <dgm:pt modelId="{4695EA2D-0F63-40AF-B97C-E05E8E950F76}" type="pres">
      <dgm:prSet presAssocID="{1747B020-23DE-4406-B262-480FCB7ADB83}" presName="spacerR" presStyleCnt="0"/>
      <dgm:spPr/>
    </dgm:pt>
    <dgm:pt modelId="{68A79120-9297-4043-BE87-A9620A1BD0E0}" type="pres">
      <dgm:prSet presAssocID="{142DF2F1-7569-476D-B02A-7C9DACAD80C8}" presName="node" presStyleLbl="node1" presStyleIdx="1" presStyleCnt="5" custScaleX="411611" custScaleY="403101" custLinFactX="-23616" custLinFactY="17114" custLinFactNeighborX="-100000" custLinFactNeighborY="100000">
        <dgm:presLayoutVars>
          <dgm:bulletEnabled val="1"/>
        </dgm:presLayoutVars>
      </dgm:prSet>
      <dgm:spPr/>
    </dgm:pt>
    <dgm:pt modelId="{B7AA8313-FAFF-4AB9-A6B2-FB98588B3FF4}" type="pres">
      <dgm:prSet presAssocID="{DF37DB70-B07D-4745-907B-95728D03E72A}" presName="spacerL" presStyleCnt="0"/>
      <dgm:spPr/>
    </dgm:pt>
    <dgm:pt modelId="{A59606A7-70B7-4F6E-891A-4641C52FB6CE}" type="pres">
      <dgm:prSet presAssocID="{DF37DB70-B07D-4745-907B-95728D03E72A}" presName="sibTrans" presStyleLbl="sibTrans2D1" presStyleIdx="1" presStyleCnt="4" custScaleX="52259" custScaleY="61321" custLinFactX="-43919" custLinFactNeighborX="-100000" custLinFactNeighborY="9434"/>
      <dgm:spPr/>
    </dgm:pt>
    <dgm:pt modelId="{DD8204F7-438A-4A23-86E9-8DEA6BE51953}" type="pres">
      <dgm:prSet presAssocID="{DF37DB70-B07D-4745-907B-95728D03E72A}" presName="spacerR" presStyleCnt="0"/>
      <dgm:spPr/>
    </dgm:pt>
    <dgm:pt modelId="{4799A563-61B9-43D5-9EC9-F6AC9DBB2313}" type="pres">
      <dgm:prSet presAssocID="{F7110CC0-91A1-4015-8D0C-8E7466C3E4B2}" presName="node" presStyleLbl="node1" presStyleIdx="2" presStyleCnt="5" custScaleX="350902" custScaleY="339053" custLinFactX="-45271" custLinFactY="-60274" custLinFactNeighborX="-100000" custLinFactNeighborY="-100000">
        <dgm:presLayoutVars>
          <dgm:bulletEnabled val="1"/>
        </dgm:presLayoutVars>
      </dgm:prSet>
      <dgm:spPr/>
    </dgm:pt>
    <dgm:pt modelId="{52A483B2-7537-4478-A54A-98002FF9D502}" type="pres">
      <dgm:prSet presAssocID="{ACF6EBB5-13D9-4635-84C5-09C743BA72DC}" presName="spacerL" presStyleCnt="0"/>
      <dgm:spPr/>
    </dgm:pt>
    <dgm:pt modelId="{4D3EC53D-02BA-4CBE-94E4-AFF854062E0E}" type="pres">
      <dgm:prSet presAssocID="{ACF6EBB5-13D9-4635-84C5-09C743BA72DC}" presName="sibTrans" presStyleLbl="sibTrans2D1" presStyleIdx="2" presStyleCnt="4" custScaleX="52025" custScaleY="50256" custLinFactX="-100000" custLinFactNeighborX="-134645"/>
      <dgm:spPr/>
    </dgm:pt>
    <dgm:pt modelId="{2D98303B-9A75-4A07-940E-9C73434C4B13}" type="pres">
      <dgm:prSet presAssocID="{ACF6EBB5-13D9-4635-84C5-09C743BA72DC}" presName="spacerR" presStyleCnt="0"/>
      <dgm:spPr/>
    </dgm:pt>
    <dgm:pt modelId="{B61C7251-9B42-4E81-B8F6-B73396D8A1AA}" type="pres">
      <dgm:prSet presAssocID="{25B7F2D4-0182-438E-AD84-F35C23F6C644}" presName="node" presStyleLbl="node1" presStyleIdx="3" presStyleCnt="5" custScaleX="322637" custScaleY="342462" custLinFactX="354182" custLinFactY="-12070" custLinFactNeighborX="400000" custLinFactNeighborY="-100000">
        <dgm:presLayoutVars>
          <dgm:bulletEnabled val="1"/>
        </dgm:presLayoutVars>
      </dgm:prSet>
      <dgm:spPr/>
    </dgm:pt>
    <dgm:pt modelId="{A37CEA5F-4A7E-405D-8B0E-EC8264D90AF4}" type="pres">
      <dgm:prSet presAssocID="{344964FB-1B26-45FA-984C-0F9730B84BFC}" presName="spacerL" presStyleCnt="0"/>
      <dgm:spPr/>
    </dgm:pt>
    <dgm:pt modelId="{5C8F2178-8628-487F-BAF2-9B1F7F17FE81}" type="pres">
      <dgm:prSet presAssocID="{344964FB-1B26-45FA-984C-0F9730B84BFC}" presName="sibTrans" presStyleLbl="sibTrans2D1" presStyleIdx="3" presStyleCnt="4" custLinFactY="-23149" custLinFactNeighborX="-66471" custLinFactNeighborY="-100000"/>
      <dgm:spPr/>
    </dgm:pt>
    <dgm:pt modelId="{83B80784-2AC4-44A2-8A0F-C3524CE4510E}" type="pres">
      <dgm:prSet presAssocID="{344964FB-1B26-45FA-984C-0F9730B84BFC}" presName="spacerR" presStyleCnt="0"/>
      <dgm:spPr/>
    </dgm:pt>
    <dgm:pt modelId="{031B59F2-9AEF-49FB-8DC7-B5B2CE0445FB}" type="pres">
      <dgm:prSet presAssocID="{DE45F2B4-49DA-46B6-8B1D-10806CB14CD4}" presName="node" presStyleLbl="node1" presStyleIdx="4" presStyleCnt="5" custScaleX="379421" custScaleY="377117" custLinFactX="-391764" custLinFactY="39326" custLinFactNeighborX="-400000" custLinFactNeighborY="100000">
        <dgm:presLayoutVars>
          <dgm:bulletEnabled val="1"/>
        </dgm:presLayoutVars>
      </dgm:prSet>
      <dgm:spPr/>
    </dgm:pt>
  </dgm:ptLst>
  <dgm:cxnLst>
    <dgm:cxn modelId="{905E8507-551D-431F-BB57-131C3740D09D}" srcId="{7309D696-9434-4506-8F1F-B0110F5AA3E3}" destId="{25B7F2D4-0182-438E-AD84-F35C23F6C644}" srcOrd="3" destOrd="0" parTransId="{C23D524A-7618-467A-878C-67474721E64D}" sibTransId="{344964FB-1B26-45FA-984C-0F9730B84BFC}"/>
    <dgm:cxn modelId="{2D8CF01B-70AE-4A3F-864D-456070055CAC}" srcId="{7309D696-9434-4506-8F1F-B0110F5AA3E3}" destId="{DE45F2B4-49DA-46B6-8B1D-10806CB14CD4}" srcOrd="4" destOrd="0" parTransId="{641DB998-3311-48F5-9398-C650A75A4BFE}" sibTransId="{A1893DEF-FA0D-4BDF-8F6E-5A2ACE166BE7}"/>
    <dgm:cxn modelId="{F4975A2B-C688-4975-9301-8A9990FCABFA}" srcId="{7309D696-9434-4506-8F1F-B0110F5AA3E3}" destId="{8EA2AC48-8761-40DF-8244-BB48515F346A}" srcOrd="0" destOrd="0" parTransId="{2A722967-04EB-49DC-A600-4BF3081F1A6E}" sibTransId="{1747B020-23DE-4406-B262-480FCB7ADB83}"/>
    <dgm:cxn modelId="{39FA2E63-ED83-40B9-9F37-DCFFEEA2EDB1}" srcId="{7309D696-9434-4506-8F1F-B0110F5AA3E3}" destId="{142DF2F1-7569-476D-B02A-7C9DACAD80C8}" srcOrd="1" destOrd="0" parTransId="{730D6318-DFAA-4C04-99B6-AEF7B5B6980D}" sibTransId="{DF37DB70-B07D-4745-907B-95728D03E72A}"/>
    <dgm:cxn modelId="{5DB4D38D-1E1B-44C9-A3FA-95C3FDAA53E6}" type="presOf" srcId="{344964FB-1B26-45FA-984C-0F9730B84BFC}" destId="{5C8F2178-8628-487F-BAF2-9B1F7F17FE81}" srcOrd="0" destOrd="0" presId="urn:microsoft.com/office/officeart/2005/8/layout/equation1"/>
    <dgm:cxn modelId="{9ED284AB-704C-4AFC-8E30-AC3FF51818DB}" type="presOf" srcId="{8EA2AC48-8761-40DF-8244-BB48515F346A}" destId="{AB04735A-0A72-4727-B44F-068611603D3D}" srcOrd="0" destOrd="0" presId="urn:microsoft.com/office/officeart/2005/8/layout/equation1"/>
    <dgm:cxn modelId="{87D802AD-4572-429D-890D-071FD69655D2}" type="presOf" srcId="{25B7F2D4-0182-438E-AD84-F35C23F6C644}" destId="{B61C7251-9B42-4E81-B8F6-B73396D8A1AA}" srcOrd="0" destOrd="0" presId="urn:microsoft.com/office/officeart/2005/8/layout/equation1"/>
    <dgm:cxn modelId="{5015B6BA-2AC1-47E4-A1B6-5B067D0AB6C2}" type="presOf" srcId="{F7110CC0-91A1-4015-8D0C-8E7466C3E4B2}" destId="{4799A563-61B9-43D5-9EC9-F6AC9DBB2313}" srcOrd="0" destOrd="0" presId="urn:microsoft.com/office/officeart/2005/8/layout/equation1"/>
    <dgm:cxn modelId="{D681F1BC-8811-4142-B880-E400D3B37B04}" type="presOf" srcId="{DF37DB70-B07D-4745-907B-95728D03E72A}" destId="{A59606A7-70B7-4F6E-891A-4641C52FB6CE}" srcOrd="0" destOrd="0" presId="urn:microsoft.com/office/officeart/2005/8/layout/equation1"/>
    <dgm:cxn modelId="{DE6579D6-3BDB-4E09-832B-7D4CAD53D2B1}" type="presOf" srcId="{7309D696-9434-4506-8F1F-B0110F5AA3E3}" destId="{E8BBC5B8-2F28-45FD-A528-A733B97A9461}" srcOrd="0" destOrd="0" presId="urn:microsoft.com/office/officeart/2005/8/layout/equation1"/>
    <dgm:cxn modelId="{1BBC53D9-69C5-447B-81DE-3CE2AE4C8BD5}" type="presOf" srcId="{ACF6EBB5-13D9-4635-84C5-09C743BA72DC}" destId="{4D3EC53D-02BA-4CBE-94E4-AFF854062E0E}" srcOrd="0" destOrd="0" presId="urn:microsoft.com/office/officeart/2005/8/layout/equation1"/>
    <dgm:cxn modelId="{EF00FFE0-D81D-444E-ABA0-59D03E7687B9}" type="presOf" srcId="{1747B020-23DE-4406-B262-480FCB7ADB83}" destId="{978BA19B-5B22-47A3-8650-02ECA2B691CE}" srcOrd="0" destOrd="0" presId="urn:microsoft.com/office/officeart/2005/8/layout/equation1"/>
    <dgm:cxn modelId="{97176DE3-5E10-42D3-8083-A7850221E071}" type="presOf" srcId="{DE45F2B4-49DA-46B6-8B1D-10806CB14CD4}" destId="{031B59F2-9AEF-49FB-8DC7-B5B2CE0445FB}" srcOrd="0" destOrd="0" presId="urn:microsoft.com/office/officeart/2005/8/layout/equation1"/>
    <dgm:cxn modelId="{F0F939EE-6135-43D7-93FE-E7C557F72CD5}" srcId="{7309D696-9434-4506-8F1F-B0110F5AA3E3}" destId="{F7110CC0-91A1-4015-8D0C-8E7466C3E4B2}" srcOrd="2" destOrd="0" parTransId="{C094DC09-8F30-4B52-A97E-6ED528A6BB8C}" sibTransId="{ACF6EBB5-13D9-4635-84C5-09C743BA72DC}"/>
    <dgm:cxn modelId="{EFDF46F8-F388-4182-B037-33B9D353DB77}" type="presOf" srcId="{142DF2F1-7569-476D-B02A-7C9DACAD80C8}" destId="{68A79120-9297-4043-BE87-A9620A1BD0E0}" srcOrd="0" destOrd="0" presId="urn:microsoft.com/office/officeart/2005/8/layout/equation1"/>
    <dgm:cxn modelId="{892B1E98-4239-44FC-8C59-2FDEFB786BEB}" type="presParOf" srcId="{E8BBC5B8-2F28-45FD-A528-A733B97A9461}" destId="{AB04735A-0A72-4727-B44F-068611603D3D}" srcOrd="0" destOrd="0" presId="urn:microsoft.com/office/officeart/2005/8/layout/equation1"/>
    <dgm:cxn modelId="{49BE5BE7-CBFD-4DD0-ACA9-1208798E357D}" type="presParOf" srcId="{E8BBC5B8-2F28-45FD-A528-A733B97A9461}" destId="{427E6D14-F7C3-4036-9260-BBB461F70C3E}" srcOrd="1" destOrd="0" presId="urn:microsoft.com/office/officeart/2005/8/layout/equation1"/>
    <dgm:cxn modelId="{FF23D2B1-AB43-4796-AF88-1E4FA50BE4C2}" type="presParOf" srcId="{E8BBC5B8-2F28-45FD-A528-A733B97A9461}" destId="{978BA19B-5B22-47A3-8650-02ECA2B691CE}" srcOrd="2" destOrd="0" presId="urn:microsoft.com/office/officeart/2005/8/layout/equation1"/>
    <dgm:cxn modelId="{2E8D84C2-77A2-41BE-8EB3-F8D293810383}" type="presParOf" srcId="{E8BBC5B8-2F28-45FD-A528-A733B97A9461}" destId="{4695EA2D-0F63-40AF-B97C-E05E8E950F76}" srcOrd="3" destOrd="0" presId="urn:microsoft.com/office/officeart/2005/8/layout/equation1"/>
    <dgm:cxn modelId="{F12221B5-A508-470B-A783-CDCA8A9E6230}" type="presParOf" srcId="{E8BBC5B8-2F28-45FD-A528-A733B97A9461}" destId="{68A79120-9297-4043-BE87-A9620A1BD0E0}" srcOrd="4" destOrd="0" presId="urn:microsoft.com/office/officeart/2005/8/layout/equation1"/>
    <dgm:cxn modelId="{59E82925-E509-4D45-B4B4-5442F10534F6}" type="presParOf" srcId="{E8BBC5B8-2F28-45FD-A528-A733B97A9461}" destId="{B7AA8313-FAFF-4AB9-A6B2-FB98588B3FF4}" srcOrd="5" destOrd="0" presId="urn:microsoft.com/office/officeart/2005/8/layout/equation1"/>
    <dgm:cxn modelId="{CCD02EC2-44F6-40AD-90C9-38EDF804A94F}" type="presParOf" srcId="{E8BBC5B8-2F28-45FD-A528-A733B97A9461}" destId="{A59606A7-70B7-4F6E-891A-4641C52FB6CE}" srcOrd="6" destOrd="0" presId="urn:microsoft.com/office/officeart/2005/8/layout/equation1"/>
    <dgm:cxn modelId="{42D42C96-CB8D-445F-86E4-A645C062FF32}" type="presParOf" srcId="{E8BBC5B8-2F28-45FD-A528-A733B97A9461}" destId="{DD8204F7-438A-4A23-86E9-8DEA6BE51953}" srcOrd="7" destOrd="0" presId="urn:microsoft.com/office/officeart/2005/8/layout/equation1"/>
    <dgm:cxn modelId="{3D192316-9296-4E7C-B2C3-CFF11FC499F9}" type="presParOf" srcId="{E8BBC5B8-2F28-45FD-A528-A733B97A9461}" destId="{4799A563-61B9-43D5-9EC9-F6AC9DBB2313}" srcOrd="8" destOrd="0" presId="urn:microsoft.com/office/officeart/2005/8/layout/equation1"/>
    <dgm:cxn modelId="{FF0B6B86-D98D-4CAC-91AE-34BA68555A61}" type="presParOf" srcId="{E8BBC5B8-2F28-45FD-A528-A733B97A9461}" destId="{52A483B2-7537-4478-A54A-98002FF9D502}" srcOrd="9" destOrd="0" presId="urn:microsoft.com/office/officeart/2005/8/layout/equation1"/>
    <dgm:cxn modelId="{121BA88E-08FC-45A9-9B5F-4110FC931A48}" type="presParOf" srcId="{E8BBC5B8-2F28-45FD-A528-A733B97A9461}" destId="{4D3EC53D-02BA-4CBE-94E4-AFF854062E0E}" srcOrd="10" destOrd="0" presId="urn:microsoft.com/office/officeart/2005/8/layout/equation1"/>
    <dgm:cxn modelId="{F3DADA0D-A94A-4343-86A2-FCCF399453B4}" type="presParOf" srcId="{E8BBC5B8-2F28-45FD-A528-A733B97A9461}" destId="{2D98303B-9A75-4A07-940E-9C73434C4B13}" srcOrd="11" destOrd="0" presId="urn:microsoft.com/office/officeart/2005/8/layout/equation1"/>
    <dgm:cxn modelId="{5BCFAD66-AF1B-4FCE-86F7-61825499DA29}" type="presParOf" srcId="{E8BBC5B8-2F28-45FD-A528-A733B97A9461}" destId="{B61C7251-9B42-4E81-B8F6-B73396D8A1AA}" srcOrd="12" destOrd="0" presId="urn:microsoft.com/office/officeart/2005/8/layout/equation1"/>
    <dgm:cxn modelId="{130FA3F4-F8C4-4797-866D-44BE7E669156}" type="presParOf" srcId="{E8BBC5B8-2F28-45FD-A528-A733B97A9461}" destId="{A37CEA5F-4A7E-405D-8B0E-EC8264D90AF4}" srcOrd="13" destOrd="0" presId="urn:microsoft.com/office/officeart/2005/8/layout/equation1"/>
    <dgm:cxn modelId="{95B027D5-86BB-4A63-93E3-AE717B0E302F}" type="presParOf" srcId="{E8BBC5B8-2F28-45FD-A528-A733B97A9461}" destId="{5C8F2178-8628-487F-BAF2-9B1F7F17FE81}" srcOrd="14" destOrd="0" presId="urn:microsoft.com/office/officeart/2005/8/layout/equation1"/>
    <dgm:cxn modelId="{BC8DA362-B808-4E36-92B1-B784E498D6E1}" type="presParOf" srcId="{E8BBC5B8-2F28-45FD-A528-A733B97A9461}" destId="{83B80784-2AC4-44A2-8A0F-C3524CE4510E}" srcOrd="15" destOrd="0" presId="urn:microsoft.com/office/officeart/2005/8/layout/equation1"/>
    <dgm:cxn modelId="{FF3416F7-A234-4F8E-A0FE-F1C7DEFE806C}" type="presParOf" srcId="{E8BBC5B8-2F28-45FD-A528-A733B97A9461}" destId="{031B59F2-9AEF-49FB-8DC7-B5B2CE0445FB}" srcOrd="16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9D3D62-99DD-4F86-BEC6-BE5F7D4D5162}">
      <dsp:nvSpPr>
        <dsp:cNvPr id="0" name=""/>
        <dsp:cNvSpPr/>
      </dsp:nvSpPr>
      <dsp:spPr>
        <a:xfrm>
          <a:off x="1728197" y="0"/>
          <a:ext cx="4709160" cy="4709160"/>
        </a:xfrm>
        <a:prstGeom prst="diamond">
          <a:avLst/>
        </a:prstGeom>
        <a:solidFill>
          <a:srgbClr val="FFCCFF"/>
        </a:solidFill>
        <a:ln w="9525" cap="flat" cmpd="sng" algn="ctr">
          <a:solidFill>
            <a:srgbClr val="CC99FF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ED095-7893-4555-ABE6-1EADD72A532A}">
      <dsp:nvSpPr>
        <dsp:cNvPr id="0" name=""/>
        <dsp:cNvSpPr/>
      </dsp:nvSpPr>
      <dsp:spPr>
        <a:xfrm>
          <a:off x="2267884" y="360041"/>
          <a:ext cx="1836572" cy="1980596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2025 год</a:t>
          </a:r>
        </a:p>
      </dsp:txBody>
      <dsp:txXfrm>
        <a:off x="2357538" y="449695"/>
        <a:ext cx="1657264" cy="1801288"/>
      </dsp:txXfrm>
    </dsp:sp>
    <dsp:sp modelId="{C84B4ADA-642A-471E-BCA6-7524299DF7C2}">
      <dsp:nvSpPr>
        <dsp:cNvPr id="0" name=""/>
        <dsp:cNvSpPr/>
      </dsp:nvSpPr>
      <dsp:spPr>
        <a:xfrm>
          <a:off x="4185437" y="360041"/>
          <a:ext cx="1836572" cy="2011230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</a:t>
          </a:r>
          <a:r>
            <a:rPr lang="ru-RU" sz="1600" b="0" kern="1200" dirty="0" err="1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г.Новошахтинска</a:t>
          </a:r>
          <a:r>
            <a:rPr lang="ru-RU" sz="1600" b="0" kern="12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 на 2025 – 2027 гг.</a:t>
          </a:r>
        </a:p>
      </dsp:txBody>
      <dsp:txXfrm>
        <a:off x="4275091" y="449695"/>
        <a:ext cx="1657264" cy="1831922"/>
      </dsp:txXfrm>
    </dsp:sp>
    <dsp:sp modelId="{F9AC557B-D3B4-4B08-B1BC-FBA515C60DF0}">
      <dsp:nvSpPr>
        <dsp:cNvPr id="0" name=""/>
        <dsp:cNvSpPr/>
      </dsp:nvSpPr>
      <dsp:spPr>
        <a:xfrm>
          <a:off x="2267884" y="2376272"/>
          <a:ext cx="1836572" cy="1836572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2025 – 2027 годы </a:t>
          </a:r>
        </a:p>
      </dsp:txBody>
      <dsp:txXfrm>
        <a:off x="2357538" y="2465926"/>
        <a:ext cx="1657264" cy="1657264"/>
      </dsp:txXfrm>
    </dsp:sp>
    <dsp:sp modelId="{AA8BF4A6-106F-4A5E-8F5B-52F5BD57AAD8}">
      <dsp:nvSpPr>
        <dsp:cNvPr id="0" name=""/>
        <dsp:cNvSpPr/>
      </dsp:nvSpPr>
      <dsp:spPr>
        <a:xfrm>
          <a:off x="4185437" y="2425217"/>
          <a:ext cx="1836572" cy="1836572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sp:txBody>
      <dsp:txXfrm>
        <a:off x="4275091" y="2514871"/>
        <a:ext cx="1657264" cy="1657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6BF80-8E71-46E0-BD8D-3B7954012AB1}">
      <dsp:nvSpPr>
        <dsp:cNvPr id="0" name=""/>
        <dsp:cNvSpPr/>
      </dsp:nvSpPr>
      <dsp:spPr>
        <a:xfrm>
          <a:off x="4762886" y="755275"/>
          <a:ext cx="3460848" cy="3962773"/>
        </a:xfrm>
        <a:prstGeom prst="triangle">
          <a:avLst/>
        </a:prstGeom>
        <a:solidFill>
          <a:srgbClr val="9966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86DBAF-0EB6-428B-9202-5F1D8144D06F}">
      <dsp:nvSpPr>
        <dsp:cNvPr id="0" name=""/>
        <dsp:cNvSpPr/>
      </dsp:nvSpPr>
      <dsp:spPr>
        <a:xfrm>
          <a:off x="2602636" y="864446"/>
          <a:ext cx="3883347" cy="1142780"/>
        </a:xfrm>
        <a:prstGeom prst="roundRect">
          <a:avLst/>
        </a:prstGeom>
        <a:solidFill>
          <a:srgbClr val="FFCCFF">
            <a:alpha val="90000"/>
          </a:srgbClr>
        </a:solidFill>
        <a:ln w="9525" cap="flat" cmpd="sng" algn="ctr">
          <a:solidFill>
            <a:srgbClr val="CC99FF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Проведение эффективной бюджетной политики</a:t>
          </a:r>
        </a:p>
      </dsp:txBody>
      <dsp:txXfrm>
        <a:off x="2658422" y="920232"/>
        <a:ext cx="3771775" cy="1031208"/>
      </dsp:txXfrm>
    </dsp:sp>
    <dsp:sp modelId="{F4C623EF-96FD-4787-A33F-B618CFA98674}">
      <dsp:nvSpPr>
        <dsp:cNvPr id="0" name=""/>
        <dsp:cNvSpPr/>
      </dsp:nvSpPr>
      <dsp:spPr>
        <a:xfrm>
          <a:off x="2602636" y="2146897"/>
          <a:ext cx="3883347" cy="1142780"/>
        </a:xfrm>
        <a:prstGeom prst="roundRect">
          <a:avLst/>
        </a:prstGeom>
        <a:solidFill>
          <a:srgbClr val="FFCCFF">
            <a:alpha val="90000"/>
          </a:srgbClr>
        </a:solidFill>
        <a:ln w="9525" cap="flat" cmpd="sng" algn="ctr">
          <a:solidFill>
            <a:srgbClr val="CC99FF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Формирование и исполнение бюджета города на основе муниципальных программ</a:t>
          </a:r>
        </a:p>
      </dsp:txBody>
      <dsp:txXfrm>
        <a:off x="2658422" y="2202683"/>
        <a:ext cx="3771775" cy="1031208"/>
      </dsp:txXfrm>
    </dsp:sp>
    <dsp:sp modelId="{A245AEDF-4C12-4908-BBB3-C523C72126FD}">
      <dsp:nvSpPr>
        <dsp:cNvPr id="0" name=""/>
        <dsp:cNvSpPr/>
      </dsp:nvSpPr>
      <dsp:spPr>
        <a:xfrm>
          <a:off x="2602621" y="3384722"/>
          <a:ext cx="3922916" cy="1142780"/>
        </a:xfrm>
        <a:prstGeom prst="roundRect">
          <a:avLst/>
        </a:prstGeom>
        <a:solidFill>
          <a:srgbClr val="FFCCFF">
            <a:alpha val="90000"/>
          </a:srgbClr>
        </a:solidFill>
        <a:ln w="9525" cap="flat" cmpd="sng" algn="ctr">
          <a:solidFill>
            <a:srgbClr val="CC99FF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sp:txBody>
      <dsp:txXfrm>
        <a:off x="2658407" y="3440508"/>
        <a:ext cx="3811344" cy="10312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A8467C-93B9-4A11-BFA7-7E5023ABF968}">
      <dsp:nvSpPr>
        <dsp:cNvPr id="0" name=""/>
        <dsp:cNvSpPr/>
      </dsp:nvSpPr>
      <dsp:spPr>
        <a:xfrm>
          <a:off x="2342868" y="-62670"/>
          <a:ext cx="1374035" cy="1371115"/>
        </a:xfrm>
        <a:prstGeom prst="ellipse">
          <a:avLst/>
        </a:prstGeom>
        <a:solidFill>
          <a:srgbClr val="FF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1" kern="1200" dirty="0">
              <a:solidFill>
                <a:srgbClr val="0000FF"/>
              </a:solidFill>
            </a:rPr>
            <a:t>Финансовое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1" kern="1200" dirty="0">
              <a:solidFill>
                <a:srgbClr val="0000FF"/>
              </a:solidFill>
            </a:rPr>
            <a:t>Управление Администрации города Новошахтинска</a:t>
          </a:r>
        </a:p>
      </dsp:txBody>
      <dsp:txXfrm>
        <a:off x="2544091" y="138125"/>
        <a:ext cx="971589" cy="969525"/>
      </dsp:txXfrm>
    </dsp:sp>
    <dsp:sp modelId="{D9F1EA33-A545-49A8-A7BD-06C96C0038FF}">
      <dsp:nvSpPr>
        <dsp:cNvPr id="0" name=""/>
        <dsp:cNvSpPr/>
      </dsp:nvSpPr>
      <dsp:spPr>
        <a:xfrm rot="703868">
          <a:off x="3718234" y="613055"/>
          <a:ext cx="39748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>
        <a:off x="3718359" y="674602"/>
        <a:ext cx="27824" cy="188279"/>
      </dsp:txXfrm>
    </dsp:sp>
    <dsp:sp modelId="{9F80B49F-9488-4B86-8677-EDEDF6E28040}">
      <dsp:nvSpPr>
        <dsp:cNvPr id="0" name=""/>
        <dsp:cNvSpPr/>
      </dsp:nvSpPr>
      <dsp:spPr>
        <a:xfrm>
          <a:off x="3759540" y="148902"/>
          <a:ext cx="1574902" cy="1578045"/>
        </a:xfrm>
        <a:prstGeom prst="ellipse">
          <a:avLst/>
        </a:prstGeom>
        <a:solidFill>
          <a:srgbClr val="99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 err="1">
              <a:solidFill>
                <a:schemeClr val="bg1">
                  <a:lumMod val="95000"/>
                </a:schemeClr>
              </a:solidFill>
            </a:rPr>
            <a:t>Новошахтинская</a:t>
          </a:r>
          <a:r>
            <a:rPr lang="ru-RU" sz="900" b="1" kern="1200" dirty="0">
              <a:solidFill>
                <a:schemeClr val="bg1">
                  <a:lumMod val="95000"/>
                </a:schemeClr>
              </a:solidFill>
            </a:rPr>
            <a:t> городская Дума</a:t>
          </a:r>
        </a:p>
      </dsp:txBody>
      <dsp:txXfrm>
        <a:off x="3990179" y="380001"/>
        <a:ext cx="1113624" cy="1115847"/>
      </dsp:txXfrm>
    </dsp:sp>
    <dsp:sp modelId="{DAEB9421-54A7-46C5-9B53-64AAF86AAF1E}">
      <dsp:nvSpPr>
        <dsp:cNvPr id="0" name=""/>
        <dsp:cNvSpPr/>
      </dsp:nvSpPr>
      <dsp:spPr>
        <a:xfrm rot="8056104">
          <a:off x="3723148" y="1502932"/>
          <a:ext cx="240284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 rot="10800000">
        <a:off x="3784349" y="1539882"/>
        <a:ext cx="168199" cy="188279"/>
      </dsp:txXfrm>
    </dsp:sp>
    <dsp:sp modelId="{3DB619D6-653B-4079-A520-1B13739E1EE2}">
      <dsp:nvSpPr>
        <dsp:cNvPr id="0" name=""/>
        <dsp:cNvSpPr/>
      </dsp:nvSpPr>
      <dsp:spPr>
        <a:xfrm>
          <a:off x="1729748" y="1428928"/>
          <a:ext cx="2250958" cy="2489054"/>
        </a:xfrm>
        <a:prstGeom prst="ellipse">
          <a:avLst/>
        </a:prstGeom>
        <a:solidFill>
          <a:srgbClr val="F4E8B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solidFill>
              <a:srgbClr val="FF0000"/>
            </a:solidFill>
          </a:endParaRPr>
        </a:p>
      </dsp:txBody>
      <dsp:txXfrm>
        <a:off x="2059393" y="1793442"/>
        <a:ext cx="1591668" cy="1760026"/>
      </dsp:txXfrm>
    </dsp:sp>
    <dsp:sp modelId="{12376566-9D77-4703-8F5F-247862AAD0DC}">
      <dsp:nvSpPr>
        <dsp:cNvPr id="0" name=""/>
        <dsp:cNvSpPr/>
      </dsp:nvSpPr>
      <dsp:spPr>
        <a:xfrm rot="21257622">
          <a:off x="4015616" y="2395801"/>
          <a:ext cx="96153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>
        <a:off x="4015687" y="2459994"/>
        <a:ext cx="67307" cy="188279"/>
      </dsp:txXfrm>
    </dsp:sp>
    <dsp:sp modelId="{CF31FF58-B075-4E42-9759-8C13C88D51F1}">
      <dsp:nvSpPr>
        <dsp:cNvPr id="0" name=""/>
        <dsp:cNvSpPr/>
      </dsp:nvSpPr>
      <dsp:spPr>
        <a:xfrm>
          <a:off x="4152845" y="1696436"/>
          <a:ext cx="1540752" cy="154075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Отдел записи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актов гражданского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состояния Администрации города Новошахтинска</a:t>
          </a:r>
        </a:p>
      </dsp:txBody>
      <dsp:txXfrm>
        <a:off x="4378483" y="1922074"/>
        <a:ext cx="1089476" cy="1089476"/>
      </dsp:txXfrm>
    </dsp:sp>
    <dsp:sp modelId="{130E4EBA-5550-4360-8BAD-F53DB5F8150D}">
      <dsp:nvSpPr>
        <dsp:cNvPr id="0" name=""/>
        <dsp:cNvSpPr/>
      </dsp:nvSpPr>
      <dsp:spPr>
        <a:xfrm rot="5461629">
          <a:off x="4871391" y="3147528"/>
          <a:ext cx="73623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 rot="10800000">
        <a:off x="4882632" y="3199245"/>
        <a:ext cx="51536" cy="188279"/>
      </dsp:txXfrm>
    </dsp:sp>
    <dsp:sp modelId="{23FB9908-5BBE-4717-B7BB-995D6D3CCA3B}">
      <dsp:nvSpPr>
        <dsp:cNvPr id="0" name=""/>
        <dsp:cNvSpPr/>
      </dsp:nvSpPr>
      <dsp:spPr>
        <a:xfrm>
          <a:off x="4245615" y="3375846"/>
          <a:ext cx="1299002" cy="1316974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0000FF"/>
              </a:solidFill>
            </a:rPr>
            <a:t>Управление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0000FF"/>
              </a:solidFill>
            </a:rPr>
            <a:t>образования Администрации города Новошахтинска</a:t>
          </a:r>
        </a:p>
      </dsp:txBody>
      <dsp:txXfrm>
        <a:off x="4435849" y="3568712"/>
        <a:ext cx="918534" cy="931242"/>
      </dsp:txXfrm>
    </dsp:sp>
    <dsp:sp modelId="{D4CFABB5-896A-403A-9618-A70BBB2DC3C6}">
      <dsp:nvSpPr>
        <dsp:cNvPr id="0" name=""/>
        <dsp:cNvSpPr/>
      </dsp:nvSpPr>
      <dsp:spPr>
        <a:xfrm rot="8935315">
          <a:off x="4199136" y="4264593"/>
          <a:ext cx="107253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 rot="10800000">
        <a:off x="4229003" y="4319047"/>
        <a:ext cx="75077" cy="188279"/>
      </dsp:txXfrm>
    </dsp:sp>
    <dsp:sp modelId="{252DB9BA-BB76-46EF-A848-AC157064DD9A}">
      <dsp:nvSpPr>
        <dsp:cNvPr id="0" name=""/>
        <dsp:cNvSpPr/>
      </dsp:nvSpPr>
      <dsp:spPr>
        <a:xfrm>
          <a:off x="2867164" y="4133649"/>
          <a:ext cx="1395410" cy="1404894"/>
        </a:xfrm>
        <a:prstGeom prst="ellipse">
          <a:avLst/>
        </a:prstGeom>
        <a:solidFill>
          <a:srgbClr val="FFFF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0000FF"/>
              </a:solidFill>
            </a:rPr>
            <a:t>Управление социальной защиты населения Администрации города Новошахтинска</a:t>
          </a:r>
        </a:p>
      </dsp:txBody>
      <dsp:txXfrm>
        <a:off x="3071517" y="4339391"/>
        <a:ext cx="986704" cy="993410"/>
      </dsp:txXfrm>
    </dsp:sp>
    <dsp:sp modelId="{DA2F8241-C6F0-42BA-999E-816C53E99DFD}">
      <dsp:nvSpPr>
        <dsp:cNvPr id="0" name=""/>
        <dsp:cNvSpPr/>
      </dsp:nvSpPr>
      <dsp:spPr>
        <a:xfrm rot="11302530">
          <a:off x="2850624" y="4575290"/>
          <a:ext cx="16994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 rot="10800000">
        <a:off x="2855695" y="4638420"/>
        <a:ext cx="11896" cy="188279"/>
      </dsp:txXfrm>
    </dsp:sp>
    <dsp:sp modelId="{49002F89-6D04-4FFD-9B78-8EF7880B1423}">
      <dsp:nvSpPr>
        <dsp:cNvPr id="0" name=""/>
        <dsp:cNvSpPr/>
      </dsp:nvSpPr>
      <dsp:spPr>
        <a:xfrm>
          <a:off x="1310248" y="3847194"/>
          <a:ext cx="1540752" cy="1540752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0000FF"/>
              </a:solidFill>
            </a:rPr>
            <a:t>Комитет по управлению имуществом Администрации города Новошахтинска</a:t>
          </a:r>
        </a:p>
      </dsp:txBody>
      <dsp:txXfrm>
        <a:off x="1535886" y="4072832"/>
        <a:ext cx="1089476" cy="1089476"/>
      </dsp:txXfrm>
    </dsp:sp>
    <dsp:sp modelId="{C07A2DE4-B4BF-4884-9759-DC24B899664A}">
      <dsp:nvSpPr>
        <dsp:cNvPr id="0" name=""/>
        <dsp:cNvSpPr/>
      </dsp:nvSpPr>
      <dsp:spPr>
        <a:xfrm rot="12934729">
          <a:off x="1453233" y="4012093"/>
          <a:ext cx="668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 rot="10800000">
        <a:off x="1453414" y="4074910"/>
        <a:ext cx="468" cy="188279"/>
      </dsp:txXfrm>
    </dsp:sp>
    <dsp:sp modelId="{96E7CC5B-C208-4F84-93F8-DBD559E20830}">
      <dsp:nvSpPr>
        <dsp:cNvPr id="0" name=""/>
        <dsp:cNvSpPr/>
      </dsp:nvSpPr>
      <dsp:spPr>
        <a:xfrm>
          <a:off x="56103" y="2950016"/>
          <a:ext cx="1540752" cy="1540752"/>
        </a:xfrm>
        <a:prstGeom prst="ellips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0000FF"/>
              </a:solidFill>
            </a:rPr>
            <a:t>Контрольно-счетная палата города Новошахтинска</a:t>
          </a:r>
        </a:p>
      </dsp:txBody>
      <dsp:txXfrm>
        <a:off x="281741" y="3175654"/>
        <a:ext cx="1089476" cy="1089476"/>
      </dsp:txXfrm>
    </dsp:sp>
    <dsp:sp modelId="{A40893C7-1D24-4D65-BF8C-23D2F3B636E2}">
      <dsp:nvSpPr>
        <dsp:cNvPr id="0" name=""/>
        <dsp:cNvSpPr/>
      </dsp:nvSpPr>
      <dsp:spPr>
        <a:xfrm rot="5673299" flipH="1">
          <a:off x="742109" y="2871001"/>
          <a:ext cx="40650" cy="90982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 dirty="0"/>
        </a:p>
      </dsp:txBody>
      <dsp:txXfrm rot="10800000">
        <a:off x="747722" y="2895275"/>
        <a:ext cx="28455" cy="54590"/>
      </dsp:txXfrm>
    </dsp:sp>
    <dsp:sp modelId="{C45D6DBF-3C23-4169-94CB-9DA77922F71B}">
      <dsp:nvSpPr>
        <dsp:cNvPr id="0" name=""/>
        <dsp:cNvSpPr/>
      </dsp:nvSpPr>
      <dsp:spPr>
        <a:xfrm>
          <a:off x="0" y="1517777"/>
          <a:ext cx="1410556" cy="1362543"/>
        </a:xfrm>
        <a:prstGeom prst="ellipse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Отдел культуры и спорта Администрации города Новошахтинска</a:t>
          </a:r>
        </a:p>
      </dsp:txBody>
      <dsp:txXfrm>
        <a:off x="206571" y="1717317"/>
        <a:ext cx="997414" cy="963463"/>
      </dsp:txXfrm>
    </dsp:sp>
    <dsp:sp modelId="{96FB527F-52A2-4885-8703-EF3A391B2076}">
      <dsp:nvSpPr>
        <dsp:cNvPr id="0" name=""/>
        <dsp:cNvSpPr/>
      </dsp:nvSpPr>
      <dsp:spPr>
        <a:xfrm rot="3929907" flipH="1">
          <a:off x="974030" y="1468913"/>
          <a:ext cx="107189" cy="4572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983732" y="1484297"/>
        <a:ext cx="93473" cy="27432"/>
      </dsp:txXfrm>
    </dsp:sp>
    <dsp:sp modelId="{60EAEEBA-4530-471E-8BF6-97D7C736CAD8}">
      <dsp:nvSpPr>
        <dsp:cNvPr id="0" name=""/>
        <dsp:cNvSpPr/>
      </dsp:nvSpPr>
      <dsp:spPr>
        <a:xfrm>
          <a:off x="588062" y="90541"/>
          <a:ext cx="1535666" cy="1361920"/>
        </a:xfrm>
        <a:prstGeom prst="ellipse">
          <a:avLst/>
        </a:prstGeom>
        <a:solidFill>
          <a:srgbClr val="99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bg1"/>
              </a:solidFill>
            </a:rPr>
            <a:t>Администрация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bg1"/>
              </a:solidFill>
            </a:rPr>
            <a:t>города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bg1"/>
              </a:solidFill>
            </a:rPr>
            <a:t>Новошахтинска</a:t>
          </a:r>
        </a:p>
      </dsp:txBody>
      <dsp:txXfrm>
        <a:off x="812955" y="289990"/>
        <a:ext cx="1085880" cy="963022"/>
      </dsp:txXfrm>
    </dsp:sp>
    <dsp:sp modelId="{8D01D856-09AE-4790-9D48-4BCBC5E219F4}">
      <dsp:nvSpPr>
        <dsp:cNvPr id="0" name=""/>
        <dsp:cNvSpPr/>
      </dsp:nvSpPr>
      <dsp:spPr>
        <a:xfrm rot="21295601">
          <a:off x="2169320" y="537058"/>
          <a:ext cx="120070" cy="31379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 dirty="0"/>
        </a:p>
      </dsp:txBody>
      <dsp:txXfrm>
        <a:off x="2169391" y="601410"/>
        <a:ext cx="84049" cy="1882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4735A-0A72-4727-B44F-068611603D3D}">
      <dsp:nvSpPr>
        <dsp:cNvPr id="0" name=""/>
        <dsp:cNvSpPr/>
      </dsp:nvSpPr>
      <dsp:spPr>
        <a:xfrm>
          <a:off x="65240" y="997485"/>
          <a:ext cx="1466335" cy="1496515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0000FF"/>
              </a:solidFill>
            </a:rPr>
            <a:t>Акцизы на </a:t>
          </a:r>
          <a:r>
            <a:rPr lang="ru-RU" sz="1100" b="1" kern="1200" dirty="0" err="1">
              <a:solidFill>
                <a:srgbClr val="0000FF"/>
              </a:solidFill>
            </a:rPr>
            <a:t>нефтепро-дукты</a:t>
          </a:r>
          <a:endParaRPr lang="ru-RU" sz="1100" b="1" kern="1200" dirty="0">
            <a:solidFill>
              <a:srgbClr val="0000FF"/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0000FF"/>
              </a:solidFill>
            </a:rPr>
            <a:t>36 891,7 </a:t>
          </a:r>
          <a:r>
            <a:rPr lang="ru-RU" sz="1100" b="1" kern="1200" dirty="0" err="1">
              <a:solidFill>
                <a:srgbClr val="0000FF"/>
              </a:solidFill>
            </a:rPr>
            <a:t>т.р</a:t>
          </a:r>
          <a:r>
            <a:rPr lang="ru-RU" sz="1100" b="1" kern="1200" dirty="0">
              <a:solidFill>
                <a:srgbClr val="0000FF"/>
              </a:solidFill>
            </a:rPr>
            <a:t>.</a:t>
          </a:r>
        </a:p>
      </dsp:txBody>
      <dsp:txXfrm>
        <a:off x="279980" y="1216645"/>
        <a:ext cx="1036855" cy="1058195"/>
      </dsp:txXfrm>
    </dsp:sp>
    <dsp:sp modelId="{978BA19B-5B22-47A3-8650-02ECA2B691CE}">
      <dsp:nvSpPr>
        <dsp:cNvPr id="0" name=""/>
        <dsp:cNvSpPr/>
      </dsp:nvSpPr>
      <dsp:spPr>
        <a:xfrm>
          <a:off x="1524663" y="2153123"/>
          <a:ext cx="141379" cy="136590"/>
        </a:xfrm>
        <a:prstGeom prst="mathPlus">
          <a:avLst/>
        </a:prstGeom>
        <a:solidFill>
          <a:srgbClr val="6600C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543403" y="2205355"/>
        <a:ext cx="103899" cy="32126"/>
      </dsp:txXfrm>
    </dsp:sp>
    <dsp:sp modelId="{68A79120-9297-4043-BE87-A9620A1BD0E0}">
      <dsp:nvSpPr>
        <dsp:cNvPr id="0" name=""/>
        <dsp:cNvSpPr/>
      </dsp:nvSpPr>
      <dsp:spPr>
        <a:xfrm>
          <a:off x="1542750" y="1838000"/>
          <a:ext cx="1809020" cy="1771619"/>
        </a:xfrm>
        <a:prstGeom prst="ellipse">
          <a:avLst/>
        </a:prstGeom>
        <a:solidFill>
          <a:srgbClr val="FF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0000FF"/>
              </a:solidFill>
            </a:rPr>
            <a:t>Штрафы</a:t>
          </a:r>
          <a:r>
            <a:rPr lang="ru-RU" sz="900" kern="1200" dirty="0">
              <a:solidFill>
                <a:srgbClr val="0000FF"/>
              </a:solidFill>
            </a:rPr>
            <a:t> в  возмещение вреда, причиняемого </a:t>
          </a:r>
          <a:r>
            <a:rPr lang="ru-RU" sz="900" kern="1200" dirty="0" err="1">
              <a:solidFill>
                <a:srgbClr val="0000FF"/>
              </a:solidFill>
            </a:rPr>
            <a:t>автом-ным</a:t>
          </a:r>
          <a:r>
            <a:rPr lang="ru-RU" sz="900" kern="1200" dirty="0">
              <a:solidFill>
                <a:srgbClr val="0000FF"/>
              </a:solidFill>
            </a:rPr>
            <a:t> дорогам местного значения тр. и ср-ми, </a:t>
          </a:r>
          <a:r>
            <a:rPr lang="ru-RU" sz="900" kern="1200" dirty="0" err="1">
              <a:solidFill>
                <a:srgbClr val="0000FF"/>
              </a:solidFill>
            </a:rPr>
            <a:t>осущ</a:t>
          </a:r>
          <a:r>
            <a:rPr lang="ru-RU" sz="900" kern="1200" dirty="0">
              <a:solidFill>
                <a:srgbClr val="0000FF"/>
              </a:solidFill>
            </a:rPr>
            <a:t>-ми перевозки тяжеловесных и крупногабаритных грузов</a:t>
          </a:r>
          <a:r>
            <a:rPr lang="ru-RU" sz="900" b="1" kern="1200" dirty="0">
              <a:solidFill>
                <a:srgbClr val="0000FF"/>
              </a:solidFill>
            </a:rPr>
            <a:t>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0000FF"/>
              </a:solidFill>
            </a:rPr>
            <a:t>186 264,6</a:t>
          </a:r>
        </a:p>
      </dsp:txBody>
      <dsp:txXfrm>
        <a:off x="1807675" y="2097448"/>
        <a:ext cx="1279170" cy="1252723"/>
      </dsp:txXfrm>
    </dsp:sp>
    <dsp:sp modelId="{A59606A7-70B7-4F6E-891A-4641C52FB6CE}">
      <dsp:nvSpPr>
        <dsp:cNvPr id="0" name=""/>
        <dsp:cNvSpPr/>
      </dsp:nvSpPr>
      <dsp:spPr>
        <a:xfrm>
          <a:off x="3379296" y="2154988"/>
          <a:ext cx="133212" cy="156312"/>
        </a:xfrm>
        <a:prstGeom prst="mathPlus">
          <a:avLst/>
        </a:prstGeom>
        <a:solidFill>
          <a:srgbClr val="6600C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396953" y="2217478"/>
        <a:ext cx="97898" cy="31332"/>
      </dsp:txXfrm>
    </dsp:sp>
    <dsp:sp modelId="{4799A563-61B9-43D5-9EC9-F6AC9DBB2313}">
      <dsp:nvSpPr>
        <dsp:cNvPr id="0" name=""/>
        <dsp:cNvSpPr/>
      </dsp:nvSpPr>
      <dsp:spPr>
        <a:xfrm>
          <a:off x="3461184" y="759631"/>
          <a:ext cx="1542205" cy="14901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0000FF"/>
              </a:solidFill>
            </a:rPr>
            <a:t>Транспортный налог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0000FF"/>
              </a:solidFill>
            </a:rPr>
            <a:t>65 540,5 </a:t>
          </a:r>
          <a:r>
            <a:rPr lang="ru-RU" sz="1100" b="1" kern="1200" dirty="0" err="1">
              <a:solidFill>
                <a:srgbClr val="0000FF"/>
              </a:solidFill>
            </a:rPr>
            <a:t>т.р</a:t>
          </a:r>
          <a:r>
            <a:rPr lang="ru-RU" sz="1100" b="1" kern="1200" dirty="0">
              <a:solidFill>
                <a:srgbClr val="0000FF"/>
              </a:solidFill>
            </a:rPr>
            <a:t>.</a:t>
          </a:r>
        </a:p>
      </dsp:txBody>
      <dsp:txXfrm>
        <a:off x="3687035" y="977855"/>
        <a:ext cx="1090503" cy="1053681"/>
      </dsp:txXfrm>
    </dsp:sp>
    <dsp:sp modelId="{4D3EC53D-02BA-4CBE-94E4-AFF854062E0E}">
      <dsp:nvSpPr>
        <dsp:cNvPr id="0" name=""/>
        <dsp:cNvSpPr/>
      </dsp:nvSpPr>
      <dsp:spPr>
        <a:xfrm>
          <a:off x="4970770" y="2145043"/>
          <a:ext cx="132616" cy="128106"/>
        </a:xfrm>
        <a:prstGeom prst="mathPlus">
          <a:avLst/>
        </a:prstGeom>
        <a:solidFill>
          <a:srgbClr val="6600C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988348" y="2194031"/>
        <a:ext cx="97460" cy="30130"/>
      </dsp:txXfrm>
    </dsp:sp>
    <dsp:sp modelId="{B61C7251-9B42-4E81-B8F6-B73396D8A1AA}">
      <dsp:nvSpPr>
        <dsp:cNvPr id="0" name=""/>
        <dsp:cNvSpPr/>
      </dsp:nvSpPr>
      <dsp:spPr>
        <a:xfrm>
          <a:off x="7141403" y="963995"/>
          <a:ext cx="1417981" cy="1505112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0000FF"/>
              </a:solidFill>
            </a:rPr>
            <a:t>Дорожный фонд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0000FF"/>
              </a:solidFill>
            </a:rPr>
            <a:t>288 816,8 </a:t>
          </a:r>
          <a:r>
            <a:rPr lang="ru-RU" sz="1100" b="1" kern="1200" dirty="0" err="1">
              <a:solidFill>
                <a:srgbClr val="0000FF"/>
              </a:solidFill>
            </a:rPr>
            <a:t>т.р</a:t>
          </a:r>
          <a:r>
            <a:rPr lang="ru-RU" sz="1100" b="1" kern="1200" dirty="0">
              <a:solidFill>
                <a:srgbClr val="0000FF"/>
              </a:solidFill>
            </a:rPr>
            <a:t>.</a:t>
          </a:r>
        </a:p>
      </dsp:txBody>
      <dsp:txXfrm>
        <a:off x="7349062" y="1184414"/>
        <a:ext cx="1002663" cy="1064274"/>
      </dsp:txXfrm>
    </dsp:sp>
    <dsp:sp modelId="{5C8F2178-8628-487F-BAF2-9B1F7F17FE81}">
      <dsp:nvSpPr>
        <dsp:cNvPr id="0" name=""/>
        <dsp:cNvSpPr/>
      </dsp:nvSpPr>
      <dsp:spPr>
        <a:xfrm>
          <a:off x="6871980" y="1767724"/>
          <a:ext cx="254908" cy="254908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>
        <a:off x="6905768" y="1820235"/>
        <a:ext cx="187332" cy="149886"/>
      </dsp:txXfrm>
    </dsp:sp>
    <dsp:sp modelId="{031B59F2-9AEF-49FB-8DC7-B5B2CE0445FB}">
      <dsp:nvSpPr>
        <dsp:cNvPr id="0" name=""/>
        <dsp:cNvSpPr/>
      </dsp:nvSpPr>
      <dsp:spPr>
        <a:xfrm>
          <a:off x="5321755" y="1992720"/>
          <a:ext cx="1667546" cy="1657420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Межбюджетные трансферты на финансовое обеспечение дорожной деятельности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186 264,6</a:t>
          </a:r>
        </a:p>
      </dsp:txBody>
      <dsp:txXfrm>
        <a:off x="5565961" y="2235444"/>
        <a:ext cx="1179134" cy="11719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dr="http://schemas.openxmlformats.org/drawingml/2006/chartDrawing" xmlns:a="http://schemas.openxmlformats.org/drawingml/2006/main" xmlns:c="http://schemas.openxmlformats.org/drawingml/2006/chart" xmlns:r="http://schemas.openxmlformats.org/officeDocument/2006/relationships">
  <cdr:relSizeAnchor>
    <cdr:from>
      <cdr:x>0.473711077080143</cdr:x>
      <cdr:y>0.174263302946788</cdr:y>
    </cdr:from>
    <cdr:to>
      <cdr:x>0.584765469910952</cdr:x>
      <cdr:y>0.368348526605894</cdr:y>
    </cdr:to>
    <cdr:sp>
      <cdr:nvSpPr>
        <cdr:cNvPr id="363" name="TextBox 1"/>
        <cdr:cNvSpPr/>
      </cdr:nvSpPr>
      <cdr:spPr>
        <a:xfrm>
          <a:off x="3006720" y="591840"/>
          <a:ext cx="704880" cy="659160"/>
        </a:xfrm>
        <a:prstGeom prst="rect">
          <a:avLst/>
        </a:prstGeom>
        <a:noFill/>
        <a:ln w="0">
          <a:noFill/>
        </a:ln>
      </cdr:spPr>
      <cdr:style>
        <a:lnRef idx="0"/>
        <a:fillRef idx="0"/>
        <a:effectRef idx="0"/>
        <a:fontRef idx="minor"/>
      </cdr:style>
      <cdr:txBody>
        <a:bodyPr wrap="none" vertOverflow="clip" lIns="90000" rIns="90000" tIns="45000" bIns="45000" anchor="t">
          <a:noAutofit/>
        </a:bodyPr>
        <a:p>
          <a:pPr>
            <a:lnSpc>
              <a:spcPct val="100000"/>
            </a:lnSpc>
          </a:pPr>
          <a:endParaRPr b="0" lang="ru-RU" sz="1100" strike="noStrike" u="none">
            <a:solidFill>
              <a:srgbClr val="000000"/>
            </a:solidFill>
            <a:uFillTx/>
            <a:latin typeface="Times New Roman"/>
          </a:endParaRPr>
        </a:p>
      </cdr:txBody>
    </cdr:sp>
  </cdr:relSizeAnchor>
</c:userShape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Для перемещения страницы щёлкните мышью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Для правки формата примечаний щёлкните мышью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&lt;верхний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dt" idx="3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ftr" idx="3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2" name="PlaceHolder 6"/>
          <p:cNvSpPr>
            <a:spLocks noGrp="1"/>
          </p:cNvSpPr>
          <p:nvPr>
            <p:ph type="sldNum" idx="3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62188FB2-B094-4ED5-8AB9-C5E38B0C03F7}" type="slidenum"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&lt;номер&gt;</a:t>
            </a:fld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
</Relationships>
</file>

<file path=ppt/notesSlides/_rels/notesSlide24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
</Relationships>
</file>

<file path=ppt/notesSlides/_rels/notesSlide25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06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7" name="PlaceHolder 3"/>
          <p:cNvSpPr>
            <a:spLocks noGrp="1"/>
          </p:cNvSpPr>
          <p:nvPr>
            <p:ph type="sldNum" idx="37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2EB1EFF-7DC0-42ED-A923-690CFAB7277C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15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6" name="PlaceHolder 3"/>
          <p:cNvSpPr>
            <a:spLocks noGrp="1"/>
          </p:cNvSpPr>
          <p:nvPr>
            <p:ph type="sldNum" idx="40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C11AC4F-A368-48F8-9C92-DD5264BFFCC3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18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9" name="PlaceHolder 3"/>
          <p:cNvSpPr>
            <a:spLocks noGrp="1"/>
          </p:cNvSpPr>
          <p:nvPr>
            <p:ph type="sldNum" idx="41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C2FC3E9-56EA-4A59-A4EB-D3C46D9819DE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21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2" name="PlaceHolder 3"/>
          <p:cNvSpPr>
            <a:spLocks noGrp="1"/>
          </p:cNvSpPr>
          <p:nvPr>
            <p:ph type="sldNum" idx="42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D8B140D-C8E1-452F-8AA4-B8FAFD9FA00C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24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5" name="PlaceHolder 3"/>
          <p:cNvSpPr>
            <a:spLocks noGrp="1"/>
          </p:cNvSpPr>
          <p:nvPr>
            <p:ph type="sldNum" idx="43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974AE38-27ED-4706-A08E-38285CB7A8EC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8" name="PlaceHolder 3"/>
          <p:cNvSpPr>
            <a:spLocks noGrp="1"/>
          </p:cNvSpPr>
          <p:nvPr>
            <p:ph type="sldNum" idx="44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1D409E1-3810-4077-A1E9-AD08E7047FCE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30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1" name="PlaceHolder 3"/>
          <p:cNvSpPr>
            <a:spLocks noGrp="1"/>
          </p:cNvSpPr>
          <p:nvPr>
            <p:ph type="sldNum" idx="45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3BE1637-10BC-49CF-A7A8-95E498625F9F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33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 type="sldNum" idx="46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08C3717-92B0-4996-8556-2AD92FD91C8B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2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36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7" name="PlaceHolder 3"/>
          <p:cNvSpPr>
            <a:spLocks noGrp="1"/>
          </p:cNvSpPr>
          <p:nvPr>
            <p:ph type="sldNum" idx="47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032DA6C-C62C-4387-904C-8EBFDD5C2DD5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2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39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0" name="PlaceHolder 3"/>
          <p:cNvSpPr>
            <a:spLocks noGrp="1"/>
          </p:cNvSpPr>
          <p:nvPr>
            <p:ph type="sldNum" idx="48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5654A83-CD6B-4354-A364-009448A18E24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09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0" name="PlaceHolder 3"/>
          <p:cNvSpPr>
            <a:spLocks noGrp="1"/>
          </p:cNvSpPr>
          <p:nvPr>
            <p:ph type="sldNum" idx="38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47A5FE1-842C-4A51-AC97-5CE6C35FF593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62240" cy="3722400"/>
          </a:xfrm>
          <a:prstGeom prst="rect">
            <a:avLst/>
          </a:prstGeom>
          <a:ln w="0">
            <a:noFill/>
          </a:ln>
        </p:spPr>
      </p:sp>
      <p:sp>
        <p:nvSpPr>
          <p:cNvPr id="412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7800" cy="44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-216000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3" name="PlaceHolder 3"/>
          <p:cNvSpPr>
            <a:spLocks noGrp="1"/>
          </p:cNvSpPr>
          <p:nvPr>
            <p:ph type="sldNum" idx="39"/>
          </p:nvPr>
        </p:nvSpPr>
        <p:spPr>
          <a:xfrm>
            <a:off x="3850560" y="9428760"/>
            <a:ext cx="2945160" cy="496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34A5A5D-F9E9-4C60-85A8-A43AF5D3990C}" type="slidenum">
              <a:rPr b="0" lang="ru-RU" sz="1200" strike="noStrike" u="none">
                <a:solidFill>
                  <a:schemeClr val="dk1"/>
                </a:solidFill>
                <a:uFillTx/>
                <a:latin typeface="+mn-lt"/>
                <a:ea typeface="+mn-e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BD551BD-083C-40B1-8EC3-144C7CF9B49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37C9065E-78B1-4060-A643-488F78E4B83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782B3B42-078F-4592-B276-143FC77457C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655B42EC-948E-44DD-B843-BBE25066605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5EC50C7D-477C-4446-AE80-B0B1BE7BBD6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DD5654BE-A010-4CDF-A458-556480EDA7D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1A657BA-77A3-4036-B673-80396391900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23DDF89E-FE9D-4042-A0C2-C7897B520CF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A4364246-DD55-47A2-9400-45047971611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D7A3A84E-03CA-4532-9DF5-38A90FB3C11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75898A4F-BCAE-4D4B-A3B3-3738F989F11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74BF9F6A-89B8-434F-A94F-A6538797803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BA9BE99F-DE1B-4E1E-8636-339F49B1E49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05EB0E6E-7B0C-4EA3-A853-57D4311E086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3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4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8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9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10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11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2BF9594-8BB3-4B16-808E-5A3992AADD79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ru-RU" sz="20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1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C1E5916-73A6-4841-BC40-F1F8CB732C8A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ru-RU" sz="20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1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AB8330A-AA2B-4F33-AA55-1AFAD8F10AAE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3673624-1E3C-47C8-B19A-46124FBDA829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661654C-CB67-4C24-8948-500977B88F38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6FBDABD-FF10-4289-8E3A-035CA1E0CA21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  <p:sldLayoutId id="2147483656" r:id="rId3"/>
    <p:sldLayoutId id="2147483657" r:id="rId4"/>
    <p:sldLayoutId id="2147483658" r:id="rId5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ru-RU" sz="4000" strike="noStrike" u="none" cap="all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Образец текста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1B3E64E-82B9-47C4-A6A6-0DAA878EC626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3695055-0968-49FA-87FD-369EF4F88DA5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ru-RU" sz="24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16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16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ru-RU" sz="24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trike="noStrike" u="non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b="0" lang="ru-RU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b="0" lang="ru-RU" sz="16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b="0" lang="ru-RU" sz="16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6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0F05BA4-52BA-4DF6-9014-C3F83ECCBFC5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2BE18F7-A718-4C08-90A0-F117F827929E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61039E3-E01E-409B-99F4-FEA8260B0C3E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microsoft.com/office/2007/relationships/hdphoto" Target="../media/hdphoto1.wdp"/><Relationship Id="rId3" Type="http://schemas.openxmlformats.org/officeDocument/2006/relationships/image" Target="../media/image2.gif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microsoft.com/office/2007/relationships/hdphoto" Target="../media/hdphoto2.wdp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6.png"/><Relationship Id="rId10" Type="http://schemas.openxmlformats.org/officeDocument/2006/relationships/slideLayout" Target="../slideLayouts/slideLayout7.xml"/><Relationship Id="rId11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38.png"/><Relationship Id="rId3" Type="http://schemas.openxmlformats.org/officeDocument/2006/relationships/image" Target="../media/image39.jpeg"/><Relationship Id="rId4" Type="http://schemas.openxmlformats.org/officeDocument/2006/relationships/image" Target="../media/image40.png"/><Relationship Id="rId5" Type="http://schemas.openxmlformats.org/officeDocument/2006/relationships/image" Target="../media/image41.jpeg"/><Relationship Id="rId6" Type="http://schemas.openxmlformats.org/officeDocument/2006/relationships/image" Target="../media/image42.jpeg"/><Relationship Id="rId7" Type="http://schemas.openxmlformats.org/officeDocument/2006/relationships/image" Target="../media/image43.jpeg"/><Relationship Id="rId8" Type="http://schemas.openxmlformats.org/officeDocument/2006/relationships/image" Target="../media/image44.jpeg"/><Relationship Id="rId9" Type="http://schemas.openxmlformats.org/officeDocument/2006/relationships/image" Target="../media/image45.jpeg"/><Relationship Id="rId10" Type="http://schemas.openxmlformats.org/officeDocument/2006/relationships/image" Target="../media/image46.jpeg"/><Relationship Id="rId11" Type="http://schemas.openxmlformats.org/officeDocument/2006/relationships/image" Target="../media/image47.jpeg"/><Relationship Id="rId12" Type="http://schemas.openxmlformats.org/officeDocument/2006/relationships/image" Target="../media/image48.jpeg"/><Relationship Id="rId13" Type="http://schemas.openxmlformats.org/officeDocument/2006/relationships/image" Target="../media/image49.jpeg"/><Relationship Id="rId14" Type="http://schemas.openxmlformats.org/officeDocument/2006/relationships/image" Target="../media/image36.png"/><Relationship Id="rId15" Type="http://schemas.openxmlformats.org/officeDocument/2006/relationships/image" Target="../media/image50.png"/><Relationship Id="rId16" Type="http://schemas.openxmlformats.org/officeDocument/2006/relationships/slideLayout" Target="../slideLayouts/slideLayout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51.jpeg"/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5" Type="http://schemas.openxmlformats.org/officeDocument/2006/relationships/image" Target="../media/image54.jpeg"/><Relationship Id="rId6" Type="http://schemas.openxmlformats.org/officeDocument/2006/relationships/image" Target="../media/image55.jpeg"/><Relationship Id="rId7" Type="http://schemas.openxmlformats.org/officeDocument/2006/relationships/image" Target="../media/image56.jpeg"/><Relationship Id="rId8" Type="http://schemas.openxmlformats.org/officeDocument/2006/relationships/image" Target="../media/image57.jpeg"/><Relationship Id="rId9" Type="http://schemas.openxmlformats.org/officeDocument/2006/relationships/image" Target="../media/image58.jpeg"/><Relationship Id="rId10" Type="http://schemas.openxmlformats.org/officeDocument/2006/relationships/image" Target="../media/image59.png"/><Relationship Id="rId11" Type="http://schemas.openxmlformats.org/officeDocument/2006/relationships/image" Target="../media/image60.jpeg"/><Relationship Id="rId12" Type="http://schemas.openxmlformats.org/officeDocument/2006/relationships/image" Target="../media/image61.jpeg"/><Relationship Id="rId13" Type="http://schemas.openxmlformats.org/officeDocument/2006/relationships/image" Target="../media/image62.jpeg"/><Relationship Id="rId14" Type="http://schemas.openxmlformats.org/officeDocument/2006/relationships/image" Target="../media/image63.jpeg"/><Relationship Id="rId15" Type="http://schemas.openxmlformats.org/officeDocument/2006/relationships/image" Target="../media/image64.png"/><Relationship Id="rId16" Type="http://schemas.openxmlformats.org/officeDocument/2006/relationships/slideLayout" Target="../slideLayouts/slideLayout7.xml"/><Relationship Id="rId17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65.png"/><Relationship Id="rId3" Type="http://schemas.openxmlformats.org/officeDocument/2006/relationships/image" Target="../media/image66.jpeg"/><Relationship Id="rId4" Type="http://schemas.openxmlformats.org/officeDocument/2006/relationships/image" Target="../media/image67.jpeg"/><Relationship Id="rId5" Type="http://schemas.openxmlformats.org/officeDocument/2006/relationships/slideLayout" Target="../slideLayouts/slideLayout7.xml"/><Relationship Id="rId6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.xml"/><Relationship Id="rId3" Type="http://schemas.openxmlformats.org/officeDocument/2006/relationships/chart" Target="../charts/chart2.xml"/><Relationship Id="rId4" Type="http://schemas.openxmlformats.org/officeDocument/2006/relationships/image" Target="../media/image68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jpeg"/><Relationship Id="rId8" Type="http://schemas.openxmlformats.org/officeDocument/2006/relationships/image" Target="../media/image71.jpeg"/><Relationship Id="rId9" Type="http://schemas.openxmlformats.org/officeDocument/2006/relationships/slideLayout" Target="../slideLayouts/slideLayout7.xml"/><Relationship Id="rId10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3.xml"/><Relationship Id="rId3" Type="http://schemas.openxmlformats.org/officeDocument/2006/relationships/image" Target="../media/image65.png"/><Relationship Id="rId4" Type="http://schemas.openxmlformats.org/officeDocument/2006/relationships/image" Target="../media/image72.jpeg"/><Relationship Id="rId5" Type="http://schemas.openxmlformats.org/officeDocument/2006/relationships/image" Target="../media/image9.png"/><Relationship Id="rId6" Type="http://schemas.openxmlformats.org/officeDocument/2006/relationships/slideLayout" Target="../slideLayouts/slideLayout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4.xml"/><Relationship Id="rId3" Type="http://schemas.openxmlformats.org/officeDocument/2006/relationships/chart" Target="../charts/chart5.xml"/><Relationship Id="rId4" Type="http://schemas.openxmlformats.org/officeDocument/2006/relationships/image" Target="../media/image73.jpeg"/><Relationship Id="rId5" Type="http://schemas.openxmlformats.org/officeDocument/2006/relationships/image" Target="../media/image74.png"/><Relationship Id="rId6" Type="http://schemas.openxmlformats.org/officeDocument/2006/relationships/image" Target="../media/image74.png"/><Relationship Id="rId7" Type="http://schemas.openxmlformats.org/officeDocument/2006/relationships/image" Target="../media/image9.png"/><Relationship Id="rId8" Type="http://schemas.openxmlformats.org/officeDocument/2006/relationships/slideLayout" Target="../slideLayouts/slideLayout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6.xml"/><Relationship Id="rId3" Type="http://schemas.openxmlformats.org/officeDocument/2006/relationships/chart" Target="../charts/chart7.xml"/><Relationship Id="rId4" Type="http://schemas.openxmlformats.org/officeDocument/2006/relationships/image" Target="../media/image75.png"/><Relationship Id="rId5" Type="http://schemas.openxmlformats.org/officeDocument/2006/relationships/image" Target="../media/image75.png"/><Relationship Id="rId6" Type="http://schemas.openxmlformats.org/officeDocument/2006/relationships/image" Target="../media/image76.jpeg"/><Relationship Id="rId7" Type="http://schemas.openxmlformats.org/officeDocument/2006/relationships/image" Target="../media/image77.jpeg"/><Relationship Id="rId8" Type="http://schemas.openxmlformats.org/officeDocument/2006/relationships/image" Target="../media/image78.png"/><Relationship Id="rId9" Type="http://schemas.microsoft.com/office/2007/relationships/hdphoto" Target="../media/hdphoto4.wdp"/><Relationship Id="rId10" Type="http://schemas.openxmlformats.org/officeDocument/2006/relationships/slideLayout" Target="../slideLayouts/slideLayout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8.xml"/><Relationship Id="rId3" Type="http://schemas.openxmlformats.org/officeDocument/2006/relationships/chart" Target="../charts/chart9.xml"/><Relationship Id="rId4" Type="http://schemas.openxmlformats.org/officeDocument/2006/relationships/image" Target="../media/image79.png"/><Relationship Id="rId5" Type="http://schemas.openxmlformats.org/officeDocument/2006/relationships/image" Target="../media/image79.png"/><Relationship Id="rId6" Type="http://schemas.openxmlformats.org/officeDocument/2006/relationships/image" Target="../media/image80.jpeg"/><Relationship Id="rId7" Type="http://schemas.openxmlformats.org/officeDocument/2006/relationships/image" Target="../media/image81.jpeg"/><Relationship Id="rId8" Type="http://schemas.openxmlformats.org/officeDocument/2006/relationships/slideLayout" Target="../slideLayouts/slideLayout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0.xml"/><Relationship Id="rId3" Type="http://schemas.openxmlformats.org/officeDocument/2006/relationships/chart" Target="../charts/chart11.xml"/><Relationship Id="rId4" Type="http://schemas.openxmlformats.org/officeDocument/2006/relationships/image" Target="../media/image82.png"/><Relationship Id="rId5" Type="http://schemas.openxmlformats.org/officeDocument/2006/relationships/image" Target="../media/image82.png"/><Relationship Id="rId6" Type="http://schemas.openxmlformats.org/officeDocument/2006/relationships/image" Target="../media/image83.jpeg"/><Relationship Id="rId7" Type="http://schemas.openxmlformats.org/officeDocument/2006/relationships/slideLayout" Target="../slideLayouts/slideLayout7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2.xml"/><Relationship Id="rId3" Type="http://schemas.openxmlformats.org/officeDocument/2006/relationships/image" Target="../media/image84.png"/><Relationship Id="rId4" Type="http://schemas.openxmlformats.org/officeDocument/2006/relationships/image" Target="../media/image84.png"/><Relationship Id="rId5" Type="http://schemas.openxmlformats.org/officeDocument/2006/relationships/image" Target="../media/image84.png"/><Relationship Id="rId6" Type="http://schemas.openxmlformats.org/officeDocument/2006/relationships/image" Target="../media/image84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Relationship Id="rId9" Type="http://schemas.microsoft.com/office/2007/relationships/hdphoto" Target="../media/hdphoto5.wdp"/><Relationship Id="rId10" Type="http://schemas.openxmlformats.org/officeDocument/2006/relationships/slideLayout" Target="../slideLayouts/slideLayout7.xml"/><Relationship Id="rId11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diagramData" Target="../diagrams/data4.xml"/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image" Target="../media/image86.png"/><Relationship Id="rId8" Type="http://schemas.openxmlformats.org/officeDocument/2006/relationships/image" Target="../media/image87.png"/><Relationship Id="rId9" Type="http://schemas.openxmlformats.org/officeDocument/2006/relationships/image" Target="../media/image88.png"/><Relationship Id="rId10" Type="http://schemas.openxmlformats.org/officeDocument/2006/relationships/image" Target="../media/image89.jpeg"/><Relationship Id="rId11" Type="http://schemas.openxmlformats.org/officeDocument/2006/relationships/image" Target="../media/image9.png"/><Relationship Id="rId12" Type="http://schemas.openxmlformats.org/officeDocument/2006/relationships/slideLayout" Target="../slideLayouts/slideLayout7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88.png"/><Relationship Id="rId3" Type="http://schemas.openxmlformats.org/officeDocument/2006/relationships/image" Target="../media/image88.png"/><Relationship Id="rId4" Type="http://schemas.openxmlformats.org/officeDocument/2006/relationships/image" Target="../media/image87.png"/><Relationship Id="rId5" Type="http://schemas.openxmlformats.org/officeDocument/2006/relationships/image" Target="../media/image90.jpeg"/><Relationship Id="rId6" Type="http://schemas.microsoft.com/office/2007/relationships/hdphoto" Target="../media/hdphoto6.wdp"/><Relationship Id="rId7" Type="http://schemas.openxmlformats.org/officeDocument/2006/relationships/image" Target="../media/image91.jpeg"/><Relationship Id="rId8" Type="http://schemas.microsoft.com/office/2007/relationships/hdphoto" Target="../media/hdphoto7.wdp"/><Relationship Id="rId9" Type="http://schemas.openxmlformats.org/officeDocument/2006/relationships/image" Target="../media/image92.jpeg"/><Relationship Id="rId10" Type="http://schemas.microsoft.com/office/2007/relationships/hdphoto" Target="../media/hdphoto8.wdp"/><Relationship Id="rId11" Type="http://schemas.openxmlformats.org/officeDocument/2006/relationships/image" Target="../media/image9.png"/><Relationship Id="rId12" Type="http://schemas.openxmlformats.org/officeDocument/2006/relationships/image" Target="../media/image93.png"/><Relationship Id="rId13" Type="http://schemas.openxmlformats.org/officeDocument/2006/relationships/slideLayout" Target="../slideLayouts/slideLayout7.xml"/><Relationship Id="rId14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88.png"/><Relationship Id="rId3" Type="http://schemas.openxmlformats.org/officeDocument/2006/relationships/image" Target="../media/image94.png"/><Relationship Id="rId4" Type="http://schemas.openxmlformats.org/officeDocument/2006/relationships/image" Target="../media/image94.png"/><Relationship Id="rId5" Type="http://schemas.openxmlformats.org/officeDocument/2006/relationships/image" Target="../media/image95.jpeg"/><Relationship Id="rId6" Type="http://schemas.openxmlformats.org/officeDocument/2006/relationships/image" Target="../media/image9.png"/><Relationship Id="rId7" Type="http://schemas.openxmlformats.org/officeDocument/2006/relationships/image" Target="../media/image96.jpeg"/><Relationship Id="rId8" Type="http://schemas.openxmlformats.org/officeDocument/2006/relationships/image" Target="../media/image97.png"/><Relationship Id="rId9" Type="http://schemas.microsoft.com/office/2007/relationships/hdphoto" Target="../media/hdphoto9.wdp"/><Relationship Id="rId10" Type="http://schemas.openxmlformats.org/officeDocument/2006/relationships/slideLayout" Target="../slideLayouts/slideLayout7.xml"/><Relationship Id="rId11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3.xml"/><Relationship Id="rId3" Type="http://schemas.openxmlformats.org/officeDocument/2006/relationships/image" Target="../media/image98.pn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2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4.xml"/><Relationship Id="rId3" Type="http://schemas.openxmlformats.org/officeDocument/2006/relationships/image" Target="../media/image99.png"/><Relationship Id="rId4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6" Type="http://schemas.openxmlformats.org/officeDocument/2006/relationships/comments" Target="../comments/comment24.xml"/><Relationship Id="rId7" Type="http://schemas.openxmlformats.org/officeDocument/2006/relationships/notesSlide" Target="../notesSlides/notesSlide2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5.xml"/><Relationship Id="rId3" Type="http://schemas.openxmlformats.org/officeDocument/2006/relationships/image" Target="../media/image100.png"/><Relationship Id="rId4" Type="http://schemas.openxmlformats.org/officeDocument/2006/relationships/image" Target="../media/image101.jpeg"/><Relationship Id="rId5" Type="http://schemas.microsoft.com/office/2007/relationships/hdphoto" Target="../media/hdphoto10.wdp"/><Relationship Id="rId6" Type="http://schemas.openxmlformats.org/officeDocument/2006/relationships/image" Target="../media/image102.jpeg"/><Relationship Id="rId7" Type="http://schemas.openxmlformats.org/officeDocument/2006/relationships/image" Target="../media/image103.jpeg"/><Relationship Id="rId8" Type="http://schemas.openxmlformats.org/officeDocument/2006/relationships/image" Target="../media/image104.png"/><Relationship Id="rId9" Type="http://schemas.microsoft.com/office/2007/relationships/hdphoto" Target="../media/hdphoto11.wdp"/><Relationship Id="rId10" Type="http://schemas.openxmlformats.org/officeDocument/2006/relationships/slideLayout" Target="../slideLayouts/slideLayout7.xml"/><Relationship Id="rId11" Type="http://schemas.openxmlformats.org/officeDocument/2006/relationships/notesSlide" Target="../notesSlides/notesSlide2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6.xml"/><Relationship Id="rId3" Type="http://schemas.openxmlformats.org/officeDocument/2006/relationships/image" Target="../media/image105.png"/><Relationship Id="rId4" Type="http://schemas.openxmlformats.org/officeDocument/2006/relationships/image" Target="../media/image105.png"/><Relationship Id="rId5" Type="http://schemas.openxmlformats.org/officeDocument/2006/relationships/image" Target="../media/image106.jpeg"/><Relationship Id="rId6" Type="http://schemas.openxmlformats.org/officeDocument/2006/relationships/slideLayout" Target="../slideLayouts/slideLayout7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7.xml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jpeg"/><Relationship Id="rId6" Type="http://schemas.openxmlformats.org/officeDocument/2006/relationships/image" Target="../media/image110.jpeg"/><Relationship Id="rId7" Type="http://schemas.openxmlformats.org/officeDocument/2006/relationships/image" Target="../media/image111.jpeg"/><Relationship Id="rId8" Type="http://schemas.openxmlformats.org/officeDocument/2006/relationships/slideLayout" Target="../slideLayouts/slideLayout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8.xml"/><Relationship Id="rId3" Type="http://schemas.openxmlformats.org/officeDocument/2006/relationships/image" Target="../media/image112.png"/><Relationship Id="rId4" Type="http://schemas.openxmlformats.org/officeDocument/2006/relationships/image" Target="../media/image112.png"/><Relationship Id="rId5" Type="http://schemas.openxmlformats.org/officeDocument/2006/relationships/image" Target="../media/image113.jpeg"/><Relationship Id="rId6" Type="http://schemas.openxmlformats.org/officeDocument/2006/relationships/image" Target="../media/image114.jpeg"/><Relationship Id="rId7" Type="http://schemas.openxmlformats.org/officeDocument/2006/relationships/image" Target="../media/image115.jpeg"/><Relationship Id="rId8" Type="http://schemas.openxmlformats.org/officeDocument/2006/relationships/image" Target="../media/image116.png"/><Relationship Id="rId9" Type="http://schemas.microsoft.com/office/2007/relationships/hdphoto" Target="../media/hdphoto12.wdp"/><Relationship Id="rId10" Type="http://schemas.openxmlformats.org/officeDocument/2006/relationships/image" Target="../media/image117.jpeg"/><Relationship Id="rId11" Type="http://schemas.openxmlformats.org/officeDocument/2006/relationships/image" Target="../media/image118.jpeg"/><Relationship Id="rId12" Type="http://schemas.openxmlformats.org/officeDocument/2006/relationships/slideLayout" Target="../slideLayouts/slideLayout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19.xml"/><Relationship Id="rId3" Type="http://schemas.openxmlformats.org/officeDocument/2006/relationships/image" Target="../media/image119.jpeg"/><Relationship Id="rId4" Type="http://schemas.openxmlformats.org/officeDocument/2006/relationships/image" Target="../media/image112.png"/><Relationship Id="rId5" Type="http://schemas.openxmlformats.org/officeDocument/2006/relationships/image" Target="../media/image120.png"/><Relationship Id="rId6" Type="http://schemas.openxmlformats.org/officeDocument/2006/relationships/image" Target="../media/image121.jpeg"/><Relationship Id="rId7" Type="http://schemas.openxmlformats.org/officeDocument/2006/relationships/slideLayout" Target="../slideLayouts/slideLayout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7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chart" Target="../charts/chart20.xml"/><Relationship Id="rId3" Type="http://schemas.openxmlformats.org/officeDocument/2006/relationships/image" Target="../media/image112.png"/><Relationship Id="rId4" Type="http://schemas.openxmlformats.org/officeDocument/2006/relationships/image" Target="../media/image120.png"/><Relationship Id="rId5" Type="http://schemas.openxmlformats.org/officeDocument/2006/relationships/image" Target="../media/image122.png"/><Relationship Id="rId6" Type="http://schemas.openxmlformats.org/officeDocument/2006/relationships/image" Target="../media/image123.jpeg"/><Relationship Id="rId7" Type="http://schemas.openxmlformats.org/officeDocument/2006/relationships/image" Target="../media/image124.jpeg"/><Relationship Id="rId8" Type="http://schemas.openxmlformats.org/officeDocument/2006/relationships/slideLayout" Target="../slideLayouts/slideLayout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8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slideLayout" Target="../slideLayouts/slideLayout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10.jpeg"/><Relationship Id="rId8" Type="http://schemas.openxmlformats.org/officeDocument/2006/relationships/image" Target="../media/image11.png"/><Relationship Id="rId9" Type="http://schemas.openxmlformats.org/officeDocument/2006/relationships/image" Target="../media/image12.jpeg"/><Relationship Id="rId10" Type="http://schemas.openxmlformats.org/officeDocument/2006/relationships/image" Target="../media/image13.png"/><Relationship Id="rId11" Type="http://schemas.microsoft.com/office/2007/relationships/hdphoto" Target="../media/hdphoto3.wdp"/><Relationship Id="rId12" Type="http://schemas.openxmlformats.org/officeDocument/2006/relationships/image" Target="../media/image14.jpeg"/><Relationship Id="rId13" Type="http://schemas.openxmlformats.org/officeDocument/2006/relationships/image" Target="../media/image15.png"/><Relationship Id="rId14" Type="http://schemas.openxmlformats.org/officeDocument/2006/relationships/image" Target="../media/image11.png"/><Relationship Id="rId15" Type="http://schemas.openxmlformats.org/officeDocument/2006/relationships/slideLayout" Target="../slideLayouts/slideLayout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diagramData" Target="../diagrams/data2.xml"/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16.png"/><Relationship Id="rId8" Type="http://schemas.openxmlformats.org/officeDocument/2006/relationships/image" Target="../media/image16.png"/><Relationship Id="rId9" Type="http://schemas.openxmlformats.org/officeDocument/2006/relationships/image" Target="../media/image17.jpeg"/><Relationship Id="rId10" Type="http://schemas.openxmlformats.org/officeDocument/2006/relationships/image" Target="../media/image18.jpeg"/><Relationship Id="rId11" Type="http://schemas.openxmlformats.org/officeDocument/2006/relationships/slideLayout" Target="../slideLayouts/slideLayout7.xml"/><Relationship Id="rId1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9.jpeg"/><Relationship Id="rId3" Type="http://schemas.openxmlformats.org/officeDocument/2006/relationships/image" Target="../media/image20.png"/><Relationship Id="rId4" Type="http://schemas.openxmlformats.org/officeDocument/2006/relationships/image" Target="../media/image20.png"/><Relationship Id="rId5" Type="http://schemas.openxmlformats.org/officeDocument/2006/relationships/slideLayout" Target="../slideLayouts/slideLayout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diagramData" Target="../diagrams/data3.xml"/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image" Target="../media/image21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2.png"/><Relationship Id="rId11" Type="http://schemas.openxmlformats.org/officeDocument/2006/relationships/image" Target="../media/image23.jpeg"/><Relationship Id="rId12" Type="http://schemas.openxmlformats.org/officeDocument/2006/relationships/slideLayout" Target="../slideLayouts/slideLayout7.xml"/><Relationship Id="rId1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4.jpeg"/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7" Type="http://schemas.openxmlformats.org/officeDocument/2006/relationships/image" Target="../media/image29.jpeg"/><Relationship Id="rId8" Type="http://schemas.openxmlformats.org/officeDocument/2006/relationships/image" Target="../media/image30.jpeg"/><Relationship Id="rId9" Type="http://schemas.openxmlformats.org/officeDocument/2006/relationships/image" Target="../media/image31.jpeg"/><Relationship Id="rId10" Type="http://schemas.openxmlformats.org/officeDocument/2006/relationships/image" Target="../media/image32.jpeg"/><Relationship Id="rId11" Type="http://schemas.openxmlformats.org/officeDocument/2006/relationships/image" Target="../media/image33.jpeg"/><Relationship Id="rId12" Type="http://schemas.openxmlformats.org/officeDocument/2006/relationships/image" Target="../media/image34.jpeg"/><Relationship Id="rId13" Type="http://schemas.openxmlformats.org/officeDocument/2006/relationships/image" Target="../media/image35.jpeg"/><Relationship Id="rId14" Type="http://schemas.openxmlformats.org/officeDocument/2006/relationships/image" Target="../media/image36.png"/><Relationship Id="rId15" Type="http://schemas.openxmlformats.org/officeDocument/2006/relationships/image" Target="../media/image37.png"/><Relationship Id="rId16" Type="http://schemas.openxmlformats.org/officeDocument/2006/relationships/slideLayout" Target="../slideLayouts/slideLayout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pic>
        <p:nvPicPr>
          <p:cNvPr id="74" name="Рисунок 1" descr=""/>
          <p:cNvPicPr/>
          <p:nvPr/>
        </p:nvPicPr>
        <p:blipFill>
          <a:blip r:embed="rId3"/>
          <a:stretch/>
        </p:blipFill>
        <p:spPr>
          <a:xfrm>
            <a:off x="303480" y="193320"/>
            <a:ext cx="1176840" cy="1470960"/>
          </a:xfrm>
          <a:prstGeom prst="rect">
            <a:avLst/>
          </a:prstGeom>
          <a:ln w="0">
            <a:noFill/>
          </a:ln>
        </p:spPr>
      </p:pic>
      <p:pic>
        <p:nvPicPr>
          <p:cNvPr id="75" name="Рисунок 6" descr=""/>
          <p:cNvPicPr/>
          <p:nvPr/>
        </p:nvPicPr>
        <p:blipFill>
          <a:blip r:embed="rId4"/>
          <a:stretch/>
        </p:blipFill>
        <p:spPr>
          <a:xfrm>
            <a:off x="7679160" y="6622920"/>
            <a:ext cx="1378800" cy="169200"/>
          </a:xfrm>
          <a:prstGeom prst="rect">
            <a:avLst/>
          </a:prstGeom>
          <a:ln w="0">
            <a:noFill/>
          </a:ln>
        </p:spPr>
      </p:pic>
      <p:pic>
        <p:nvPicPr>
          <p:cNvPr id="76" name="Рисунок 3" descr="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0" t="17383" r="0" b="0"/>
          <a:stretch/>
        </p:blipFill>
        <p:spPr>
          <a:xfrm>
            <a:off x="-9000" y="4318200"/>
            <a:ext cx="9143640" cy="2333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77" name="Picture 2" descr="https://x-lines.ru/letters/i/cyrillicoutline/1120/1f1fbd/60/0/4ne7ddsosuempwfi4gbnbwfu4n9pdygoz5emjwfordej5wf64n3pbxsttdembwcf4gbpbqgozzeadwf44nanbwf74nanyctoge4nbwfu4n9pbpby4nhnbwf74nanbwf94n77bcgozzem7wf14gf7bqjy4n97bpqtodemtwf64n4nyctoge414ctoge5nbwfu4n9pbpgoz5emr.png"/>
          <p:cNvPicPr/>
          <p:nvPr/>
        </p:nvPicPr>
        <p:blipFill>
          <a:blip r:embed="rId7"/>
          <a:srcRect l="0" t="0" r="63823" b="0"/>
          <a:stretch/>
        </p:blipFill>
        <p:spPr>
          <a:xfrm>
            <a:off x="1763640" y="197640"/>
            <a:ext cx="7294320" cy="543960"/>
          </a:xfrm>
          <a:prstGeom prst="rect">
            <a:avLst/>
          </a:prstGeom>
          <a:ln w="0">
            <a:noFill/>
          </a:ln>
        </p:spPr>
      </p:pic>
      <p:pic>
        <p:nvPicPr>
          <p:cNvPr id="78" name="Picture 2" descr=""/>
          <p:cNvPicPr/>
          <p:nvPr/>
        </p:nvPicPr>
        <p:blipFill>
          <a:blip r:embed="rId8"/>
          <a:srcRect l="0" t="0" r="49109" b="1454"/>
          <a:stretch/>
        </p:blipFill>
        <p:spPr>
          <a:xfrm>
            <a:off x="2415240" y="1035720"/>
            <a:ext cx="6089040" cy="543960"/>
          </a:xfrm>
          <a:prstGeom prst="rect">
            <a:avLst/>
          </a:prstGeom>
          <a:ln w="0">
            <a:noFill/>
          </a:ln>
        </p:spPr>
      </p:pic>
      <p:pic>
        <p:nvPicPr>
          <p:cNvPr id="79" name="Picture 2" descr=""/>
          <p:cNvPicPr/>
          <p:nvPr/>
        </p:nvPicPr>
        <p:blipFill>
          <a:blip r:embed="rId9"/>
          <a:srcRect l="50833" t="0" r="0" b="1454"/>
          <a:stretch/>
        </p:blipFill>
        <p:spPr>
          <a:xfrm>
            <a:off x="2398680" y="1838880"/>
            <a:ext cx="5882400" cy="543960"/>
          </a:xfrm>
          <a:prstGeom prst="rect">
            <a:avLst/>
          </a:prstGeom>
          <a:ln w="0">
            <a:noFill/>
          </a:ln>
        </p:spPr>
      </p:pic>
      <p:sp>
        <p:nvSpPr>
          <p:cNvPr id="80" name="TextBox 2"/>
          <p:cNvSpPr/>
          <p:nvPr/>
        </p:nvSpPr>
        <p:spPr>
          <a:xfrm>
            <a:off x="4149000" y="3346200"/>
            <a:ext cx="48344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600" strike="noStrike" u="none">
                <a:solidFill>
                  <a:srgbClr val="0033cc"/>
                </a:solidFill>
                <a:uFillTx/>
                <a:latin typeface="Arial Narrow"/>
              </a:rPr>
              <a:t>Утвержден решением Новошахтинской городской Думы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1600" strike="noStrike" u="none">
                <a:solidFill>
                  <a:srgbClr val="0033cc"/>
                </a:solidFill>
                <a:uFillTx/>
                <a:latin typeface="Arial Narrow"/>
              </a:rPr>
              <a:t>от 24.12.2024 № 130 «О бюджете города Новошахтинска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1600" strike="noStrike" u="none">
                <a:solidFill>
                  <a:srgbClr val="0033cc"/>
                </a:solidFill>
                <a:uFillTx/>
                <a:latin typeface="Arial Narrow"/>
              </a:rPr>
              <a:t>на 2025 год и на плановый период 2026 и 2027 годов»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080" y="3600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158" name="Прямоугольник 4"/>
          <p:cNvSpPr/>
          <p:nvPr/>
        </p:nvSpPr>
        <p:spPr>
          <a:xfrm>
            <a:off x="372240" y="3933000"/>
            <a:ext cx="3672000" cy="935640"/>
          </a:xfrm>
          <a:prstGeom prst="rect">
            <a:avLst/>
          </a:prstGeom>
          <a:solidFill>
            <a:schemeClr val="accent3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Неналоговые доходы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81,3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9" name="Прямоугольник 6"/>
          <p:cNvSpPr/>
          <p:nvPr/>
        </p:nvSpPr>
        <p:spPr>
          <a:xfrm>
            <a:off x="396720" y="1268640"/>
            <a:ext cx="3672000" cy="791640"/>
          </a:xfrm>
          <a:prstGeom prst="rect">
            <a:avLst/>
          </a:prstGeom>
          <a:solidFill>
            <a:srgbClr val="ff6699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Налог на доходы    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физических лиц 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780,3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60" name="Прямоугольник 7"/>
          <p:cNvSpPr/>
          <p:nvPr/>
        </p:nvSpPr>
        <p:spPr>
          <a:xfrm>
            <a:off x="385200" y="2133000"/>
            <a:ext cx="3672000" cy="863640"/>
          </a:xfrm>
          <a:prstGeom prst="rect">
            <a:avLst/>
          </a:prstGeom>
          <a:solidFill>
            <a:srgbClr val="f9942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Земельный налог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73,0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1" name="Прямоугольник 8"/>
          <p:cNvSpPr/>
          <p:nvPr/>
        </p:nvSpPr>
        <p:spPr>
          <a:xfrm>
            <a:off x="372240" y="3069000"/>
            <a:ext cx="3672000" cy="79164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Акцизы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38,9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2" name="Прямоугольник 9"/>
          <p:cNvSpPr/>
          <p:nvPr/>
        </p:nvSpPr>
        <p:spPr>
          <a:xfrm>
            <a:off x="395640" y="4941000"/>
            <a:ext cx="3672000" cy="863640"/>
          </a:xfrm>
          <a:prstGeom prst="rect">
            <a:avLst/>
          </a:prstGeom>
          <a:solidFill>
            <a:srgbClr val="99cc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	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Финансовая помощь из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областного бюджета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2 664,2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3" name="Прямоугольник 10"/>
          <p:cNvSpPr/>
          <p:nvPr/>
        </p:nvSpPr>
        <p:spPr>
          <a:xfrm>
            <a:off x="395640" y="5877360"/>
            <a:ext cx="3672000" cy="791640"/>
          </a:xfrm>
          <a:prstGeom prst="rect">
            <a:avLst/>
          </a:prstGeom>
          <a:solidFill>
            <a:srgbClr val="cc99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Иные доходы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157,5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" name="Прямоугольник 11"/>
          <p:cNvSpPr/>
          <p:nvPr/>
        </p:nvSpPr>
        <p:spPr>
          <a:xfrm>
            <a:off x="395640" y="755280"/>
            <a:ext cx="8280720" cy="36396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602be"/>
                </a:solidFill>
                <a:uFillTx/>
                <a:latin typeface="Calibri"/>
              </a:rPr>
              <a:t>ДОХОДЫ БЮДЖЕТА 3 795,2 </a:t>
            </a:r>
            <a:r>
              <a:rPr b="0" lang="ru-RU" sz="1600" strike="noStrike" u="none">
                <a:solidFill>
                  <a:srgbClr val="2602be"/>
                </a:solidFill>
                <a:uFillTx/>
                <a:latin typeface="Calibri"/>
              </a:rPr>
              <a:t>млн.руб.                    </a:t>
            </a:r>
            <a:r>
              <a:rPr b="0" lang="ru-RU" sz="1800" strike="noStrike" u="none">
                <a:solidFill>
                  <a:srgbClr val="2602be"/>
                </a:solidFill>
                <a:uFillTx/>
                <a:latin typeface="Calibri"/>
              </a:rPr>
              <a:t>РАСХОДЫ БЮДЖЕТА –3 786,3 </a:t>
            </a:r>
            <a:r>
              <a:rPr b="0" lang="ru-RU" sz="1600" strike="noStrike" u="none">
                <a:solidFill>
                  <a:srgbClr val="2602be"/>
                </a:solidFill>
                <a:uFillTx/>
                <a:latin typeface="Calibri"/>
              </a:rPr>
              <a:t>млн.руб.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" name="Прямоугольник 15"/>
          <p:cNvSpPr/>
          <p:nvPr/>
        </p:nvSpPr>
        <p:spPr>
          <a:xfrm>
            <a:off x="4897800" y="2133000"/>
            <a:ext cx="3672000" cy="863640"/>
          </a:xfrm>
          <a:prstGeom prst="rect">
            <a:avLst/>
          </a:prstGeom>
          <a:solidFill>
            <a:srgbClr val="9999ff"/>
          </a:solidFill>
          <a:ln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Социальная политика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806,4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6" name="Прямоугольник 16"/>
          <p:cNvSpPr/>
          <p:nvPr/>
        </p:nvSpPr>
        <p:spPr>
          <a:xfrm>
            <a:off x="4932000" y="1268640"/>
            <a:ext cx="3672000" cy="791640"/>
          </a:xfrm>
          <a:prstGeom prst="rect">
            <a:avLst/>
          </a:prstGeom>
          <a:solidFill>
            <a:srgbClr val="ff99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Образование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Calibri"/>
              </a:rPr>
              <a:t>          </a:t>
            </a:r>
            <a:r>
              <a:rPr b="0" lang="ru-RU" sz="1800" strike="noStrike" u="none">
                <a:solidFill>
                  <a:srgbClr val="6600cc"/>
                </a:solidFill>
                <a:uFillTx/>
                <a:latin typeface="Calibri"/>
              </a:rPr>
              <a:t>1 967,8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7" name="Прямоугольник 17"/>
          <p:cNvSpPr/>
          <p:nvPr/>
        </p:nvSpPr>
        <p:spPr>
          <a:xfrm>
            <a:off x="4903560" y="3933000"/>
            <a:ext cx="3672000" cy="863640"/>
          </a:xfrm>
          <a:prstGeom prst="rect">
            <a:avLst/>
          </a:prstGeom>
          <a:solidFill>
            <a:srgbClr val="92d05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Национальная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безопасность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44,9                      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8" name="Прямоугольник 18"/>
          <p:cNvSpPr/>
          <p:nvPr/>
        </p:nvSpPr>
        <p:spPr>
          <a:xfrm>
            <a:off x="4932000" y="4881960"/>
            <a:ext cx="3672000" cy="923040"/>
          </a:xfrm>
          <a:prstGeom prst="rect">
            <a:avLst/>
          </a:prstGeom>
          <a:solidFill>
            <a:srgbClr val="ffc0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	</a:t>
            </a: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Жилищно-коммунальное   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хозяйство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172,0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9" name="Прямоугольник 19"/>
          <p:cNvSpPr/>
          <p:nvPr/>
        </p:nvSpPr>
        <p:spPr>
          <a:xfrm>
            <a:off x="4903560" y="3069000"/>
            <a:ext cx="3672000" cy="791640"/>
          </a:xfrm>
          <a:prstGeom prst="rect">
            <a:avLst/>
          </a:prstGeom>
          <a:solidFill>
            <a:schemeClr val="bg2">
              <a:lumMod val="75000"/>
            </a:schemeClr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Культура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136,6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" name="Прямоугольник 20"/>
          <p:cNvSpPr/>
          <p:nvPr/>
        </p:nvSpPr>
        <p:spPr>
          <a:xfrm>
            <a:off x="4932000" y="5877360"/>
            <a:ext cx="3672000" cy="791640"/>
          </a:xfrm>
          <a:prstGeom prst="rect">
            <a:avLst/>
          </a:prstGeom>
          <a:solidFill>
            <a:srgbClr val="ff66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Иные расходы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658,6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71" name="Рисунок 21" descr=""/>
          <p:cNvPicPr/>
          <p:nvPr/>
        </p:nvPicPr>
        <p:blipFill>
          <a:blip r:embed="rId2"/>
          <a:stretch/>
        </p:blipFill>
        <p:spPr>
          <a:xfrm>
            <a:off x="5108400" y="1246680"/>
            <a:ext cx="935640" cy="813600"/>
          </a:xfrm>
          <a:prstGeom prst="rect">
            <a:avLst/>
          </a:prstGeom>
          <a:ln w="0">
            <a:noFill/>
          </a:ln>
        </p:spPr>
      </p:pic>
      <p:pic>
        <p:nvPicPr>
          <p:cNvPr id="172" name="Рисунок 22" descr=""/>
          <p:cNvPicPr/>
          <p:nvPr/>
        </p:nvPicPr>
        <p:blipFill>
          <a:blip r:embed="rId3"/>
          <a:srcRect l="4672" t="4544" r="4672" b="27292"/>
          <a:stretch/>
        </p:blipFill>
        <p:spPr>
          <a:xfrm>
            <a:off x="4932000" y="2149920"/>
            <a:ext cx="1342800" cy="9183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3" name="Рисунок 23" descr=""/>
          <p:cNvPicPr/>
          <p:nvPr/>
        </p:nvPicPr>
        <p:blipFill>
          <a:blip r:embed="rId4"/>
          <a:stretch/>
        </p:blipFill>
        <p:spPr>
          <a:xfrm>
            <a:off x="5198760" y="3141720"/>
            <a:ext cx="680400" cy="717480"/>
          </a:xfrm>
          <a:prstGeom prst="rect">
            <a:avLst/>
          </a:prstGeom>
          <a:ln w="0">
            <a:noFill/>
          </a:ln>
        </p:spPr>
      </p:pic>
      <p:pic>
        <p:nvPicPr>
          <p:cNvPr id="174" name="Рисунок 25" descr=""/>
          <p:cNvPicPr/>
          <p:nvPr/>
        </p:nvPicPr>
        <p:blipFill>
          <a:blip r:embed="rId5"/>
          <a:stretch/>
        </p:blipFill>
        <p:spPr>
          <a:xfrm>
            <a:off x="5004000" y="4879800"/>
            <a:ext cx="1360440" cy="924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5" name="Рисунок 1" descr=""/>
          <p:cNvPicPr/>
          <p:nvPr/>
        </p:nvPicPr>
        <p:blipFill>
          <a:blip r:embed="rId6"/>
          <a:stretch/>
        </p:blipFill>
        <p:spPr>
          <a:xfrm>
            <a:off x="414360" y="2277000"/>
            <a:ext cx="1491840" cy="7473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6" name="Рисунок 2" descr=""/>
          <p:cNvPicPr/>
          <p:nvPr/>
        </p:nvPicPr>
        <p:blipFill>
          <a:blip r:embed="rId7"/>
          <a:srcRect l="21398" t="32498" r="23864" b="2098"/>
          <a:stretch/>
        </p:blipFill>
        <p:spPr>
          <a:xfrm>
            <a:off x="561960" y="1268640"/>
            <a:ext cx="966600" cy="8661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7" name="Рисунок 3" descr=""/>
          <p:cNvPicPr/>
          <p:nvPr/>
        </p:nvPicPr>
        <p:blipFill>
          <a:blip r:embed="rId8"/>
          <a:stretch/>
        </p:blipFill>
        <p:spPr>
          <a:xfrm>
            <a:off x="503640" y="3069000"/>
            <a:ext cx="1115640" cy="8629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8" name="Рисунок 5" descr=""/>
          <p:cNvPicPr/>
          <p:nvPr/>
        </p:nvPicPr>
        <p:blipFill>
          <a:blip r:embed="rId9"/>
          <a:stretch/>
        </p:blipFill>
        <p:spPr>
          <a:xfrm>
            <a:off x="503640" y="5013000"/>
            <a:ext cx="971640" cy="791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9" name="Рисунок 12" descr=""/>
          <p:cNvPicPr/>
          <p:nvPr/>
        </p:nvPicPr>
        <p:blipFill>
          <a:blip r:embed="rId10"/>
          <a:stretch/>
        </p:blipFill>
        <p:spPr>
          <a:xfrm>
            <a:off x="4996440" y="4047480"/>
            <a:ext cx="1084680" cy="737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80" name="Рисунок 30" descr=""/>
          <p:cNvPicPr/>
          <p:nvPr/>
        </p:nvPicPr>
        <p:blipFill>
          <a:blip r:embed="rId11"/>
          <a:stretch/>
        </p:blipFill>
        <p:spPr>
          <a:xfrm>
            <a:off x="358200" y="5877360"/>
            <a:ext cx="1261080" cy="8391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81" name="Рисунок 31" descr=""/>
          <p:cNvPicPr/>
          <p:nvPr/>
        </p:nvPicPr>
        <p:blipFill>
          <a:blip r:embed="rId12"/>
          <a:stretch/>
        </p:blipFill>
        <p:spPr>
          <a:xfrm>
            <a:off x="5056560" y="5877360"/>
            <a:ext cx="1184400" cy="788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82" name="Рисунок 32" descr=""/>
          <p:cNvPicPr/>
          <p:nvPr/>
        </p:nvPicPr>
        <p:blipFill>
          <a:blip r:embed="rId13"/>
          <a:stretch/>
        </p:blipFill>
        <p:spPr>
          <a:xfrm>
            <a:off x="405720" y="3932280"/>
            <a:ext cx="1312200" cy="9828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83" name="Рисунок 28" descr=""/>
          <p:cNvPicPr/>
          <p:nvPr/>
        </p:nvPicPr>
        <p:blipFill>
          <a:blip r:embed="rId14"/>
          <a:srcRect l="0" t="0" r="12714" b="0"/>
          <a:stretch/>
        </p:blipFill>
        <p:spPr>
          <a:xfrm>
            <a:off x="31320" y="188640"/>
            <a:ext cx="7922880" cy="431640"/>
          </a:xfrm>
          <a:prstGeom prst="rect">
            <a:avLst/>
          </a:prstGeom>
          <a:ln w="0">
            <a:noFill/>
          </a:ln>
        </p:spPr>
      </p:pic>
      <p:pic>
        <p:nvPicPr>
          <p:cNvPr id="184" name="Picture 2" descr="https://x-lines.ru/letters/i/cyrillicbasic/0039/1c1cce/60/0/4n67bcbygeadrpty4n37bxsosooy.png"/>
          <p:cNvPicPr/>
          <p:nvPr/>
        </p:nvPicPr>
        <p:blipFill>
          <a:blip r:embed="rId15"/>
          <a:srcRect l="25391" t="0" r="0" b="0"/>
          <a:stretch/>
        </p:blipFill>
        <p:spPr>
          <a:xfrm>
            <a:off x="7972200" y="260640"/>
            <a:ext cx="1182240" cy="333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8360" y="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186" name="Прямоугольник 5"/>
          <p:cNvSpPr/>
          <p:nvPr/>
        </p:nvSpPr>
        <p:spPr>
          <a:xfrm>
            <a:off x="5004000" y="2205000"/>
            <a:ext cx="3672000" cy="863640"/>
          </a:xfrm>
          <a:prstGeom prst="rect">
            <a:avLst/>
          </a:prstGeom>
          <a:solidFill>
            <a:srgbClr val="9999ff"/>
          </a:solidFill>
          <a:ln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Социальная политика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813,8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7" name="Прямоугольник 6"/>
          <p:cNvSpPr/>
          <p:nvPr/>
        </p:nvSpPr>
        <p:spPr>
          <a:xfrm>
            <a:off x="5004000" y="1340640"/>
            <a:ext cx="3672000" cy="791640"/>
          </a:xfrm>
          <a:prstGeom prst="rect">
            <a:avLst/>
          </a:prstGeom>
          <a:solidFill>
            <a:srgbClr val="ff99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Образование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1 536,5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8" name="Прямоугольник 7"/>
          <p:cNvSpPr/>
          <p:nvPr/>
        </p:nvSpPr>
        <p:spPr>
          <a:xfrm>
            <a:off x="5004000" y="4005000"/>
            <a:ext cx="3672000" cy="863640"/>
          </a:xfrm>
          <a:prstGeom prst="rect">
            <a:avLst/>
          </a:prstGeom>
          <a:solidFill>
            <a:srgbClr val="92d05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Национальная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безопасность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44,9                      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9" name="Прямоугольник 8"/>
          <p:cNvSpPr/>
          <p:nvPr/>
        </p:nvSpPr>
        <p:spPr>
          <a:xfrm>
            <a:off x="5004000" y="4920840"/>
            <a:ext cx="3672000" cy="1007640"/>
          </a:xfrm>
          <a:prstGeom prst="rect">
            <a:avLst/>
          </a:prstGeom>
          <a:solidFill>
            <a:srgbClr val="ffc0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	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Жилищно-коммунальное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	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хозяйство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474,9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                  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" name="Прямоугольник 9"/>
          <p:cNvSpPr/>
          <p:nvPr/>
        </p:nvSpPr>
        <p:spPr>
          <a:xfrm>
            <a:off x="5004000" y="3141000"/>
            <a:ext cx="3672000" cy="791640"/>
          </a:xfrm>
          <a:prstGeom prst="rect">
            <a:avLst/>
          </a:prstGeom>
          <a:solidFill>
            <a:schemeClr val="bg2">
              <a:lumMod val="75000"/>
            </a:schemeClr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Культура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122,3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1" name="Прямоугольник 10"/>
          <p:cNvSpPr/>
          <p:nvPr/>
        </p:nvSpPr>
        <p:spPr>
          <a:xfrm>
            <a:off x="5004000" y="6021360"/>
            <a:ext cx="3672000" cy="719640"/>
          </a:xfrm>
          <a:prstGeom prst="rect">
            <a:avLst/>
          </a:prstGeom>
          <a:solidFill>
            <a:srgbClr val="ff66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</a:t>
            </a:r>
            <a:endParaRPr b="0" lang="ru-RU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Иные расходы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687,3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2" name="Прямоугольник 12"/>
          <p:cNvSpPr/>
          <p:nvPr/>
        </p:nvSpPr>
        <p:spPr>
          <a:xfrm>
            <a:off x="467640" y="2277000"/>
            <a:ext cx="3672000" cy="863640"/>
          </a:xfrm>
          <a:prstGeom prst="rect">
            <a:avLst/>
          </a:prstGeom>
          <a:solidFill>
            <a:srgbClr val="f9942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Земельный налог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73,0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3" name="Прямоугольник 13"/>
          <p:cNvSpPr/>
          <p:nvPr/>
        </p:nvSpPr>
        <p:spPr>
          <a:xfrm>
            <a:off x="467640" y="1412640"/>
            <a:ext cx="3672000" cy="791640"/>
          </a:xfrm>
          <a:prstGeom prst="rect">
            <a:avLst/>
          </a:prstGeom>
          <a:solidFill>
            <a:srgbClr val="ff6699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Налог на доходы    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физических лиц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829,4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4" name="Прямоугольник 14"/>
          <p:cNvSpPr/>
          <p:nvPr/>
        </p:nvSpPr>
        <p:spPr>
          <a:xfrm>
            <a:off x="467640" y="3213000"/>
            <a:ext cx="3672000" cy="86364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Акцизы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53,4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5" name="Прямоугольник 15"/>
          <p:cNvSpPr/>
          <p:nvPr/>
        </p:nvSpPr>
        <p:spPr>
          <a:xfrm>
            <a:off x="467640" y="4149000"/>
            <a:ext cx="3672000" cy="791640"/>
          </a:xfrm>
          <a:prstGeom prst="rect">
            <a:avLst/>
          </a:prstGeom>
          <a:solidFill>
            <a:schemeClr val="accent3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Calibri"/>
              </a:rPr>
              <a:t> 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Неналоговые доходы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84,0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6" name="Прямоугольник 16"/>
          <p:cNvSpPr/>
          <p:nvPr/>
        </p:nvSpPr>
        <p:spPr>
          <a:xfrm>
            <a:off x="467640" y="5013000"/>
            <a:ext cx="3672000" cy="863640"/>
          </a:xfrm>
          <a:prstGeom prst="rect">
            <a:avLst/>
          </a:prstGeom>
          <a:solidFill>
            <a:srgbClr val="99cc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	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Финансовая помощь из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областного бюджета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2 484,9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7" name="Прямоугольник 17"/>
          <p:cNvSpPr/>
          <p:nvPr/>
        </p:nvSpPr>
        <p:spPr>
          <a:xfrm>
            <a:off x="467640" y="5949360"/>
            <a:ext cx="3672000" cy="791640"/>
          </a:xfrm>
          <a:prstGeom prst="rect">
            <a:avLst/>
          </a:prstGeom>
          <a:solidFill>
            <a:srgbClr val="cc99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Иные доходы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163,9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8" name="Прямоугольник 20"/>
          <p:cNvSpPr/>
          <p:nvPr/>
        </p:nvSpPr>
        <p:spPr>
          <a:xfrm>
            <a:off x="467640" y="836640"/>
            <a:ext cx="8280720" cy="36396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602be"/>
                </a:solidFill>
                <a:uFillTx/>
                <a:latin typeface="Calibri"/>
              </a:rPr>
              <a:t> </a:t>
            </a:r>
            <a:r>
              <a:rPr b="0" lang="ru-RU" sz="1800" strike="noStrike" u="none">
                <a:solidFill>
                  <a:srgbClr val="2602be"/>
                </a:solidFill>
                <a:uFillTx/>
                <a:latin typeface="Calibri"/>
              </a:rPr>
              <a:t>ДОХОДЫ БЮДЖЕТА 3 688,6 </a:t>
            </a:r>
            <a:r>
              <a:rPr b="0" lang="ru-RU" sz="1600" strike="noStrike" u="none">
                <a:solidFill>
                  <a:srgbClr val="2602be"/>
                </a:solidFill>
                <a:uFillTx/>
                <a:latin typeface="Calibri"/>
              </a:rPr>
              <a:t>млн.руб.                   </a:t>
            </a:r>
            <a:r>
              <a:rPr b="0" lang="ru-RU" sz="1800" strike="noStrike" u="none">
                <a:solidFill>
                  <a:srgbClr val="2602be"/>
                </a:solidFill>
                <a:uFillTx/>
                <a:latin typeface="Calibri"/>
              </a:rPr>
              <a:t>РАСХОДЫ БЮДЖЕТА – 3 679,7 </a:t>
            </a:r>
            <a:r>
              <a:rPr b="0" lang="ru-RU" sz="1600" strike="noStrike" u="none">
                <a:solidFill>
                  <a:srgbClr val="2602be"/>
                </a:solidFill>
                <a:uFillTx/>
                <a:latin typeface="Calibri"/>
              </a:rPr>
              <a:t>млн.руб.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99" name="Picture 3" descr=""/>
          <p:cNvPicPr/>
          <p:nvPr/>
        </p:nvPicPr>
        <p:blipFill>
          <a:blip r:embed="rId2"/>
          <a:stretch/>
        </p:blipFill>
        <p:spPr>
          <a:xfrm>
            <a:off x="439200" y="1412640"/>
            <a:ext cx="1343880" cy="863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0" name="Picture 9" descr=""/>
          <p:cNvPicPr/>
          <p:nvPr/>
        </p:nvPicPr>
        <p:blipFill>
          <a:blip r:embed="rId3"/>
          <a:stretch/>
        </p:blipFill>
        <p:spPr>
          <a:xfrm>
            <a:off x="469440" y="2228040"/>
            <a:ext cx="1250280" cy="961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1" name="Рисунок 11" descr=""/>
          <p:cNvPicPr/>
          <p:nvPr/>
        </p:nvPicPr>
        <p:blipFill>
          <a:blip r:embed="rId4"/>
          <a:stretch/>
        </p:blipFill>
        <p:spPr>
          <a:xfrm>
            <a:off x="543960" y="5027760"/>
            <a:ext cx="1113840" cy="9212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2" name="Рисунок 18" descr=""/>
          <p:cNvPicPr/>
          <p:nvPr/>
        </p:nvPicPr>
        <p:blipFill>
          <a:blip r:embed="rId5"/>
          <a:stretch/>
        </p:blipFill>
        <p:spPr>
          <a:xfrm>
            <a:off x="564480" y="4140720"/>
            <a:ext cx="1163160" cy="872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3" name="Рисунок 21" descr=""/>
          <p:cNvPicPr/>
          <p:nvPr/>
        </p:nvPicPr>
        <p:blipFill>
          <a:blip r:embed="rId6"/>
          <a:stretch/>
        </p:blipFill>
        <p:spPr>
          <a:xfrm>
            <a:off x="5113080" y="1340640"/>
            <a:ext cx="1014840" cy="863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4" name="Рисунок 22" descr=""/>
          <p:cNvPicPr/>
          <p:nvPr/>
        </p:nvPicPr>
        <p:blipFill>
          <a:blip r:embed="rId7"/>
          <a:stretch/>
        </p:blipFill>
        <p:spPr>
          <a:xfrm>
            <a:off x="5041080" y="2242800"/>
            <a:ext cx="1148400" cy="8974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5" name="Рисунок 23" descr=""/>
          <p:cNvPicPr/>
          <p:nvPr/>
        </p:nvPicPr>
        <p:blipFill>
          <a:blip r:embed="rId8"/>
          <a:stretch/>
        </p:blipFill>
        <p:spPr>
          <a:xfrm>
            <a:off x="5004000" y="3143160"/>
            <a:ext cx="1293840" cy="8539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6" name="Рисунок 27" descr=""/>
          <p:cNvPicPr/>
          <p:nvPr/>
        </p:nvPicPr>
        <p:blipFill>
          <a:blip r:embed="rId9"/>
          <a:stretch/>
        </p:blipFill>
        <p:spPr>
          <a:xfrm>
            <a:off x="622800" y="3219840"/>
            <a:ext cx="1160280" cy="8701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07" name="Рисунок 1" descr=""/>
          <p:cNvPicPr/>
          <p:nvPr/>
        </p:nvPicPr>
        <p:blipFill>
          <a:blip r:embed="rId10"/>
          <a:srcRect l="0" t="0" r="12476" b="0"/>
          <a:stretch/>
        </p:blipFill>
        <p:spPr>
          <a:xfrm>
            <a:off x="0" y="188640"/>
            <a:ext cx="7971840" cy="431640"/>
          </a:xfrm>
          <a:prstGeom prst="rect">
            <a:avLst/>
          </a:prstGeom>
          <a:ln w="0">
            <a:noFill/>
          </a:ln>
        </p:spPr>
      </p:pic>
      <p:sp>
        <p:nvSpPr>
          <p:cNvPr id="208" name="Auto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9" name="AutoShape 4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210" name="Рисунок 4" descr=""/>
          <p:cNvPicPr/>
          <p:nvPr/>
        </p:nvPicPr>
        <p:blipFill>
          <a:blip r:embed="rId11"/>
          <a:stretch/>
        </p:blipFill>
        <p:spPr>
          <a:xfrm>
            <a:off x="5004000" y="3965400"/>
            <a:ext cx="1179000" cy="882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11" name="Рисунок 31" descr=""/>
          <p:cNvPicPr/>
          <p:nvPr/>
        </p:nvPicPr>
        <p:blipFill>
          <a:blip r:embed="rId12"/>
          <a:stretch/>
        </p:blipFill>
        <p:spPr>
          <a:xfrm>
            <a:off x="460440" y="5928840"/>
            <a:ext cx="1571400" cy="879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12" name="Рисунок 32" descr=""/>
          <p:cNvPicPr/>
          <p:nvPr/>
        </p:nvPicPr>
        <p:blipFill>
          <a:blip r:embed="rId13"/>
          <a:stretch/>
        </p:blipFill>
        <p:spPr>
          <a:xfrm>
            <a:off x="5004000" y="5988600"/>
            <a:ext cx="1452240" cy="785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13" name="Рисунок 24" descr=""/>
          <p:cNvPicPr/>
          <p:nvPr/>
        </p:nvPicPr>
        <p:blipFill>
          <a:blip r:embed="rId14"/>
          <a:stretch/>
        </p:blipFill>
        <p:spPr>
          <a:xfrm>
            <a:off x="5008680" y="5027760"/>
            <a:ext cx="1233360" cy="9237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14" name="Picture 2" descr=""/>
          <p:cNvPicPr/>
          <p:nvPr/>
        </p:nvPicPr>
        <p:blipFill>
          <a:blip r:embed="rId15"/>
          <a:stretch/>
        </p:blipFill>
        <p:spPr>
          <a:xfrm>
            <a:off x="7963560" y="260640"/>
            <a:ext cx="1000800" cy="34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-46800" y="0"/>
            <a:ext cx="9179280" cy="6857640"/>
          </a:xfrm>
          <a:prstGeom prst="rect">
            <a:avLst/>
          </a:prstGeom>
          <a:ln w="0">
            <a:noFill/>
          </a:ln>
        </p:spPr>
      </p:pic>
      <p:grpSp>
        <p:nvGrpSpPr>
          <p:cNvPr id="216" name="Группа 5"/>
          <p:cNvGrpSpPr/>
          <p:nvPr/>
        </p:nvGrpSpPr>
        <p:grpSpPr>
          <a:xfrm>
            <a:off x="3143160" y="2076480"/>
            <a:ext cx="2580840" cy="831600"/>
            <a:chOff x="3143160" y="2076480"/>
            <a:chExt cx="2580840" cy="831600"/>
          </a:xfrm>
        </p:grpSpPr>
        <p:sp>
          <p:nvSpPr>
            <p:cNvPr id="217" name="Скругленный прямоугольник 6"/>
            <p:cNvSpPr/>
            <p:nvPr/>
          </p:nvSpPr>
          <p:spPr>
            <a:xfrm>
              <a:off x="3143160" y="2076480"/>
              <a:ext cx="2580840" cy="831600"/>
            </a:xfrm>
            <a:prstGeom prst="roundRect">
              <a:avLst>
                <a:gd name="adj" fmla="val 10000"/>
              </a:avLst>
            </a:prstGeom>
            <a:solidFill>
              <a:srgbClr val="ccecff"/>
            </a:solidFill>
            <a:ln>
              <a:solidFill>
                <a:srgbClr val="073e87">
                  <a:lumMod val="20000"/>
                  <a:lumOff val="80000"/>
                </a:srgbClr>
              </a:solidFill>
              <a:rou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18" name="Скругленный прямоугольник 4"/>
            <p:cNvSpPr/>
            <p:nvPr/>
          </p:nvSpPr>
          <p:spPr>
            <a:xfrm>
              <a:off x="3167280" y="2100960"/>
              <a:ext cx="2531880" cy="783000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073e87">
                  <a:lumMod val="20000"/>
                  <a:lumOff val="80000"/>
                </a:srgbClr>
              </a:solidFill>
              <a:rou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/>
          </p:style>
          <p:txBody>
            <a:bodyPr numCol="1" spcCol="1440" lIns="76320" rIns="76320" tIns="76320" bIns="76320" anchor="ctr">
              <a:noAutofit/>
            </a:bodyPr>
            <a:p>
              <a:pPr algn="ctr" defTabSz="888840">
                <a:lnSpc>
                  <a:spcPct val="90000"/>
                </a:lnSpc>
                <a:spcAft>
                  <a:spcPts val="700"/>
                </a:spcAft>
              </a:pPr>
              <a:r>
                <a:rPr b="1" lang="ru-RU" sz="2000" strike="noStrike" u="none">
                  <a:solidFill>
                    <a:srgbClr val="0000ff"/>
                  </a:solidFill>
                  <a:uFillTx/>
                  <a:latin typeface="Calibri"/>
                </a:rPr>
                <a:t>ДОХОДЫ БЮДЖЕТА</a:t>
              </a:r>
              <a:endParaRPr b="0" lang="ru-RU" sz="20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19" name="Группа 11"/>
          <p:cNvGrpSpPr/>
          <p:nvPr/>
        </p:nvGrpSpPr>
        <p:grpSpPr>
          <a:xfrm>
            <a:off x="539640" y="3620880"/>
            <a:ext cx="2304000" cy="831600"/>
            <a:chOff x="539640" y="3620880"/>
            <a:chExt cx="2304000" cy="831600"/>
          </a:xfrm>
        </p:grpSpPr>
        <p:sp>
          <p:nvSpPr>
            <p:cNvPr id="220" name="Скругленный прямоугольник 12"/>
            <p:cNvSpPr/>
            <p:nvPr/>
          </p:nvSpPr>
          <p:spPr>
            <a:xfrm>
              <a:off x="539640" y="3620880"/>
              <a:ext cx="2304000" cy="831600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4584d3">
                  <a:lumMod val="40000"/>
                  <a:lumOff val="60000"/>
                </a:srgbClr>
              </a:solidFill>
              <a:round/>
            </a:ln>
          </p:spPr>
          <p:style>
            <a:lnRef idx="2"/>
            <a:fillRef idx="0"/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21" name="Скругленный прямоугольник 4"/>
            <p:cNvSpPr/>
            <p:nvPr/>
          </p:nvSpPr>
          <p:spPr>
            <a:xfrm>
              <a:off x="561240" y="3645000"/>
              <a:ext cx="2260440" cy="783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0">
              <a:solidFill>
                <a:srgbClr val="4584d3">
                  <a:lumMod val="40000"/>
                  <a:lumOff val="60000"/>
                </a:srgbClr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numCol="1" spcCol="1440" lIns="76320" rIns="76320" tIns="76320" bIns="76320" anchor="ctr">
              <a:noAutofit/>
            </a:bodyPr>
            <a:p>
              <a:pPr algn="ctr" defTabSz="888840">
                <a:lnSpc>
                  <a:spcPct val="90000"/>
                </a:lnSpc>
                <a:spcAft>
                  <a:spcPts val="700"/>
                </a:spcAft>
              </a:pPr>
              <a:r>
                <a:rPr b="1" lang="ru-RU" sz="2000" strike="noStrike" u="none">
                  <a:solidFill>
                    <a:srgbClr val="0000ff"/>
                  </a:solidFill>
                  <a:uFillTx/>
                  <a:latin typeface="Calibri"/>
                </a:rPr>
                <a:t>СОБСТВЕННЫЕ</a:t>
              </a:r>
              <a:endParaRPr b="0" lang="ru-RU" sz="20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22" name="Группа 14"/>
          <p:cNvGrpSpPr/>
          <p:nvPr/>
        </p:nvGrpSpPr>
        <p:grpSpPr>
          <a:xfrm>
            <a:off x="5195880" y="3566160"/>
            <a:ext cx="2328120" cy="831600"/>
            <a:chOff x="5195880" y="3566160"/>
            <a:chExt cx="2328120" cy="831600"/>
          </a:xfrm>
        </p:grpSpPr>
        <p:sp>
          <p:nvSpPr>
            <p:cNvPr id="223" name="Скругленный прямоугольник 15"/>
            <p:cNvSpPr/>
            <p:nvPr/>
          </p:nvSpPr>
          <p:spPr>
            <a:xfrm>
              <a:off x="5195880" y="3566160"/>
              <a:ext cx="2328120" cy="831600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4584d3">
                  <a:lumMod val="40000"/>
                  <a:lumOff val="60000"/>
                </a:srgbClr>
              </a:solidFill>
              <a:round/>
            </a:ln>
          </p:spPr>
          <p:style>
            <a:lnRef idx="2"/>
            <a:fillRef idx="0"/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24" name="Скругленный прямоугольник 4"/>
            <p:cNvSpPr/>
            <p:nvPr/>
          </p:nvSpPr>
          <p:spPr>
            <a:xfrm>
              <a:off x="5217840" y="3590640"/>
              <a:ext cx="2306160" cy="783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0">
              <a:solidFill>
                <a:srgbClr val="4584d3">
                  <a:lumMod val="40000"/>
                  <a:lumOff val="60000"/>
                </a:srgbClr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numCol="1" spcCol="1440" lIns="76320" rIns="76320" tIns="76320" bIns="76320" anchor="ctr">
              <a:noAutofit/>
            </a:bodyPr>
            <a:p>
              <a:pPr algn="ctr" defTabSz="888840">
                <a:lnSpc>
                  <a:spcPct val="90000"/>
                </a:lnSpc>
                <a:spcAft>
                  <a:spcPts val="700"/>
                </a:spcAft>
              </a:pPr>
              <a:r>
                <a:rPr b="1" lang="ru-RU" sz="2000" strike="noStrike" u="none">
                  <a:solidFill>
                    <a:srgbClr val="0000ff"/>
                  </a:solidFill>
                  <a:uFillTx/>
                  <a:latin typeface="Calibri"/>
                </a:rPr>
                <a:t>БЕЗВОЗМЕЗДНЫЕ</a:t>
              </a:r>
              <a:endParaRPr b="0" lang="ru-RU" sz="20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25" name="Группа 17"/>
          <p:cNvGrpSpPr/>
          <p:nvPr/>
        </p:nvGrpSpPr>
        <p:grpSpPr>
          <a:xfrm>
            <a:off x="419760" y="5157360"/>
            <a:ext cx="1219680" cy="603720"/>
            <a:chOff x="419760" y="5157360"/>
            <a:chExt cx="1219680" cy="603720"/>
          </a:xfrm>
        </p:grpSpPr>
        <p:sp>
          <p:nvSpPr>
            <p:cNvPr id="226" name="Скругленный прямоугольник 18"/>
            <p:cNvSpPr/>
            <p:nvPr/>
          </p:nvSpPr>
          <p:spPr>
            <a:xfrm>
              <a:off x="419760" y="5157360"/>
              <a:ext cx="1219680" cy="603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9ccff"/>
              </a:solidFill>
              <a:round/>
            </a:ln>
          </p:spPr>
          <p:style>
            <a:lnRef idx="2"/>
            <a:fillRef idx="0"/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27" name="Скругленный прямоугольник 4"/>
            <p:cNvSpPr/>
            <p:nvPr/>
          </p:nvSpPr>
          <p:spPr>
            <a:xfrm>
              <a:off x="437760" y="5175000"/>
              <a:ext cx="1184040" cy="5684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0">
              <a:solidFill>
                <a:srgbClr val="99cc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numCol="1" spcCol="1440" lIns="45720" rIns="45720" anchor="ctr">
              <a:noAutofit/>
            </a:bodyPr>
            <a:p>
              <a:pPr algn="ctr" defTabSz="533520">
                <a:lnSpc>
                  <a:spcPct val="90000"/>
                </a:lnSpc>
                <a:spcAft>
                  <a:spcPts val="420"/>
                </a:spcAft>
              </a:pP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НАЛОГОВЫЕ</a:t>
              </a:r>
              <a:endParaRPr b="0" lang="ru-RU" sz="12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28" name="Группа 20"/>
          <p:cNvGrpSpPr/>
          <p:nvPr/>
        </p:nvGrpSpPr>
        <p:grpSpPr>
          <a:xfrm>
            <a:off x="1930680" y="5157360"/>
            <a:ext cx="1219680" cy="603720"/>
            <a:chOff x="1930680" y="5157360"/>
            <a:chExt cx="1219680" cy="603720"/>
          </a:xfrm>
        </p:grpSpPr>
        <p:sp>
          <p:nvSpPr>
            <p:cNvPr id="229" name="Скругленный прямоугольник 21"/>
            <p:cNvSpPr/>
            <p:nvPr/>
          </p:nvSpPr>
          <p:spPr>
            <a:xfrm>
              <a:off x="1930680" y="5157360"/>
              <a:ext cx="1219680" cy="603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9ccff"/>
              </a:solidFill>
              <a:round/>
            </a:ln>
          </p:spPr>
          <p:style>
            <a:lnRef idx="2"/>
            <a:fillRef idx="0"/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30" name="Скругленный прямоугольник 4"/>
            <p:cNvSpPr/>
            <p:nvPr/>
          </p:nvSpPr>
          <p:spPr>
            <a:xfrm>
              <a:off x="1948320" y="5175000"/>
              <a:ext cx="1184040" cy="5684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0">
              <a:solidFill>
                <a:srgbClr val="99cc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numCol="1" spcCol="1440" lIns="45720" rIns="45720" anchor="ctr">
              <a:noAutofit/>
            </a:bodyPr>
            <a:p>
              <a:pPr algn="ctr" defTabSz="533520">
                <a:lnSpc>
                  <a:spcPct val="90000"/>
                </a:lnSpc>
                <a:spcAft>
                  <a:spcPts val="420"/>
                </a:spcAft>
              </a:pP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НЕНАЛОГОВЫЕ</a:t>
              </a:r>
              <a:endParaRPr b="0" lang="ru-RU" sz="12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31" name="Группа 23"/>
          <p:cNvGrpSpPr/>
          <p:nvPr/>
        </p:nvGrpSpPr>
        <p:grpSpPr>
          <a:xfrm>
            <a:off x="3908520" y="5124600"/>
            <a:ext cx="951120" cy="603720"/>
            <a:chOff x="3908520" y="5124600"/>
            <a:chExt cx="951120" cy="603720"/>
          </a:xfrm>
        </p:grpSpPr>
        <p:sp>
          <p:nvSpPr>
            <p:cNvPr id="232" name="Скругленный прямоугольник 24"/>
            <p:cNvSpPr/>
            <p:nvPr/>
          </p:nvSpPr>
          <p:spPr>
            <a:xfrm>
              <a:off x="3908520" y="5124600"/>
              <a:ext cx="951120" cy="603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9ccff"/>
              </a:solidFill>
              <a:round/>
            </a:ln>
          </p:spPr>
          <p:style>
            <a:lnRef idx="2"/>
            <a:fillRef idx="0"/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33" name="Скругленный прямоугольник 4"/>
            <p:cNvSpPr/>
            <p:nvPr/>
          </p:nvSpPr>
          <p:spPr>
            <a:xfrm>
              <a:off x="3926160" y="5142240"/>
              <a:ext cx="915840" cy="5684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0">
              <a:solidFill>
                <a:srgbClr val="99cc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numCol="1" spcCol="1440" lIns="45720" rIns="45720" anchor="ctr">
              <a:noAutofit/>
            </a:bodyPr>
            <a:p>
              <a:pPr algn="ctr" defTabSz="533520">
                <a:lnSpc>
                  <a:spcPct val="90000"/>
                </a:lnSpc>
                <a:spcAft>
                  <a:spcPts val="420"/>
                </a:spcAft>
              </a:pP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ДОТАЦИИ</a:t>
              </a:r>
              <a:endParaRPr b="0" lang="ru-RU" sz="12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34" name="Группа 26"/>
          <p:cNvGrpSpPr/>
          <p:nvPr/>
        </p:nvGrpSpPr>
        <p:grpSpPr>
          <a:xfrm>
            <a:off x="5084280" y="5120640"/>
            <a:ext cx="951120" cy="603720"/>
            <a:chOff x="5084280" y="5120640"/>
            <a:chExt cx="951120" cy="603720"/>
          </a:xfrm>
        </p:grpSpPr>
        <p:sp>
          <p:nvSpPr>
            <p:cNvPr id="235" name="Скругленный прямоугольник 27"/>
            <p:cNvSpPr/>
            <p:nvPr/>
          </p:nvSpPr>
          <p:spPr>
            <a:xfrm>
              <a:off x="5084280" y="5120640"/>
              <a:ext cx="951120" cy="603720"/>
            </a:xfrm>
            <a:prstGeom prst="roundRect">
              <a:avLst>
                <a:gd name="adj" fmla="val 10000"/>
              </a:avLst>
            </a:prstGeom>
            <a:solidFill>
              <a:srgbClr val="9999ff"/>
            </a:solidFill>
            <a:ln>
              <a:solidFill>
                <a:srgbClr val="99ccff"/>
              </a:solidFill>
              <a:rou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36" name="Скругленный прямоугольник 4"/>
            <p:cNvSpPr/>
            <p:nvPr/>
          </p:nvSpPr>
          <p:spPr>
            <a:xfrm>
              <a:off x="5102280" y="5138280"/>
              <a:ext cx="915840" cy="5684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9ccff"/>
              </a:solidFill>
              <a:rou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/>
          </p:style>
          <p:txBody>
            <a:bodyPr numCol="1" spcCol="1440" lIns="45720" rIns="45720" anchor="ctr">
              <a:noAutofit/>
            </a:bodyPr>
            <a:p>
              <a:pPr algn="ctr" defTabSz="533520">
                <a:lnSpc>
                  <a:spcPct val="90000"/>
                </a:lnSpc>
                <a:spcAft>
                  <a:spcPts val="420"/>
                </a:spcAft>
              </a:pP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СУБСИДИИ</a:t>
              </a:r>
              <a:endParaRPr b="0" lang="ru-RU" sz="12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37" name="Группа 29"/>
          <p:cNvGrpSpPr/>
          <p:nvPr/>
        </p:nvGrpSpPr>
        <p:grpSpPr>
          <a:xfrm>
            <a:off x="6195240" y="5128920"/>
            <a:ext cx="951120" cy="603720"/>
            <a:chOff x="6195240" y="5128920"/>
            <a:chExt cx="951120" cy="603720"/>
          </a:xfrm>
        </p:grpSpPr>
        <p:sp>
          <p:nvSpPr>
            <p:cNvPr id="238" name="Скругленный прямоугольник 30"/>
            <p:cNvSpPr/>
            <p:nvPr/>
          </p:nvSpPr>
          <p:spPr>
            <a:xfrm>
              <a:off x="6195240" y="5128920"/>
              <a:ext cx="951120" cy="603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9ccff"/>
              </a:solidFill>
              <a:round/>
            </a:ln>
          </p:spPr>
          <p:style>
            <a:lnRef idx="2"/>
            <a:fillRef idx="0"/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39" name="Скругленный прямоугольник 4"/>
            <p:cNvSpPr/>
            <p:nvPr/>
          </p:nvSpPr>
          <p:spPr>
            <a:xfrm>
              <a:off x="6212880" y="5146920"/>
              <a:ext cx="915840" cy="5684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0">
              <a:solidFill>
                <a:srgbClr val="99cc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numCol="1" spcCol="1440" lIns="45720" rIns="45720" anchor="ctr">
              <a:noAutofit/>
            </a:bodyPr>
            <a:p>
              <a:pPr algn="ctr" defTabSz="533520">
                <a:lnSpc>
                  <a:spcPct val="90000"/>
                </a:lnSpc>
                <a:spcAft>
                  <a:spcPts val="420"/>
                </a:spcAft>
              </a:pP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СУБВЕНЦИИ</a:t>
              </a:r>
              <a:endParaRPr b="0" lang="ru-RU" sz="12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240" name="Группа 32"/>
          <p:cNvGrpSpPr/>
          <p:nvPr/>
        </p:nvGrpSpPr>
        <p:grpSpPr>
          <a:xfrm>
            <a:off x="7356960" y="5128920"/>
            <a:ext cx="1589040" cy="603720"/>
            <a:chOff x="7356960" y="5128920"/>
            <a:chExt cx="1589040" cy="603720"/>
          </a:xfrm>
        </p:grpSpPr>
        <p:sp>
          <p:nvSpPr>
            <p:cNvPr id="241" name="Скругленный прямоугольник 33"/>
            <p:cNvSpPr/>
            <p:nvPr/>
          </p:nvSpPr>
          <p:spPr>
            <a:xfrm>
              <a:off x="7356960" y="5128920"/>
              <a:ext cx="1589040" cy="60372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99ccff"/>
              </a:solidFill>
              <a:round/>
            </a:ln>
          </p:spPr>
          <p:style>
            <a:lnRef idx="2"/>
            <a:fillRef idx="0"/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ru-RU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42" name="Скругленный прямоугольник 4"/>
            <p:cNvSpPr/>
            <p:nvPr/>
          </p:nvSpPr>
          <p:spPr>
            <a:xfrm>
              <a:off x="7380360" y="5146920"/>
              <a:ext cx="1563480" cy="5684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0">
              <a:solidFill>
                <a:srgbClr val="99cc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numCol="1" spcCol="1440" lIns="45720" rIns="45720" anchor="ctr">
              <a:noAutofit/>
            </a:bodyPr>
            <a:p>
              <a:pPr algn="ctr" defTabSz="533520">
                <a:lnSpc>
                  <a:spcPct val="90000"/>
                </a:lnSpc>
                <a:spcAft>
                  <a:spcPts val="420"/>
                </a:spcAft>
              </a:pP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ИНЫЕ</a:t>
              </a:r>
              <a:r>
                <a:rPr b="0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 </a:t>
              </a: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МЕЖБЮДЖЕТНЫЕ</a:t>
              </a:r>
              <a:r>
                <a:rPr b="0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 </a:t>
              </a:r>
              <a:r>
                <a:rPr b="1" lang="ru-RU" sz="1200" strike="noStrike" u="none">
                  <a:solidFill>
                    <a:srgbClr val="6600cc"/>
                  </a:solidFill>
                  <a:uFillTx/>
                  <a:latin typeface="Calibri"/>
                </a:rPr>
                <a:t>ТРАНСФЕРТЫ</a:t>
              </a:r>
              <a:endParaRPr b="0" lang="ru-RU" sz="12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cxnSp>
        <p:nvCxnSpPr>
          <p:cNvPr id="243" name="Прямая соединительная линия 36"/>
          <p:cNvCxnSpPr/>
          <p:nvPr/>
        </p:nvCxnSpPr>
        <p:spPr>
          <a:xfrm flipV="1">
            <a:off x="1691640" y="3156480"/>
            <a:ext cx="360" cy="46440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44" name="Прямая соединительная линия 38"/>
          <p:cNvCxnSpPr/>
          <p:nvPr/>
        </p:nvCxnSpPr>
        <p:spPr>
          <a:xfrm>
            <a:off x="1694520" y="3156480"/>
            <a:ext cx="4758480" cy="36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45" name="Прямая соединительная линия 40"/>
          <p:cNvCxnSpPr/>
          <p:nvPr/>
        </p:nvCxnSpPr>
        <p:spPr>
          <a:xfrm>
            <a:off x="6444000" y="3156480"/>
            <a:ext cx="360" cy="41004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46" name="Прямая соединительная линия 42"/>
          <p:cNvCxnSpPr/>
          <p:nvPr/>
        </p:nvCxnSpPr>
        <p:spPr>
          <a:xfrm>
            <a:off x="4230000" y="2908440"/>
            <a:ext cx="360" cy="24840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47" name="Прямая соединительная линия 44"/>
          <p:cNvCxnSpPr/>
          <p:nvPr/>
        </p:nvCxnSpPr>
        <p:spPr>
          <a:xfrm>
            <a:off x="1691640" y="4452480"/>
            <a:ext cx="360" cy="36072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48" name="Прямая соединительная линия 46"/>
          <p:cNvCxnSpPr>
            <a:stCxn id="226" idx="0"/>
          </p:cNvCxnSpPr>
          <p:nvPr/>
        </p:nvCxnSpPr>
        <p:spPr>
          <a:xfrm flipV="1">
            <a:off x="1029600" y="4834800"/>
            <a:ext cx="360" cy="32292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49" name="Прямая соединительная линия 48"/>
          <p:cNvCxnSpPr/>
          <p:nvPr/>
        </p:nvCxnSpPr>
        <p:spPr>
          <a:xfrm>
            <a:off x="1005480" y="4812840"/>
            <a:ext cx="1478520" cy="36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50" name="Прямая соединительная линия 50"/>
          <p:cNvCxnSpPr/>
          <p:nvPr/>
        </p:nvCxnSpPr>
        <p:spPr>
          <a:xfrm>
            <a:off x="2483640" y="4797000"/>
            <a:ext cx="360" cy="36036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51" name="Прямая соединительная линия 68"/>
          <p:cNvCxnSpPr>
            <a:stCxn id="232" idx="0"/>
            <a:endCxn id="232" idx="0"/>
          </p:cNvCxnSpPr>
          <p:nvPr/>
        </p:nvCxnSpPr>
        <p:spPr>
          <a:xfrm>
            <a:off x="4384080" y="5124600"/>
            <a:ext cx="360" cy="360"/>
          </a:xfrm>
          <a:prstGeom prst="straightConnector1">
            <a:avLst/>
          </a:prstGeom>
          <a:ln>
            <a:solidFill>
              <a:srgbClr val="2ab2fc"/>
            </a:solidFill>
            <a:round/>
          </a:ln>
        </p:spPr>
      </p:cxnSp>
      <p:cxnSp>
        <p:nvCxnSpPr>
          <p:cNvPr id="252" name="Прямая соединительная линия 70"/>
          <p:cNvCxnSpPr/>
          <p:nvPr/>
        </p:nvCxnSpPr>
        <p:spPr>
          <a:xfrm flipV="1">
            <a:off x="4384080" y="4716000"/>
            <a:ext cx="360" cy="39564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53" name="Прямая соединительная линия 72"/>
          <p:cNvCxnSpPr/>
          <p:nvPr/>
        </p:nvCxnSpPr>
        <p:spPr>
          <a:xfrm>
            <a:off x="4384080" y="4698720"/>
            <a:ext cx="3602880" cy="36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54" name="Прямая соединительная линия 74"/>
          <p:cNvCxnSpPr/>
          <p:nvPr/>
        </p:nvCxnSpPr>
        <p:spPr>
          <a:xfrm>
            <a:off x="7986600" y="4704480"/>
            <a:ext cx="360" cy="43380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55" name="Прямая соединительная линия 76"/>
          <p:cNvCxnSpPr/>
          <p:nvPr/>
        </p:nvCxnSpPr>
        <p:spPr>
          <a:xfrm>
            <a:off x="5494680" y="4716000"/>
            <a:ext cx="360" cy="37800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56" name="Прямая соединительная линия 78"/>
          <p:cNvCxnSpPr>
            <a:endCxn id="238" idx="0"/>
          </p:cNvCxnSpPr>
          <p:nvPr/>
        </p:nvCxnSpPr>
        <p:spPr>
          <a:xfrm>
            <a:off x="6670800" y="4759200"/>
            <a:ext cx="360" cy="37008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cxnSp>
        <p:nvCxnSpPr>
          <p:cNvPr id="257" name="Прямая соединительная линия 80"/>
          <p:cNvCxnSpPr/>
          <p:nvPr/>
        </p:nvCxnSpPr>
        <p:spPr>
          <a:xfrm>
            <a:off x="6511680" y="4395960"/>
            <a:ext cx="360" cy="320400"/>
          </a:xfrm>
          <a:prstGeom prst="straightConnector1">
            <a:avLst/>
          </a:prstGeom>
          <a:ln>
            <a:solidFill>
              <a:srgbClr val="4584d3"/>
            </a:solidFill>
            <a:round/>
          </a:ln>
        </p:spPr>
      </p:cxnSp>
      <p:pic>
        <p:nvPicPr>
          <p:cNvPr id="258" name="Рисунок 49" descr=""/>
          <p:cNvPicPr/>
          <p:nvPr/>
        </p:nvPicPr>
        <p:blipFill>
          <a:blip r:embed="rId2"/>
          <a:srcRect l="0" t="0" r="24021" b="0"/>
          <a:stretch/>
        </p:blipFill>
        <p:spPr>
          <a:xfrm>
            <a:off x="899640" y="188640"/>
            <a:ext cx="7322040" cy="647640"/>
          </a:xfrm>
          <a:prstGeom prst="rect">
            <a:avLst/>
          </a:prstGeom>
          <a:ln w="0">
            <a:noFill/>
          </a:ln>
        </p:spPr>
      </p:pic>
      <p:pic>
        <p:nvPicPr>
          <p:cNvPr id="259" name="Рисунок 3" descr=""/>
          <p:cNvPicPr/>
          <p:nvPr/>
        </p:nvPicPr>
        <p:blipFill>
          <a:blip r:embed="rId3"/>
          <a:srcRect l="0" t="0" r="0" b="25278"/>
          <a:stretch/>
        </p:blipFill>
        <p:spPr>
          <a:xfrm>
            <a:off x="5972040" y="803520"/>
            <a:ext cx="3104280" cy="23194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60" name="Picture 2" descr=""/>
          <p:cNvPicPr/>
          <p:nvPr/>
        </p:nvPicPr>
        <p:blipFill>
          <a:blip r:embed="rId4"/>
          <a:stretch/>
        </p:blipFill>
        <p:spPr>
          <a:xfrm>
            <a:off x="0" y="996120"/>
            <a:ext cx="2952360" cy="2072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62" name="Объект 5"/>
          <p:cNvGraphicFramePr/>
          <p:nvPr/>
        </p:nvGraphicFramePr>
        <p:xfrm>
          <a:off x="693720" y="1556640"/>
          <a:ext cx="8229240" cy="452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3" name="Диаграмма 6"/>
          <p:cNvGraphicFramePr/>
          <p:nvPr/>
        </p:nvGraphicFramePr>
        <p:xfrm>
          <a:off x="323640" y="1161360"/>
          <a:ext cx="8251200" cy="551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64" name="Рисунок 1" descr=""/>
          <p:cNvPicPr/>
          <p:nvPr/>
        </p:nvPicPr>
        <p:blipFill>
          <a:blip r:embed="rId4"/>
          <a:srcRect l="0" t="0" r="53726" b="0"/>
          <a:stretch/>
        </p:blipFill>
        <p:spPr>
          <a:xfrm>
            <a:off x="467640" y="116640"/>
            <a:ext cx="8342640" cy="503640"/>
          </a:xfrm>
          <a:prstGeom prst="rect">
            <a:avLst/>
          </a:prstGeom>
          <a:ln w="0">
            <a:noFill/>
          </a:ln>
        </p:spPr>
      </p:pic>
      <p:pic>
        <p:nvPicPr>
          <p:cNvPr id="265" name="Рисунок 11" descr=""/>
          <p:cNvPicPr/>
          <p:nvPr/>
        </p:nvPicPr>
        <p:blipFill>
          <a:blip r:embed="rId5"/>
          <a:srcRect l="45963" t="0" r="10685" b="0"/>
          <a:stretch/>
        </p:blipFill>
        <p:spPr>
          <a:xfrm>
            <a:off x="644400" y="692640"/>
            <a:ext cx="7815960" cy="50364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4" descr=""/>
          <p:cNvPicPr/>
          <p:nvPr/>
        </p:nvPicPr>
        <p:blipFill>
          <a:blip r:embed="rId6"/>
          <a:stretch/>
        </p:blipFill>
        <p:spPr>
          <a:xfrm>
            <a:off x="2915640" y="1412640"/>
            <a:ext cx="2851560" cy="39204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6" descr=""/>
          <p:cNvPicPr/>
          <p:nvPr/>
        </p:nvPicPr>
        <p:blipFill>
          <a:blip r:embed="rId7"/>
          <a:srcRect l="9383" t="0" r="7929" b="12984"/>
          <a:stretch/>
        </p:blipFill>
        <p:spPr>
          <a:xfrm>
            <a:off x="6516360" y="3288960"/>
            <a:ext cx="2559960" cy="1796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68" name="Picture 8" descr=""/>
          <p:cNvPicPr/>
          <p:nvPr/>
        </p:nvPicPr>
        <p:blipFill>
          <a:blip r:embed="rId8"/>
          <a:srcRect l="0" t="0" r="8448" b="0"/>
          <a:stretch/>
        </p:blipFill>
        <p:spPr>
          <a:xfrm>
            <a:off x="6532920" y="1377360"/>
            <a:ext cx="2466720" cy="1796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4760" y="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270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graphicFrame>
        <p:nvGraphicFramePr>
          <p:cNvPr id="271" name="Диаграмма 5"/>
          <p:cNvGraphicFramePr/>
          <p:nvPr/>
        </p:nvGraphicFramePr>
        <p:xfrm>
          <a:off x="107640" y="1772640"/>
          <a:ext cx="8566200" cy="4968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2" name="Рисунок 9" descr=""/>
          <p:cNvPicPr/>
          <p:nvPr/>
        </p:nvPicPr>
        <p:blipFill>
          <a:blip r:embed="rId3"/>
          <a:srcRect l="0" t="0" r="24021" b="0"/>
          <a:stretch/>
        </p:blipFill>
        <p:spPr>
          <a:xfrm>
            <a:off x="993960" y="188640"/>
            <a:ext cx="7322040" cy="647640"/>
          </a:xfrm>
          <a:prstGeom prst="rect">
            <a:avLst/>
          </a:prstGeom>
          <a:ln w="0">
            <a:noFill/>
          </a:ln>
        </p:spPr>
      </p:pic>
      <p:pic>
        <p:nvPicPr>
          <p:cNvPr id="273" name="Рисунок 1" descr=""/>
          <p:cNvPicPr/>
          <p:nvPr/>
        </p:nvPicPr>
        <p:blipFill>
          <a:blip r:embed="rId4"/>
          <a:srcRect l="0" t="0" r="0" b="9244"/>
          <a:stretch/>
        </p:blipFill>
        <p:spPr>
          <a:xfrm>
            <a:off x="4973040" y="1628640"/>
            <a:ext cx="4181400" cy="2520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74" name="Picture 2" descr=""/>
          <p:cNvPicPr/>
          <p:nvPr/>
        </p:nvPicPr>
        <p:blipFill>
          <a:blip r:embed="rId5"/>
          <a:stretch/>
        </p:blipFill>
        <p:spPr>
          <a:xfrm>
            <a:off x="3539160" y="1078200"/>
            <a:ext cx="2232000" cy="464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1224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76" name="Объект 5"/>
          <p:cNvGraphicFramePr/>
          <p:nvPr/>
        </p:nvGraphicFramePr>
        <p:xfrm>
          <a:off x="457200" y="1600200"/>
          <a:ext cx="8229240" cy="452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7" name="Диаграмма 6"/>
          <p:cNvGraphicFramePr/>
          <p:nvPr/>
        </p:nvGraphicFramePr>
        <p:xfrm>
          <a:off x="179640" y="2161440"/>
          <a:ext cx="8568720" cy="44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78" name="Рисунок 2" descr=""/>
          <p:cNvPicPr/>
          <p:nvPr/>
        </p:nvPicPr>
        <p:blipFill>
          <a:blip r:embed="rId4"/>
          <a:stretch/>
        </p:blipFill>
        <p:spPr>
          <a:xfrm>
            <a:off x="251640" y="486000"/>
            <a:ext cx="3264120" cy="2448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79" name="Рисунок 3" descr=""/>
          <p:cNvPicPr/>
          <p:nvPr/>
        </p:nvPicPr>
        <p:blipFill>
          <a:blip r:embed="rId5"/>
          <a:srcRect l="0" t="0" r="45551" b="0"/>
          <a:stretch/>
        </p:blipFill>
        <p:spPr>
          <a:xfrm>
            <a:off x="3173400" y="137880"/>
            <a:ext cx="5779800" cy="575640"/>
          </a:xfrm>
          <a:prstGeom prst="rect">
            <a:avLst/>
          </a:prstGeom>
          <a:ln w="0">
            <a:noFill/>
          </a:ln>
        </p:spPr>
      </p:pic>
      <p:pic>
        <p:nvPicPr>
          <p:cNvPr id="280" name="Рисунок 11" descr=""/>
          <p:cNvPicPr/>
          <p:nvPr/>
        </p:nvPicPr>
        <p:blipFill>
          <a:blip r:embed="rId6"/>
          <a:srcRect l="54747" t="0" r="19122" b="0"/>
          <a:stretch/>
        </p:blipFill>
        <p:spPr>
          <a:xfrm>
            <a:off x="3636000" y="908640"/>
            <a:ext cx="2773440" cy="57564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2" descr=""/>
          <p:cNvPicPr/>
          <p:nvPr/>
        </p:nvPicPr>
        <p:blipFill>
          <a:blip r:embed="rId7"/>
          <a:stretch/>
        </p:blipFill>
        <p:spPr>
          <a:xfrm>
            <a:off x="6529680" y="973080"/>
            <a:ext cx="2002320" cy="464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-216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83" name="Объект 4"/>
          <p:cNvGraphicFramePr/>
          <p:nvPr/>
        </p:nvGraphicFramePr>
        <p:xfrm>
          <a:off x="467640" y="1628640"/>
          <a:ext cx="8218800" cy="452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4" name="Диаграмма 5"/>
          <p:cNvGraphicFramePr/>
          <p:nvPr/>
        </p:nvGraphicFramePr>
        <p:xfrm>
          <a:off x="593640" y="3470400"/>
          <a:ext cx="8140680" cy="292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5" name="TextBox 1"/>
          <p:cNvSpPr/>
          <p:nvPr/>
        </p:nvSpPr>
        <p:spPr>
          <a:xfrm>
            <a:off x="7818840" y="4149000"/>
            <a:ext cx="1007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600" strike="noStrike" u="none">
                <a:solidFill>
                  <a:srgbClr val="0000ff"/>
                </a:solidFill>
                <a:uFillTx/>
                <a:latin typeface="Calibri"/>
              </a:rPr>
              <a:t>млн. руб.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86" name="Рисунок 3" descr=""/>
          <p:cNvPicPr/>
          <p:nvPr/>
        </p:nvPicPr>
        <p:blipFill>
          <a:blip r:embed="rId4"/>
          <a:srcRect l="0" t="0" r="41390" b="0"/>
          <a:stretch/>
        </p:blipFill>
        <p:spPr>
          <a:xfrm>
            <a:off x="210960" y="182520"/>
            <a:ext cx="8753040" cy="510120"/>
          </a:xfrm>
          <a:prstGeom prst="rect">
            <a:avLst/>
          </a:prstGeom>
          <a:ln w="0">
            <a:noFill/>
          </a:ln>
        </p:spPr>
      </p:pic>
      <p:pic>
        <p:nvPicPr>
          <p:cNvPr id="287" name="Рисунок 11" descr=""/>
          <p:cNvPicPr/>
          <p:nvPr/>
        </p:nvPicPr>
        <p:blipFill>
          <a:blip r:embed="rId5"/>
          <a:srcRect l="58403" t="0" r="0" b="0"/>
          <a:stretch/>
        </p:blipFill>
        <p:spPr>
          <a:xfrm>
            <a:off x="1763640" y="692640"/>
            <a:ext cx="6212160" cy="510120"/>
          </a:xfrm>
          <a:prstGeom prst="rect">
            <a:avLst/>
          </a:prstGeom>
          <a:ln w="0">
            <a:noFill/>
          </a:ln>
        </p:spPr>
      </p:pic>
      <p:pic>
        <p:nvPicPr>
          <p:cNvPr id="288" name="Рисунок 7" descr=""/>
          <p:cNvPicPr/>
          <p:nvPr/>
        </p:nvPicPr>
        <p:blipFill>
          <a:blip r:embed="rId6"/>
          <a:stretch/>
        </p:blipFill>
        <p:spPr>
          <a:xfrm>
            <a:off x="3412800" y="1307520"/>
            <a:ext cx="2592000" cy="2592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89" name="Рисунок 10" descr=""/>
          <p:cNvPicPr/>
          <p:nvPr/>
        </p:nvPicPr>
        <p:blipFill>
          <a:blip r:embed="rId7"/>
          <a:stretch/>
        </p:blipFill>
        <p:spPr>
          <a:xfrm>
            <a:off x="10800" y="1408320"/>
            <a:ext cx="3338640" cy="24483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90" name="Picture 2" descr="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102" t="438" r="14938" b="-438"/>
          <a:stretch/>
        </p:blipFill>
        <p:spPr>
          <a:xfrm>
            <a:off x="6185880" y="1423440"/>
            <a:ext cx="2970000" cy="2385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7640" y="1008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92" name="Объект 5"/>
          <p:cNvGraphicFramePr/>
          <p:nvPr/>
        </p:nvGraphicFramePr>
        <p:xfrm>
          <a:off x="438840" y="1556640"/>
          <a:ext cx="8229240" cy="452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3" name="Диаграмма 6"/>
          <p:cNvGraphicFramePr/>
          <p:nvPr/>
        </p:nvGraphicFramePr>
        <p:xfrm>
          <a:off x="455040" y="1340640"/>
          <a:ext cx="8304480" cy="3755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94" name="Рисунок 1" descr=""/>
          <p:cNvPicPr/>
          <p:nvPr/>
        </p:nvPicPr>
        <p:blipFill>
          <a:blip r:embed="rId4"/>
          <a:srcRect l="0" t="0" r="43584" b="0"/>
          <a:stretch/>
        </p:blipFill>
        <p:spPr>
          <a:xfrm>
            <a:off x="1049400" y="188640"/>
            <a:ext cx="7342920" cy="503640"/>
          </a:xfrm>
          <a:prstGeom prst="rect">
            <a:avLst/>
          </a:prstGeom>
          <a:ln w="0">
            <a:noFill/>
          </a:ln>
        </p:spPr>
      </p:pic>
      <p:pic>
        <p:nvPicPr>
          <p:cNvPr id="295" name="Рисунок 8" descr=""/>
          <p:cNvPicPr/>
          <p:nvPr/>
        </p:nvPicPr>
        <p:blipFill>
          <a:blip r:embed="rId5"/>
          <a:srcRect l="55897" t="0" r="0" b="0"/>
          <a:stretch/>
        </p:blipFill>
        <p:spPr>
          <a:xfrm>
            <a:off x="1850760" y="692640"/>
            <a:ext cx="5740200" cy="503640"/>
          </a:xfrm>
          <a:prstGeom prst="rect">
            <a:avLst/>
          </a:prstGeom>
          <a:ln w="0">
            <a:noFill/>
          </a:ln>
        </p:spPr>
      </p:pic>
      <p:sp>
        <p:nvSpPr>
          <p:cNvPr id="296" name="TextBox 2"/>
          <p:cNvSpPr/>
          <p:nvPr/>
        </p:nvSpPr>
        <p:spPr>
          <a:xfrm>
            <a:off x="7795800" y="1556640"/>
            <a:ext cx="907920" cy="303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млн. руб.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97" name="Picture 2" descr=""/>
          <p:cNvPicPr/>
          <p:nvPr/>
        </p:nvPicPr>
        <p:blipFill>
          <a:blip r:embed="rId6"/>
          <a:srcRect l="0" t="8567" r="0" b="0"/>
          <a:stretch/>
        </p:blipFill>
        <p:spPr>
          <a:xfrm>
            <a:off x="324000" y="4053240"/>
            <a:ext cx="3958200" cy="2780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98" name="Picture 4" descr=""/>
          <p:cNvPicPr/>
          <p:nvPr/>
        </p:nvPicPr>
        <p:blipFill>
          <a:blip r:embed="rId7"/>
          <a:srcRect l="0" t="0" r="0" b="18645"/>
          <a:stretch/>
        </p:blipFill>
        <p:spPr>
          <a:xfrm>
            <a:off x="4785840" y="4549680"/>
            <a:ext cx="4211640" cy="22842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00" name="Объект 3"/>
          <p:cNvGraphicFramePr/>
          <p:nvPr/>
        </p:nvGraphicFramePr>
        <p:xfrm>
          <a:off x="457200" y="1600200"/>
          <a:ext cx="8229240" cy="452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1" name="Диаграмма 5"/>
          <p:cNvGraphicFramePr/>
          <p:nvPr/>
        </p:nvGraphicFramePr>
        <p:xfrm>
          <a:off x="115200" y="1823400"/>
          <a:ext cx="9064080" cy="491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2" name="Рисунок 1" descr=""/>
          <p:cNvPicPr/>
          <p:nvPr/>
        </p:nvPicPr>
        <p:blipFill>
          <a:blip r:embed="rId4"/>
          <a:srcRect l="0" t="0" r="32203" b="0"/>
          <a:stretch/>
        </p:blipFill>
        <p:spPr>
          <a:xfrm>
            <a:off x="357480" y="188640"/>
            <a:ext cx="8678880" cy="503640"/>
          </a:xfrm>
          <a:prstGeom prst="rect">
            <a:avLst/>
          </a:prstGeom>
          <a:ln w="0">
            <a:noFill/>
          </a:ln>
        </p:spPr>
      </p:pic>
      <p:pic>
        <p:nvPicPr>
          <p:cNvPr id="303" name="Рисунок 8" descr=""/>
          <p:cNvPicPr/>
          <p:nvPr/>
        </p:nvPicPr>
        <p:blipFill>
          <a:blip r:embed="rId5"/>
          <a:srcRect l="67411" t="0" r="0" b="0"/>
          <a:stretch/>
        </p:blipFill>
        <p:spPr>
          <a:xfrm>
            <a:off x="1763640" y="897480"/>
            <a:ext cx="4171680" cy="503640"/>
          </a:xfrm>
          <a:prstGeom prst="rect">
            <a:avLst/>
          </a:prstGeom>
          <a:ln w="0">
            <a:noFill/>
          </a:ln>
        </p:spPr>
      </p:pic>
      <p:pic>
        <p:nvPicPr>
          <p:cNvPr id="304" name="Рисунок 2" descr=""/>
          <p:cNvPicPr/>
          <p:nvPr/>
        </p:nvPicPr>
        <p:blipFill>
          <a:blip r:embed="rId6"/>
          <a:stretch/>
        </p:blipFill>
        <p:spPr>
          <a:xfrm>
            <a:off x="6348240" y="990720"/>
            <a:ext cx="2701440" cy="21981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26640"/>
            <a:ext cx="9143640" cy="683100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06" name="Объект 3"/>
          <p:cNvGraphicFramePr/>
          <p:nvPr/>
        </p:nvGraphicFramePr>
        <p:xfrm>
          <a:off x="468720" y="2349000"/>
          <a:ext cx="7272360" cy="42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" name="TextBox 2"/>
          <p:cNvSpPr/>
          <p:nvPr/>
        </p:nvSpPr>
        <p:spPr>
          <a:xfrm>
            <a:off x="6976440" y="3193200"/>
            <a:ext cx="860760" cy="303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тыс. руб.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08" name="Рисунок 1" descr=""/>
          <p:cNvPicPr/>
          <p:nvPr/>
        </p:nvPicPr>
        <p:blipFill>
          <a:blip r:embed="rId3"/>
          <a:srcRect l="0" t="0" r="76656" b="0"/>
          <a:stretch/>
        </p:blipFill>
        <p:spPr>
          <a:xfrm>
            <a:off x="303120" y="130680"/>
            <a:ext cx="5420880" cy="433080"/>
          </a:xfrm>
          <a:prstGeom prst="rect">
            <a:avLst/>
          </a:prstGeom>
          <a:ln w="0">
            <a:noFill/>
          </a:ln>
        </p:spPr>
      </p:pic>
      <p:pic>
        <p:nvPicPr>
          <p:cNvPr id="309" name="Рисунок 10" descr=""/>
          <p:cNvPicPr/>
          <p:nvPr/>
        </p:nvPicPr>
        <p:blipFill>
          <a:blip r:embed="rId4"/>
          <a:srcRect l="23230" t="0" r="57826" b="0"/>
          <a:stretch/>
        </p:blipFill>
        <p:spPr>
          <a:xfrm>
            <a:off x="820800" y="548640"/>
            <a:ext cx="4398840" cy="433080"/>
          </a:xfrm>
          <a:prstGeom prst="rect">
            <a:avLst/>
          </a:prstGeom>
          <a:ln w="0">
            <a:noFill/>
          </a:ln>
        </p:spPr>
      </p:pic>
      <p:pic>
        <p:nvPicPr>
          <p:cNvPr id="310" name="Рисунок 11" descr=""/>
          <p:cNvPicPr/>
          <p:nvPr/>
        </p:nvPicPr>
        <p:blipFill>
          <a:blip r:embed="rId5"/>
          <a:srcRect l="42125" t="0" r="33351" b="0"/>
          <a:stretch/>
        </p:blipFill>
        <p:spPr>
          <a:xfrm>
            <a:off x="172800" y="980640"/>
            <a:ext cx="5695200" cy="433080"/>
          </a:xfrm>
          <a:prstGeom prst="rect">
            <a:avLst/>
          </a:prstGeom>
          <a:ln w="0">
            <a:noFill/>
          </a:ln>
        </p:spPr>
      </p:pic>
      <p:pic>
        <p:nvPicPr>
          <p:cNvPr id="311" name="Рисунок 13" descr=""/>
          <p:cNvPicPr/>
          <p:nvPr/>
        </p:nvPicPr>
        <p:blipFill>
          <a:blip r:embed="rId6"/>
          <a:srcRect l="66714" t="0" r="11232" b="-16190"/>
          <a:stretch/>
        </p:blipFill>
        <p:spPr>
          <a:xfrm>
            <a:off x="530280" y="1495080"/>
            <a:ext cx="5121360" cy="503280"/>
          </a:xfrm>
          <a:prstGeom prst="rect">
            <a:avLst/>
          </a:prstGeom>
          <a:ln w="0">
            <a:noFill/>
          </a:ln>
        </p:spPr>
      </p:pic>
      <p:pic>
        <p:nvPicPr>
          <p:cNvPr id="312" name="Рисунок 14" descr=""/>
          <p:cNvPicPr/>
          <p:nvPr/>
        </p:nvPicPr>
        <p:blipFill>
          <a:blip r:embed="rId7"/>
          <a:srcRect l="88902" t="0" r="0" b="-16190"/>
          <a:stretch/>
        </p:blipFill>
        <p:spPr>
          <a:xfrm>
            <a:off x="1994760" y="1917000"/>
            <a:ext cx="2576880" cy="503280"/>
          </a:xfrm>
          <a:prstGeom prst="rect">
            <a:avLst/>
          </a:prstGeom>
          <a:ln w="0">
            <a:noFill/>
          </a:ln>
        </p:spPr>
      </p:pic>
      <p:pic>
        <p:nvPicPr>
          <p:cNvPr id="313" name="Picture 2" descr="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5814720" y="270000"/>
            <a:ext cx="3275640" cy="2183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82" name="TextBox 5"/>
          <p:cNvSpPr/>
          <p:nvPr/>
        </p:nvSpPr>
        <p:spPr>
          <a:xfrm>
            <a:off x="210960" y="188640"/>
            <a:ext cx="8712720" cy="661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Бюджет</a:t>
            </a:r>
            <a:r>
              <a:rPr b="0" lang="ru-RU" sz="12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Calibri"/>
              </a:rPr>
              <a:t>-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форма образования и расходования  денежных средств ,  предназначенных  для  финансового обеспечения задач и функций государства и местного самоуправления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Бюджетно-налоговая политика 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Calibri"/>
              </a:rPr>
              <a:t>-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политика государства в области налогообложения и государственных  расходов, направленная по замыслу на поддержание высокого уровня занятости, стабильной экономики, роста ВНП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Доходы бюджета 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Calibri"/>
              </a:rPr>
              <a:t>-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поступающие  в бюджет денежные  средства, за исключением средств, являющихся источниками финансирования дефицита бюджета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К</a:t>
            </a:r>
            <a:r>
              <a:rPr b="0" i="1" lang="ru-RU" sz="1200" strike="noStrike" u="none">
                <a:solidFill>
                  <a:schemeClr val="dk1"/>
                </a:solidFill>
                <a:uFillTx/>
                <a:latin typeface="Calibri"/>
              </a:rPr>
              <a:t> </a:t>
            </a: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собственным доходам бюджетов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относятся: налоговые доходы, зачисляемые в бюджеты в соответствии с бюджетным законодательством РФ и законодательством о налогах и сборах; неналоговые доходы, зачисляемые в бюджеты в соответствии с законодательством РФ , законами субъектов РФ и муниципальными правовыми актами представительных органов муниципальных образований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lang="ru-RU" sz="1200" strike="noStrike" u="none">
                <a:solidFill>
                  <a:srgbClr val="6600cc"/>
                </a:solidFill>
                <a:uFillTx/>
                <a:latin typeface="Calibri"/>
              </a:rPr>
              <a:t>  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lang="ru-RU" sz="1200" strike="noStrike" u="none">
                <a:solidFill>
                  <a:schemeClr val="dk1"/>
                </a:solidFill>
                <a:uFillTx/>
                <a:latin typeface="Calibri"/>
              </a:rPr>
              <a:t> 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К</a:t>
            </a:r>
            <a:r>
              <a:rPr b="0" i="1" lang="ru-RU" sz="1200" strike="noStrike" u="none">
                <a:solidFill>
                  <a:schemeClr val="dk1"/>
                </a:solidFill>
                <a:uFillTx/>
                <a:latin typeface="Calibri"/>
              </a:rPr>
              <a:t> </a:t>
            </a: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безвозмездным поступлениям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относятся: дотации из других бюджетов бюджетной системы РФ; субсидии из других бюджетов бюджетной системы РФ (межбюджетные субсидии);субвенции из федерального бюджета и (или) из бюджетов субъектов РФ; иные  межбюджетные  трансферты  из  других  бюджетов бюджетной системы РФ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Налоговые доходы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</a:rPr>
              <a:t>бюджетов городских округов – это отчисления от федеральных налогов и сборов, в т. ч. налогов, предусмотренных специальными налоговыми режимами, и (или) региональных  налогов  по единым  нормативам отчислений , установленным законами субъектов РФ для  зачисления соответствующих налоговых доходов в бюджеты городских округов в соответствии с п.1 ст.58 бюджетного Кодекса РФ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  <a:ea typeface="Calibri"/>
              </a:rPr>
              <a:t>К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Calibri"/>
                <a:ea typeface="Calibri"/>
              </a:rPr>
              <a:t> </a:t>
            </a: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  <a:ea typeface="Calibri"/>
              </a:rPr>
              <a:t>неналоговым доходам бюджета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Calibri"/>
                <a:ea typeface="Calibri"/>
              </a:rPr>
              <a:t>города относятся: доходы от использования имущества, находящегося в муниципальной собственности; доходы от продажи имущества (кроме акций и иных форм участия  в капитале, государственных  запасов драгоценных металлов и драгоценных камней), находящегося муниципальной  собственности; доходы от платных услуг, оказываемых казенными учреждениями; средства, полученные в результате применения мер гражданско-правовой , административной и уголовной ответственности, в том числе штрафы, конфискации, компенсации, а также средства, полученные в возмещение  вреда , причиненного  муниципальному  образованию,  и иные суммы принудительного  изъятия; иные неналоговые доходы.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  <a:ea typeface="Calibri"/>
              </a:rPr>
              <a:t>Межбюджетные трансферты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  <a:ea typeface="Calibri"/>
              </a:rPr>
              <a:t>– средства , предоставляемые  одним бюджетом бюджетной системы РФ другому бюджету бюджетной системы РФ.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83" name="Рисунок 1" descr=""/>
          <p:cNvPicPr/>
          <p:nvPr/>
        </p:nvPicPr>
        <p:blipFill>
          <a:blip r:embed="rId2"/>
          <a:stretch/>
        </p:blipFill>
        <p:spPr>
          <a:xfrm>
            <a:off x="2411640" y="72720"/>
            <a:ext cx="4314600" cy="547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4000">
        <p14:vortex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-360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5888160" y="4941000"/>
            <a:ext cx="2947320" cy="1503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i="1" lang="ru-RU" sz="1050" strike="noStrike" u="none">
                <a:solidFill>
                  <a:srgbClr val="0000ff"/>
                </a:solidFill>
                <a:uFillTx/>
                <a:latin typeface="Tahoma"/>
                <a:ea typeface="Calibri"/>
              </a:rPr>
              <a:t>- часть  средств   бюджета, подлежащая  использованию  в  целях  финансового  обеспечения дорожной деятельности  в отношении автомобильных дорог  общего пользования,  а  также  капитального  ремонта  и ремонта дворовых территорий многоквартирных  домов,  проездов к дворовым территориям  многоквартирных  домов  населенных пунктов.</a:t>
            </a:r>
            <a:br>
              <a:rPr sz="1050"/>
            </a:br>
            <a:endParaRPr b="0" lang="ru-RU" sz="105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graphicFrame>
        <p:nvGraphicFramePr>
          <p:cNvPr id="4" name="Diagram4"/>
          <p:cNvGraphicFramePr/>
          <p:nvPr>
            <p:extLst>
              <p:ext uri="{D42A27DB-BD31-4B8C-83A1-F6EECF244321}">
                <p14:modId xmlns:p14="http://schemas.microsoft.com/office/powerpoint/2010/main" val="613055917"/>
              </p:ext>
            </p:extLst>
          </p:nvPr>
        </p:nvGraphicFramePr>
        <p:xfrm>
          <a:off x="107640" y="692640"/>
          <a:ext cx="8856720" cy="4417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16" name="Рисунок 1" descr=""/>
          <p:cNvPicPr/>
          <p:nvPr/>
        </p:nvPicPr>
        <p:blipFill>
          <a:blip r:embed="rId7"/>
          <a:srcRect l="0" t="0" r="34020" b="0"/>
          <a:stretch/>
        </p:blipFill>
        <p:spPr>
          <a:xfrm>
            <a:off x="107640" y="154080"/>
            <a:ext cx="9036000" cy="503640"/>
          </a:xfrm>
          <a:prstGeom prst="rect">
            <a:avLst/>
          </a:prstGeom>
          <a:ln w="0">
            <a:noFill/>
          </a:ln>
        </p:spPr>
      </p:pic>
      <p:pic>
        <p:nvPicPr>
          <p:cNvPr id="317" name="Рисунок 5" descr=""/>
          <p:cNvPicPr/>
          <p:nvPr/>
        </p:nvPicPr>
        <p:blipFill>
          <a:blip r:embed="rId8"/>
          <a:stretch/>
        </p:blipFill>
        <p:spPr>
          <a:xfrm>
            <a:off x="5888160" y="4323240"/>
            <a:ext cx="2847240" cy="538920"/>
          </a:xfrm>
          <a:prstGeom prst="rect">
            <a:avLst/>
          </a:prstGeom>
          <a:ln w="0">
            <a:noFill/>
          </a:ln>
        </p:spPr>
      </p:pic>
      <p:pic>
        <p:nvPicPr>
          <p:cNvPr id="318" name="Picture 2" descr="https://x-lines.ru/letters/i/cyrillicbasic/0039/1616d4/60/0/4nopbcgto8eamwf64n4pdn3y4n57bcby4gy7db6oszearegto8eabwfi4n4pdyqtomemrego1uem7wcy4n9pbpsozzem7wfu4n9nbwcr4n9pbxqosuemyegosxem7wcy4n9pbpgosyopb8qoz5emfwf64grpbcgtozeafwfa4n67dyqozmemyegozzemyeb1gy3dgegosxem7wfw.png"/>
          <p:cNvPicPr/>
          <p:nvPr/>
        </p:nvPicPr>
        <p:blipFill>
          <a:blip r:embed="rId9"/>
          <a:srcRect l="55123" t="0" r="14648" b="0"/>
          <a:stretch/>
        </p:blipFill>
        <p:spPr>
          <a:xfrm>
            <a:off x="1331640" y="764640"/>
            <a:ext cx="4655880" cy="505080"/>
          </a:xfrm>
          <a:prstGeom prst="rect">
            <a:avLst/>
          </a:prstGeom>
          <a:ln w="0">
            <a:noFill/>
          </a:ln>
        </p:spPr>
      </p:pic>
      <p:pic>
        <p:nvPicPr>
          <p:cNvPr id="319" name="Рисунок 4" descr=""/>
          <p:cNvPicPr/>
          <p:nvPr/>
        </p:nvPicPr>
        <p:blipFill>
          <a:blip r:embed="rId10"/>
          <a:srcRect l="12621" t="30571" r="0" b="22774"/>
          <a:stretch/>
        </p:blipFill>
        <p:spPr>
          <a:xfrm>
            <a:off x="96840" y="4149000"/>
            <a:ext cx="5916600" cy="2409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20" name="Picture 2" descr=""/>
          <p:cNvPicPr/>
          <p:nvPr/>
        </p:nvPicPr>
        <p:blipFill>
          <a:blip r:embed="rId11"/>
          <a:stretch/>
        </p:blipFill>
        <p:spPr>
          <a:xfrm>
            <a:off x="6210720" y="815760"/>
            <a:ext cx="2002320" cy="406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11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5840" y="-27360"/>
            <a:ext cx="9179280" cy="6857640"/>
          </a:xfrm>
          <a:prstGeom prst="rect">
            <a:avLst/>
          </a:prstGeom>
          <a:ln w="0">
            <a:noFill/>
          </a:ln>
        </p:spPr>
      </p:pic>
      <p:pic>
        <p:nvPicPr>
          <p:cNvPr id="322" name="Picture 2" descr="https://x-lines.ru/letters/i/cyrillicbasic/0039/1616d4/60/0/4nopbcgto8eamwf64n4pdn3y4n57bcby4gy7db6oszearegto8eabwfi4n4pdyqtomemrego1uem7wcy4n9pbpsozzem7wfu4n9nbwcr4n9pbxqosuemyegosxem7wcy4n9pbpgosyopb8qoz5emfwf64grpbcgtozeafwfa4n67dyqozmemyegozzemyeb1gy3dgegosxem7wfw.png"/>
          <p:cNvPicPr/>
          <p:nvPr/>
        </p:nvPicPr>
        <p:blipFill>
          <a:blip r:embed="rId2"/>
          <a:srcRect l="0" t="0" r="45186" b="0"/>
          <a:stretch/>
        </p:blipFill>
        <p:spPr>
          <a:xfrm>
            <a:off x="611640" y="188640"/>
            <a:ext cx="8139960" cy="505080"/>
          </a:xfrm>
          <a:prstGeom prst="rect">
            <a:avLst/>
          </a:prstGeom>
          <a:ln w="0">
            <a:noFill/>
          </a:ln>
        </p:spPr>
      </p:pic>
      <p:pic>
        <p:nvPicPr>
          <p:cNvPr id="323" name="Picture 2" descr="https://x-lines.ru/letters/i/cyrillicbasic/0039/1616d4/60/0/4nopbcgto8eamwf64n4pdn3y4n57bcby4gy7db6oszearegto8eabwfi4n4pdyqtomemrego1uem7wcy4n9pbpsozzem7wfu4n9nbwcr4n9pbxqosuemyegosxem7wcy4n9pbpgosyopb8qoz5emfwf64grpbcgtozeafwfa4n67dyqozmemyegozzemyeb1gy3dgegosxem7wfw.png"/>
          <p:cNvPicPr/>
          <p:nvPr/>
        </p:nvPicPr>
        <p:blipFill>
          <a:blip r:embed="rId3"/>
          <a:srcRect l="55123" t="0" r="14816" b="0"/>
          <a:stretch/>
        </p:blipFill>
        <p:spPr>
          <a:xfrm>
            <a:off x="1475640" y="764640"/>
            <a:ext cx="4464000" cy="505080"/>
          </a:xfrm>
          <a:prstGeom prst="rect">
            <a:avLst/>
          </a:prstGeom>
          <a:ln w="0">
            <a:noFill/>
          </a:ln>
        </p:spPr>
      </p:pic>
      <p:sp>
        <p:nvSpPr>
          <p:cNvPr id="324" name="Прямоугольник 8"/>
          <p:cNvSpPr/>
          <p:nvPr/>
        </p:nvSpPr>
        <p:spPr>
          <a:xfrm>
            <a:off x="2585160" y="1412640"/>
            <a:ext cx="4074840" cy="863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ffff">
                <a:lumMod val="6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288 816,8 тыс. руб.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25" name="Рисунок 15" descr=""/>
          <p:cNvPicPr/>
          <p:nvPr/>
        </p:nvPicPr>
        <p:blipFill>
          <a:blip r:embed="rId4"/>
          <a:stretch/>
        </p:blipFill>
        <p:spPr>
          <a:xfrm>
            <a:off x="3470760" y="1484640"/>
            <a:ext cx="2421720" cy="458280"/>
          </a:xfrm>
          <a:prstGeom prst="rect">
            <a:avLst/>
          </a:prstGeom>
          <a:ln w="0">
            <a:noFill/>
          </a:ln>
        </p:spPr>
      </p:pic>
      <p:sp>
        <p:nvSpPr>
          <p:cNvPr id="326" name="Прямоугольник 9"/>
          <p:cNvSpPr/>
          <p:nvPr/>
        </p:nvSpPr>
        <p:spPr>
          <a:xfrm>
            <a:off x="575640" y="3116880"/>
            <a:ext cx="2412000" cy="1223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>
                <a:lumMod val="7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Расходы на разработку ПСД на реконструкцию и капитальный ремонт автомобильных дорог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1 500,0 тыс. руб.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7" name="Прямоугольник 16"/>
          <p:cNvSpPr/>
          <p:nvPr/>
        </p:nvSpPr>
        <p:spPr>
          <a:xfrm>
            <a:off x="1961640" y="4848840"/>
            <a:ext cx="2376000" cy="1223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>
                <a:lumMod val="7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Расходы на содержание и освещение автомобильных дорог общего пользования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96 470,5 тыс. руб.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8" name="Прямоугольник 17"/>
          <p:cNvSpPr/>
          <p:nvPr/>
        </p:nvSpPr>
        <p:spPr>
          <a:xfrm>
            <a:off x="6300360" y="3116880"/>
            <a:ext cx="2340000" cy="1223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>
                <a:lumMod val="7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i="1" lang="ru-RU" sz="1200" strike="noStrike" u="none">
                <a:solidFill>
                  <a:srgbClr val="0000ff"/>
                </a:solidFill>
                <a:uFillTx/>
                <a:latin typeface="Calibri"/>
              </a:rPr>
              <a:t>Расходы на строительство, реконструкцию, капитальный ремонт объектов транспортной инфраструктуры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189 346,3 тыс. руб.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9" name="Прямоугольник 19"/>
          <p:cNvSpPr/>
          <p:nvPr/>
        </p:nvSpPr>
        <p:spPr>
          <a:xfrm>
            <a:off x="4836240" y="4848840"/>
            <a:ext cx="2454480" cy="1223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>
                <a:lumMod val="7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Расходы  на содержание и ремонт технических средств организации дорожного движения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1 500,0  тыс. руб.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cxnSp>
        <p:nvCxnSpPr>
          <p:cNvPr id="330" name="Прямая со стрелкой 22"/>
          <p:cNvCxnSpPr/>
          <p:nvPr/>
        </p:nvCxnSpPr>
        <p:spPr>
          <a:xfrm flipH="1">
            <a:off x="2181960" y="2276640"/>
            <a:ext cx="806040" cy="840240"/>
          </a:xfrm>
          <a:prstGeom prst="straightConnector1">
            <a:avLst/>
          </a:prstGeom>
          <a:ln>
            <a:solidFill>
              <a:srgbClr val="ffffff">
                <a:lumMod val="50000"/>
              </a:srgbClr>
            </a:solidFill>
            <a:round/>
            <a:tailEnd len="med" type="arrow" w="med"/>
          </a:ln>
        </p:spPr>
      </p:cxnSp>
      <p:cxnSp>
        <p:nvCxnSpPr>
          <p:cNvPr id="331" name="Прямая со стрелкой 24"/>
          <p:cNvCxnSpPr/>
          <p:nvPr/>
        </p:nvCxnSpPr>
        <p:spPr>
          <a:xfrm>
            <a:off x="6300000" y="2276640"/>
            <a:ext cx="1008360" cy="840240"/>
          </a:xfrm>
          <a:prstGeom prst="straightConnector1">
            <a:avLst/>
          </a:prstGeom>
          <a:ln>
            <a:solidFill>
              <a:srgbClr val="ffffff">
                <a:lumMod val="50000"/>
              </a:srgbClr>
            </a:solidFill>
            <a:round/>
            <a:tailEnd len="med" type="arrow" w="med"/>
          </a:ln>
        </p:spPr>
      </p:cxnSp>
      <p:cxnSp>
        <p:nvCxnSpPr>
          <p:cNvPr id="332" name="Прямая со стрелкой 26"/>
          <p:cNvCxnSpPr/>
          <p:nvPr/>
        </p:nvCxnSpPr>
        <p:spPr>
          <a:xfrm flipH="1">
            <a:off x="3307320" y="2276640"/>
            <a:ext cx="655560" cy="2544840"/>
          </a:xfrm>
          <a:prstGeom prst="straightConnector1">
            <a:avLst/>
          </a:prstGeom>
          <a:ln>
            <a:solidFill>
              <a:srgbClr val="ffffff">
                <a:lumMod val="50000"/>
              </a:srgbClr>
            </a:solidFill>
            <a:round/>
            <a:tailEnd len="med" type="arrow" w="med"/>
          </a:ln>
        </p:spPr>
      </p:cxnSp>
      <p:cxnSp>
        <p:nvCxnSpPr>
          <p:cNvPr id="333" name="Прямая со стрелкой 30"/>
          <p:cNvCxnSpPr/>
          <p:nvPr/>
        </p:nvCxnSpPr>
        <p:spPr>
          <a:xfrm>
            <a:off x="5401800" y="2279520"/>
            <a:ext cx="360360" cy="2572200"/>
          </a:xfrm>
          <a:prstGeom prst="straightConnector1">
            <a:avLst/>
          </a:prstGeom>
          <a:ln>
            <a:solidFill>
              <a:srgbClr val="ffffff">
                <a:lumMod val="50000"/>
              </a:srgbClr>
            </a:solidFill>
            <a:round/>
            <a:tailEnd len="med" type="arrow" w="med"/>
          </a:ln>
        </p:spPr>
      </p:cxnSp>
      <p:pic>
        <p:nvPicPr>
          <p:cNvPr id="334" name="Рисунок 7170" descr="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50002" t="20453" r="0" b="24791"/>
          <a:stretch/>
        </p:blipFill>
        <p:spPr>
          <a:xfrm>
            <a:off x="7300080" y="4711320"/>
            <a:ext cx="1919160" cy="21016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35" name="Рисунок 1" descr="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9723" t="0" r="0" b="24880"/>
          <a:stretch/>
        </p:blipFill>
        <p:spPr>
          <a:xfrm>
            <a:off x="63360" y="1205280"/>
            <a:ext cx="2292120" cy="19112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36" name="Рисунок 2" descr=""/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08000" y="4758120"/>
            <a:ext cx="1765800" cy="17668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37" name="Picture 2" descr=""/>
          <p:cNvPicPr/>
          <p:nvPr/>
        </p:nvPicPr>
        <p:blipFill>
          <a:blip r:embed="rId11"/>
          <a:stretch/>
        </p:blipFill>
        <p:spPr>
          <a:xfrm>
            <a:off x="6084000" y="811800"/>
            <a:ext cx="1872000" cy="417240"/>
          </a:xfrm>
          <a:prstGeom prst="rect">
            <a:avLst/>
          </a:prstGeom>
          <a:ln w="0">
            <a:noFill/>
          </a:ln>
        </p:spPr>
      </p:pic>
      <p:pic>
        <p:nvPicPr>
          <p:cNvPr id="338" name="Рисунок 5" descr=""/>
          <p:cNvPicPr/>
          <p:nvPr/>
        </p:nvPicPr>
        <p:blipFill>
          <a:blip r:embed="rId12"/>
          <a:stretch/>
        </p:blipFill>
        <p:spPr>
          <a:xfrm>
            <a:off x="7027920" y="1197360"/>
            <a:ext cx="1919160" cy="19191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11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43640" cy="7263360"/>
          </a:xfrm>
          <a:prstGeom prst="rect">
            <a:avLst/>
          </a:prstGeom>
          <a:ln w="0">
            <a:noFill/>
          </a:ln>
        </p:spPr>
      </p:pic>
      <p:pic>
        <p:nvPicPr>
          <p:cNvPr id="340" name="Picture 2" descr="https://x-lines.ru/letters/i/cyrillicbasic/0039/1616d4/60/0/4nopbcgto8eamwf64n4pdn3y4n57bcby4gy7db6oszearegto8eabwfi4n4pdyqtomemrego1uem7wcy4n9pbpsozzem7wfu4n9nbwcr4n9pbxqosuemyegosxem7wcy4n9pbpgosyopb8qoz5emfwf64grpbcgtozeafwfa4n67dyqozmemyegozzemyeb1gy3dgegosxem7wfw.png"/>
          <p:cNvPicPr/>
          <p:nvPr/>
        </p:nvPicPr>
        <p:blipFill>
          <a:blip r:embed="rId2"/>
          <a:srcRect l="55123" t="0" r="14867" b="0"/>
          <a:stretch/>
        </p:blipFill>
        <p:spPr>
          <a:xfrm>
            <a:off x="1475640" y="764640"/>
            <a:ext cx="4456800" cy="505080"/>
          </a:xfrm>
          <a:prstGeom prst="rect">
            <a:avLst/>
          </a:prstGeom>
          <a:ln w="0">
            <a:noFill/>
          </a:ln>
        </p:spPr>
      </p:pic>
      <p:sp>
        <p:nvSpPr>
          <p:cNvPr id="341" name="Прямоугольник 8"/>
          <p:cNvSpPr/>
          <p:nvPr/>
        </p:nvSpPr>
        <p:spPr>
          <a:xfrm>
            <a:off x="2182320" y="1347480"/>
            <a:ext cx="4824000" cy="8568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  <a:round/>
          </a:ln>
          <a:scene3d>
            <a:camera prst="orthographicFront"/>
            <a:lightRig dir="t" rig="threeP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— </a:t>
            </a: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это </a:t>
            </a:r>
            <a:r>
              <a:rPr b="1" i="1" lang="ru-RU" sz="1500" strike="noStrike" u="none">
                <a:solidFill>
                  <a:srgbClr val="0000ff"/>
                </a:solidFill>
                <a:uFillTx/>
                <a:latin typeface="Calibri"/>
              </a:rPr>
              <a:t>новая форма участия населения </a:t>
            </a: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в осуществлении местного самоуправления.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2" name="Прямоугольник 9"/>
          <p:cNvSpPr/>
          <p:nvPr/>
        </p:nvSpPr>
        <p:spPr>
          <a:xfrm>
            <a:off x="119880" y="2275200"/>
            <a:ext cx="2543040" cy="1288440"/>
          </a:xfrm>
          <a:prstGeom prst="rect">
            <a:avLst/>
          </a:prstGeom>
          <a:solidFill>
            <a:srgbClr val="ebfbb7"/>
          </a:solidFill>
          <a:ln>
            <a:solidFill>
              <a:srgbClr val="ffc000"/>
            </a:solidFill>
            <a:round/>
          </a:ln>
          <a:scene3d>
            <a:camera prst="orthographicFront"/>
            <a:lightRig dir="t" rig="threeP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Приобретение спортивных тренажеров и спортивного инвентаря для МБУ ДО СШ  №1 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(средства обл.бюдж – 1 792,9 т.р., местн.бюдж. 175,2 т.р., 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физ.лиц 151,0 т.р., юр.лиц 70,0 т.р.)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3" name="Прямоугольник 16"/>
          <p:cNvSpPr/>
          <p:nvPr/>
        </p:nvSpPr>
        <p:spPr>
          <a:xfrm>
            <a:off x="4352040" y="5157360"/>
            <a:ext cx="2576160" cy="1583640"/>
          </a:xfrm>
          <a:prstGeom prst="rect">
            <a:avLst/>
          </a:prstGeom>
          <a:solidFill>
            <a:srgbClr val="ebfbb7"/>
          </a:solidFill>
          <a:ln>
            <a:solidFill>
              <a:srgbClr val="ffc000"/>
            </a:solidFill>
            <a:round/>
          </a:ln>
          <a:scene3d>
            <a:camera prst="orthographicFront"/>
            <a:lightRig dir="t" rig="threeP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Приобретение игрового, спортивного, учебного и развивающего оборудования для воспитанников, в том числе с ОВЗ, для МАДОУ ЦРР д/с №1 «Глория»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(средства обл.бюдж – 2 882,3 т.р., местн.бюдж. 281,6 т.р., 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физ.лиц 368,7 т.р., юр.лиц 123,2 т.р.)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4" name="Прямоугольник 17"/>
          <p:cNvSpPr/>
          <p:nvPr/>
        </p:nvSpPr>
        <p:spPr>
          <a:xfrm>
            <a:off x="6372360" y="2266920"/>
            <a:ext cx="2690280" cy="1171800"/>
          </a:xfrm>
          <a:prstGeom prst="rect">
            <a:avLst/>
          </a:prstGeom>
          <a:solidFill>
            <a:srgbClr val="ebfbb7"/>
          </a:solidFill>
          <a:ln>
            <a:solidFill>
              <a:srgbClr val="ffc000"/>
            </a:solidFill>
            <a:round/>
          </a:ln>
          <a:scene3d>
            <a:camera prst="orthographicFront"/>
            <a:lightRig dir="t" rig="threeP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Приобретение теневых навесов и уличного игрового оборудования для МБДОУ д/с № 25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(средства обл.бюдж – 1 716,1 т.р., местн.бюдж. 167,7 т.р.,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физ.лиц 181,0 т.р., юр.лиц 93,2 т.р.)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5" name="Прямоугольник 18"/>
          <p:cNvSpPr/>
          <p:nvPr/>
        </p:nvSpPr>
        <p:spPr>
          <a:xfrm>
            <a:off x="1475640" y="5157360"/>
            <a:ext cx="2770200" cy="1583640"/>
          </a:xfrm>
          <a:prstGeom prst="rect">
            <a:avLst/>
          </a:prstGeom>
          <a:solidFill>
            <a:srgbClr val="ebfbb7"/>
          </a:solidFill>
          <a:ln>
            <a:solidFill>
              <a:srgbClr val="ffc000"/>
            </a:solidFill>
            <a:round/>
          </a:ln>
          <a:scene3d>
            <a:camera prst="orthographicFront"/>
            <a:lightRig dir="t" rig="threeP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Приобретение уличных, игровых и спортивных комплексов, комплекта игровых домиков, комплекта фигур из стеклопластика, комплекта МАФ и входного узла на игровую площадку МБУ ДО «ЦРТДиЮ» </a:t>
            </a: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(средства обл.бюдж – 2 950,5 т.р., местн.бюдж. 288,3 т.р.,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физ.лиц 246,5 т.р., юр.лиц 114,5 т.р.)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6" name="Прямоугольник 19"/>
          <p:cNvSpPr/>
          <p:nvPr/>
        </p:nvSpPr>
        <p:spPr>
          <a:xfrm>
            <a:off x="790920" y="3683520"/>
            <a:ext cx="2357280" cy="1390320"/>
          </a:xfrm>
          <a:prstGeom prst="rect">
            <a:avLst/>
          </a:prstGeom>
          <a:solidFill>
            <a:srgbClr val="ebfbb7"/>
          </a:solidFill>
          <a:ln>
            <a:solidFill>
              <a:srgbClr val="ffc000"/>
            </a:solidFill>
            <a:round/>
          </a:ln>
          <a:scene3d>
            <a:camera prst="orthographicFront"/>
            <a:lightRig dir="t" rig="threeP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Приобретение теневых навесов и уличного игрового оборудования для МБДОУ д/с № 4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(средства обл.бюдж – 2 355,0 т.р., местн.бюдж. 230,1 т.р., 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физ.лиц 155,0 т.р., юр.лиц 77,4 т.р.)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47" name="Picture 2" descr="https://x-lines.ru/letters/i/cyrillicbasic/0039/1616d4/60/0/4ncpbxqozdeapwfa4napdysozdemfwf74gf7bpjy4n97dygoz5emmwf44gbpdn3y4na7ddsosuempwfi4gbpbcby4n37bxstodem7wfw4nanbwr74n9pbcsoz5eatwfo4gn7dysozdem5wcb4n7pbcby4n67bcbygeadrc3y4n37bxsoso.png"/>
          <p:cNvPicPr/>
          <p:nvPr/>
        </p:nvPicPr>
        <p:blipFill>
          <a:blip r:embed="rId3"/>
          <a:srcRect l="0" t="0" r="50638" b="0"/>
          <a:stretch/>
        </p:blipFill>
        <p:spPr>
          <a:xfrm>
            <a:off x="1403640" y="191520"/>
            <a:ext cx="6912360" cy="572760"/>
          </a:xfrm>
          <a:prstGeom prst="rect">
            <a:avLst/>
          </a:prstGeom>
          <a:ln w="0">
            <a:noFill/>
          </a:ln>
        </p:spPr>
      </p:pic>
      <p:pic>
        <p:nvPicPr>
          <p:cNvPr id="348" name="Picture 2" descr="https://x-lines.ru/letters/i/cyrillicbasic/0039/1616d4/60/0/4ncpbxqozdeapwfa4napdysozdemfwf74gf7bpjy4n97dygoz5emmwf44gbpdn3y4na7ddsosuempwfi4gbpbcby4n37bxstodem7wfw4nanbwr74n9pbcsoz5eatwfo4gn7dysozdem5wcb4n7pbcby4n67bcbygeadrc3y4n37bxsoso.png"/>
          <p:cNvPicPr/>
          <p:nvPr/>
        </p:nvPicPr>
        <p:blipFill>
          <a:blip r:embed="rId4"/>
          <a:srcRect l="-2" t="0" r="64333" b="0"/>
          <a:stretch/>
        </p:blipFill>
        <p:spPr>
          <a:xfrm>
            <a:off x="3438720" y="1402920"/>
            <a:ext cx="2628360" cy="301320"/>
          </a:xfrm>
          <a:prstGeom prst="rect">
            <a:avLst/>
          </a:prstGeom>
          <a:ln w="0">
            <a:noFill/>
          </a:ln>
        </p:spPr>
      </p:pic>
      <p:sp>
        <p:nvSpPr>
          <p:cNvPr id="349" name="Прямоугольник 27"/>
          <p:cNvSpPr/>
          <p:nvPr/>
        </p:nvSpPr>
        <p:spPr>
          <a:xfrm>
            <a:off x="5815440" y="3537000"/>
            <a:ext cx="3154680" cy="1548000"/>
          </a:xfrm>
          <a:prstGeom prst="rect">
            <a:avLst/>
          </a:prstGeom>
          <a:solidFill>
            <a:srgbClr val="ebfbb7"/>
          </a:solidFill>
          <a:ln>
            <a:solidFill>
              <a:srgbClr val="ffc000"/>
            </a:solidFill>
            <a:round/>
          </a:ln>
          <a:scene3d>
            <a:camera prst="orthographicFront"/>
            <a:lightRig dir="t" rig="threeP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100" strike="noStrike" u="none">
                <a:solidFill>
                  <a:srgbClr val="0000ff"/>
                </a:solidFill>
                <a:uFillTx/>
                <a:latin typeface="Calibri"/>
              </a:rPr>
              <a:t>Приобретение прожекторов, консоли для управления световым оборудованием, приемников-передатчиков, генератора дыма, светильников, страховочных тросиков, струбцин, кабелей с разъемами для МБУ ДО «Детская музыкальная школа»</a:t>
            </a:r>
            <a:r>
              <a:rPr b="1" lang="ru-RU" sz="12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(средства обл.бюдж – 2 088,6 т.р., местн.бюдж. 204,0 т.р.,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 </a:t>
            </a:r>
            <a:r>
              <a:rPr b="1" i="1" lang="ru-RU" sz="1000" strike="noStrike" u="none">
                <a:solidFill>
                  <a:srgbClr val="0000ff"/>
                </a:solidFill>
                <a:uFillTx/>
                <a:latin typeface="Calibri"/>
              </a:rPr>
              <a:t>физ.лиц 202,9 т.р., юр.лиц 108,0 т.р.)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50" name="Рисунок 5" descr=""/>
          <p:cNvPicPr/>
          <p:nvPr/>
        </p:nvPicPr>
        <p:blipFill>
          <a:blip r:embed="rId5"/>
          <a:srcRect l="9264" t="0" r="12195" b="5758"/>
          <a:stretch/>
        </p:blipFill>
        <p:spPr>
          <a:xfrm>
            <a:off x="-36360" y="5167440"/>
            <a:ext cx="1738800" cy="13903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51" name="Picture 2" descr=""/>
          <p:cNvPicPr/>
          <p:nvPr/>
        </p:nvPicPr>
        <p:blipFill>
          <a:blip r:embed="rId6"/>
          <a:stretch/>
        </p:blipFill>
        <p:spPr>
          <a:xfrm>
            <a:off x="6100200" y="820080"/>
            <a:ext cx="1855800" cy="420120"/>
          </a:xfrm>
          <a:prstGeom prst="rect">
            <a:avLst/>
          </a:prstGeom>
          <a:ln w="0">
            <a:noFill/>
          </a:ln>
        </p:spPr>
      </p:pic>
      <p:pic>
        <p:nvPicPr>
          <p:cNvPr id="352" name="Picture 2" descr=""/>
          <p:cNvPicPr/>
          <p:nvPr/>
        </p:nvPicPr>
        <p:blipFill>
          <a:blip r:embed="rId7"/>
          <a:srcRect l="7678" t="7954" r="8203" b="23620"/>
          <a:stretch/>
        </p:blipFill>
        <p:spPr>
          <a:xfrm>
            <a:off x="6873480" y="5218920"/>
            <a:ext cx="2248200" cy="14274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53" name="Picture 4" descr="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060000" y="2455560"/>
            <a:ext cx="2850480" cy="2178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11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55" name="Объект 3"/>
          <p:cNvGraphicFramePr/>
          <p:nvPr/>
        </p:nvGraphicFramePr>
        <p:xfrm>
          <a:off x="157680" y="908640"/>
          <a:ext cx="8806320" cy="576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6" name="Рисунок 2" descr=""/>
          <p:cNvPicPr/>
          <p:nvPr/>
        </p:nvPicPr>
        <p:blipFill>
          <a:blip r:embed="rId3"/>
          <a:stretch/>
        </p:blipFill>
        <p:spPr>
          <a:xfrm>
            <a:off x="107640" y="272520"/>
            <a:ext cx="8928720" cy="491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-3636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58" name="Объект 3"/>
          <p:cNvGraphicFramePr/>
          <p:nvPr/>
        </p:nvGraphicFramePr>
        <p:xfrm>
          <a:off x="160920" y="1593360"/>
          <a:ext cx="8784720" cy="511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9" name="Рисунок 2" descr=""/>
          <p:cNvPicPr/>
          <p:nvPr/>
        </p:nvPicPr>
        <p:blipFill>
          <a:blip r:embed="rId3"/>
          <a:srcRect l="0" t="0" r="23753" b="0"/>
          <a:stretch/>
        </p:blipFill>
        <p:spPr>
          <a:xfrm>
            <a:off x="760680" y="116640"/>
            <a:ext cx="7843320" cy="647640"/>
          </a:xfrm>
          <a:prstGeom prst="rect">
            <a:avLst/>
          </a:prstGeom>
          <a:ln w="0">
            <a:noFill/>
          </a:ln>
        </p:spPr>
      </p:pic>
      <p:pic>
        <p:nvPicPr>
          <p:cNvPr id="360" name="Picture 2" descr=""/>
          <p:cNvPicPr/>
          <p:nvPr/>
        </p:nvPicPr>
        <p:blipFill>
          <a:blip r:embed="rId4"/>
          <a:stretch/>
        </p:blipFill>
        <p:spPr>
          <a:xfrm>
            <a:off x="3570480" y="977040"/>
            <a:ext cx="2153160" cy="464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62" name="Объект 3"/>
          <p:cNvGraphicFramePr/>
          <p:nvPr/>
        </p:nvGraphicFramePr>
        <p:xfrm>
          <a:off x="323640" y="1340640"/>
          <a:ext cx="6346800" cy="3395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4" name="Рисунок 2" descr=""/>
          <p:cNvPicPr/>
          <p:nvPr/>
        </p:nvPicPr>
        <p:blipFill>
          <a:blip r:embed="rId3"/>
          <a:stretch/>
        </p:blipFill>
        <p:spPr>
          <a:xfrm>
            <a:off x="171000" y="334440"/>
            <a:ext cx="8802000" cy="573840"/>
          </a:xfrm>
          <a:prstGeom prst="rect">
            <a:avLst/>
          </a:prstGeom>
          <a:ln w="0">
            <a:noFill/>
          </a:ln>
        </p:spPr>
      </p:pic>
      <p:sp>
        <p:nvSpPr>
          <p:cNvPr id="365" name="TextBox 4"/>
          <p:cNvSpPr/>
          <p:nvPr/>
        </p:nvSpPr>
        <p:spPr>
          <a:xfrm>
            <a:off x="5512320" y="1260000"/>
            <a:ext cx="867600" cy="303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Calibri"/>
              </a:rPr>
              <a:t>млн.руб.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66" name="Рисунок 5" descr="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07640" y="4605120"/>
            <a:ext cx="2453040" cy="2166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67" name="Рисунок 11" descr=""/>
          <p:cNvPicPr/>
          <p:nvPr/>
        </p:nvPicPr>
        <p:blipFill>
          <a:blip r:embed="rId6"/>
          <a:srcRect l="17743" t="22859" r="0" b="10288"/>
          <a:stretch/>
        </p:blipFill>
        <p:spPr>
          <a:xfrm>
            <a:off x="2627640" y="4605120"/>
            <a:ext cx="3453480" cy="22078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68" name="Рисунок 12" descr=""/>
          <p:cNvPicPr/>
          <p:nvPr/>
        </p:nvPicPr>
        <p:blipFill>
          <a:blip r:embed="rId7"/>
          <a:stretch/>
        </p:blipFill>
        <p:spPr>
          <a:xfrm>
            <a:off x="6384960" y="1414080"/>
            <a:ext cx="2718000" cy="27226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69" name="Picture 2" descr="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0076" t="6300" r="25590" b="7447"/>
          <a:stretch/>
        </p:blipFill>
        <p:spPr>
          <a:xfrm>
            <a:off x="6384960" y="4034880"/>
            <a:ext cx="2586960" cy="27370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1880" y="216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71" name="Объект 11"/>
          <p:cNvGraphicFramePr/>
          <p:nvPr/>
        </p:nvGraphicFramePr>
        <p:xfrm>
          <a:off x="457200" y="1600200"/>
          <a:ext cx="8229240" cy="452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2" name="Рисунок 1" descr=""/>
          <p:cNvPicPr/>
          <p:nvPr/>
        </p:nvPicPr>
        <p:blipFill>
          <a:blip r:embed="rId3"/>
          <a:srcRect l="0" t="0" r="50843" b="0"/>
          <a:stretch/>
        </p:blipFill>
        <p:spPr>
          <a:xfrm>
            <a:off x="107640" y="198360"/>
            <a:ext cx="9036000" cy="494280"/>
          </a:xfrm>
          <a:prstGeom prst="rect">
            <a:avLst/>
          </a:prstGeom>
          <a:ln w="0">
            <a:noFill/>
          </a:ln>
        </p:spPr>
      </p:pic>
      <p:pic>
        <p:nvPicPr>
          <p:cNvPr id="373" name="Рисунок 9" descr=""/>
          <p:cNvPicPr/>
          <p:nvPr/>
        </p:nvPicPr>
        <p:blipFill>
          <a:blip r:embed="rId4"/>
          <a:srcRect l="49299" t="0" r="0" b="0"/>
          <a:stretch/>
        </p:blipFill>
        <p:spPr>
          <a:xfrm>
            <a:off x="99720" y="733320"/>
            <a:ext cx="8928720" cy="494280"/>
          </a:xfrm>
          <a:prstGeom prst="rect">
            <a:avLst/>
          </a:prstGeom>
          <a:ln w="0">
            <a:noFill/>
          </a:ln>
        </p:spPr>
      </p:pic>
      <p:pic>
        <p:nvPicPr>
          <p:cNvPr id="374" name="Рисунок 2" descr=""/>
          <p:cNvPicPr/>
          <p:nvPr/>
        </p:nvPicPr>
        <p:blipFill>
          <a:blip r:embed="rId5"/>
          <a:stretch/>
        </p:blipFill>
        <p:spPr>
          <a:xfrm>
            <a:off x="6180120" y="1436760"/>
            <a:ext cx="2842200" cy="2012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36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76" name="Объект 3"/>
          <p:cNvGraphicFramePr/>
          <p:nvPr/>
        </p:nvGraphicFramePr>
        <p:xfrm>
          <a:off x="395640" y="908640"/>
          <a:ext cx="8229240" cy="547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7" name="Рисунок 1" descr=""/>
          <p:cNvPicPr/>
          <p:nvPr/>
        </p:nvPicPr>
        <p:blipFill>
          <a:blip r:embed="rId3"/>
          <a:srcRect l="0" t="0" r="32929" b="0"/>
          <a:stretch/>
        </p:blipFill>
        <p:spPr>
          <a:xfrm>
            <a:off x="1668240" y="260280"/>
            <a:ext cx="6132600" cy="637920"/>
          </a:xfrm>
          <a:prstGeom prst="rect">
            <a:avLst/>
          </a:prstGeom>
          <a:ln w="0">
            <a:noFill/>
          </a:ln>
        </p:spPr>
      </p:pic>
      <p:pic>
        <p:nvPicPr>
          <p:cNvPr id="378" name="Рисунок 4" descr=""/>
          <p:cNvPicPr/>
          <p:nvPr/>
        </p:nvPicPr>
        <p:blipFill>
          <a:blip r:embed="rId4"/>
          <a:srcRect l="65827" t="0" r="0" b="0"/>
          <a:stretch/>
        </p:blipFill>
        <p:spPr>
          <a:xfrm>
            <a:off x="3172320" y="1136160"/>
            <a:ext cx="3124440" cy="587160"/>
          </a:xfrm>
          <a:prstGeom prst="rect">
            <a:avLst/>
          </a:prstGeom>
          <a:ln w="0">
            <a:noFill/>
          </a:ln>
        </p:spPr>
      </p:pic>
      <p:pic>
        <p:nvPicPr>
          <p:cNvPr id="379" name="Рисунок 2" descr=""/>
          <p:cNvPicPr/>
          <p:nvPr/>
        </p:nvPicPr>
        <p:blipFill>
          <a:blip r:embed="rId5"/>
          <a:stretch/>
        </p:blipFill>
        <p:spPr>
          <a:xfrm>
            <a:off x="3638160" y="5110200"/>
            <a:ext cx="2343960" cy="17578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0" name="Рисунок 11" descr=""/>
          <p:cNvPicPr/>
          <p:nvPr/>
        </p:nvPicPr>
        <p:blipFill>
          <a:blip r:embed="rId6"/>
          <a:stretch/>
        </p:blipFill>
        <p:spPr>
          <a:xfrm>
            <a:off x="403200" y="5096160"/>
            <a:ext cx="2512080" cy="1674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1" name="Рисунок 12" descr=""/>
          <p:cNvPicPr/>
          <p:nvPr/>
        </p:nvPicPr>
        <p:blipFill>
          <a:blip r:embed="rId7"/>
          <a:stretch/>
        </p:blipFill>
        <p:spPr>
          <a:xfrm>
            <a:off x="6431760" y="5207040"/>
            <a:ext cx="2388240" cy="1691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504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83" name="Объект 3"/>
          <p:cNvGraphicFramePr/>
          <p:nvPr/>
        </p:nvGraphicFramePr>
        <p:xfrm>
          <a:off x="1962000" y="1626120"/>
          <a:ext cx="4841640" cy="4250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4" name="Рисунок 5" descr=""/>
          <p:cNvPicPr/>
          <p:nvPr/>
        </p:nvPicPr>
        <p:blipFill>
          <a:blip r:embed="rId3"/>
          <a:srcRect l="0" t="0" r="38565" b="0"/>
          <a:stretch/>
        </p:blipFill>
        <p:spPr>
          <a:xfrm>
            <a:off x="682560" y="152640"/>
            <a:ext cx="5617440" cy="611640"/>
          </a:xfrm>
          <a:prstGeom prst="rect">
            <a:avLst/>
          </a:prstGeom>
          <a:ln w="0">
            <a:noFill/>
          </a:ln>
        </p:spPr>
      </p:pic>
      <p:pic>
        <p:nvPicPr>
          <p:cNvPr id="385" name="Рисунок 14" descr=""/>
          <p:cNvPicPr/>
          <p:nvPr/>
        </p:nvPicPr>
        <p:blipFill>
          <a:blip r:embed="rId4"/>
          <a:srcRect l="60464" t="0" r="0" b="0"/>
          <a:stretch/>
        </p:blipFill>
        <p:spPr>
          <a:xfrm>
            <a:off x="1790640" y="764640"/>
            <a:ext cx="3614760" cy="611640"/>
          </a:xfrm>
          <a:prstGeom prst="rect">
            <a:avLst/>
          </a:prstGeom>
          <a:ln w="0">
            <a:noFill/>
          </a:ln>
        </p:spPr>
      </p:pic>
      <p:pic>
        <p:nvPicPr>
          <p:cNvPr id="386" name="Рисунок 6" descr=""/>
          <p:cNvPicPr/>
          <p:nvPr/>
        </p:nvPicPr>
        <p:blipFill>
          <a:blip r:embed="rId5"/>
          <a:srcRect l="17379" t="29379" r="6762" b="7310"/>
          <a:stretch/>
        </p:blipFill>
        <p:spPr>
          <a:xfrm>
            <a:off x="142200" y="3213000"/>
            <a:ext cx="1954440" cy="17874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7" name="Рисунок 10" descr=""/>
          <p:cNvPicPr/>
          <p:nvPr/>
        </p:nvPicPr>
        <p:blipFill>
          <a:blip r:embed="rId6"/>
          <a:srcRect l="22317" t="24525" r="10745" b="0"/>
          <a:stretch/>
        </p:blipFill>
        <p:spPr>
          <a:xfrm>
            <a:off x="6732360" y="2908440"/>
            <a:ext cx="1758240" cy="2064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8" name="Рисунок 11" descr=""/>
          <p:cNvPicPr/>
          <p:nvPr/>
        </p:nvPicPr>
        <p:blipFill>
          <a:blip r:embed="rId7"/>
          <a:stretch/>
        </p:blipFill>
        <p:spPr>
          <a:xfrm>
            <a:off x="142200" y="1197360"/>
            <a:ext cx="1652760" cy="1800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9" name="Picture 4" descr="09.05.2016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0862" t="33463" r="29889" b="23560"/>
          <a:stretch/>
        </p:blipFill>
        <p:spPr>
          <a:xfrm>
            <a:off x="6081840" y="866520"/>
            <a:ext cx="2861280" cy="20883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90" name="Рисунок 7" descr=""/>
          <p:cNvPicPr/>
          <p:nvPr/>
        </p:nvPicPr>
        <p:blipFill>
          <a:blip r:embed="rId10"/>
          <a:srcRect l="0" t="18501" r="0" b="23756"/>
          <a:stretch/>
        </p:blipFill>
        <p:spPr>
          <a:xfrm>
            <a:off x="6024240" y="4946040"/>
            <a:ext cx="3116880" cy="1800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91" name="Рисунок 13" descr=""/>
          <p:cNvPicPr/>
          <p:nvPr/>
        </p:nvPicPr>
        <p:blipFill>
          <a:blip r:embed="rId11"/>
          <a:srcRect l="0" t="0" r="0" b="26904"/>
          <a:stretch/>
        </p:blipFill>
        <p:spPr>
          <a:xfrm>
            <a:off x="142200" y="5157360"/>
            <a:ext cx="2306160" cy="1685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612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93" name="Объект 3"/>
          <p:cNvGraphicFramePr/>
          <p:nvPr/>
        </p:nvGraphicFramePr>
        <p:xfrm>
          <a:off x="2411640" y="1845000"/>
          <a:ext cx="66348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94" name="Рисунок 4" descr=""/>
          <p:cNvPicPr/>
          <p:nvPr/>
        </p:nvPicPr>
        <p:blipFill>
          <a:blip r:embed="rId3"/>
          <a:srcRect l="10337" t="0" r="19110" b="0"/>
          <a:stretch/>
        </p:blipFill>
        <p:spPr>
          <a:xfrm>
            <a:off x="210960" y="1968480"/>
            <a:ext cx="2736720" cy="1439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95" name="Рисунок 10" descr=""/>
          <p:cNvPicPr/>
          <p:nvPr/>
        </p:nvPicPr>
        <p:blipFill>
          <a:blip r:embed="rId4"/>
          <a:srcRect l="0" t="0" r="38565" b="0"/>
          <a:stretch/>
        </p:blipFill>
        <p:spPr>
          <a:xfrm>
            <a:off x="1907640" y="188640"/>
            <a:ext cx="5617440" cy="611640"/>
          </a:xfrm>
          <a:prstGeom prst="rect">
            <a:avLst/>
          </a:prstGeom>
          <a:ln w="0">
            <a:noFill/>
          </a:ln>
        </p:spPr>
      </p:pic>
      <p:pic>
        <p:nvPicPr>
          <p:cNvPr id="396" name="Рисунок 1" descr=""/>
          <p:cNvPicPr/>
          <p:nvPr/>
        </p:nvPicPr>
        <p:blipFill>
          <a:blip r:embed="rId5"/>
          <a:srcRect l="0" t="0" r="40226" b="0"/>
          <a:stretch/>
        </p:blipFill>
        <p:spPr>
          <a:xfrm>
            <a:off x="346320" y="800640"/>
            <a:ext cx="8690040" cy="572040"/>
          </a:xfrm>
          <a:prstGeom prst="rect">
            <a:avLst/>
          </a:prstGeom>
          <a:ln w="0">
            <a:noFill/>
          </a:ln>
        </p:spPr>
      </p:pic>
      <p:pic>
        <p:nvPicPr>
          <p:cNvPr id="397" name="Рисунок 2" descr=""/>
          <p:cNvPicPr/>
          <p:nvPr/>
        </p:nvPicPr>
        <p:blipFill>
          <a:blip r:embed="rId6"/>
          <a:stretch/>
        </p:blipFill>
        <p:spPr>
          <a:xfrm>
            <a:off x="214920" y="4005000"/>
            <a:ext cx="2749680" cy="18694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85" name="TextBox 3"/>
          <p:cNvSpPr/>
          <p:nvPr/>
        </p:nvSpPr>
        <p:spPr>
          <a:xfrm>
            <a:off x="301680" y="237960"/>
            <a:ext cx="8640720" cy="6329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Дотация</a:t>
            </a:r>
            <a:r>
              <a:rPr b="0" lang="ru-RU" sz="1400" strike="noStrike" u="none">
                <a:solidFill>
                  <a:srgbClr val="7030a0"/>
                </a:solidFill>
                <a:uFillTx/>
                <a:latin typeface="Times New Roman"/>
              </a:rPr>
              <a:t> 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(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от лат. dotatio - дар, пожертвование) - денежные  средства, выделяемые  из  бюджета субъекта РФ для поддержки местных бюджетов при недостаточности их собственных доходов.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Субсидии</a:t>
            </a:r>
            <a:r>
              <a:rPr b="0" lang="ru-RU" sz="1200" strike="noStrike" u="none">
                <a:solidFill>
                  <a:srgbClr val="0000ff"/>
                </a:solidFill>
                <a:uFillTx/>
                <a:latin typeface="Times New Roman"/>
              </a:rPr>
              <a:t>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местным бюджетам из бюджета субъекта РФ - это межбюджетные  трансферты, предоставляемые  бюджетам муниципальных образований в целях софинансирования  расходных обязательств, возникающих  при  выполнении  полномочий  органов местного самоуправления по вопросам местного значения.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Субвенции</a:t>
            </a:r>
            <a:r>
              <a:rPr b="0" lang="ru-RU" sz="1200" strike="noStrike" u="none">
                <a:solidFill>
                  <a:srgbClr val="0000ff"/>
                </a:solidFill>
                <a:uFillTx/>
                <a:latin typeface="Times New Roman"/>
              </a:rPr>
              <a:t>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местным бюджетам из бюджета субъекта РФ– это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РФ, субъектов РФ, переданных для осуществления органам местного самоуправления в установленном порядке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Налог</a:t>
            </a:r>
            <a:r>
              <a:rPr b="0" lang="ru-RU" sz="1200" strike="noStrike" u="none">
                <a:solidFill>
                  <a:srgbClr val="0000ff"/>
                </a:solidFill>
                <a:uFillTx/>
                <a:latin typeface="Times New Roman"/>
              </a:rPr>
              <a:t> 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-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это обязательный, безвозмездный платеж, взимаемый с организаций и физических лиц в форме  отчуждения принад-лежащих им на праве собственности, хозяйственного ведения или оперативного  управления денежных средств в целях финан-сового обеспечения деятельности государства и (или) муниципальных образований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Налоговая политика 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-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курс действий, система мер, проводимых государством в области налогов и налогообложения. Налоговая политика находит свое выражение в видах применяемых налогов, величинах налоговых ставок, установлении круга налогоплательщиков и объектов налогообложения, в налоговых льготах.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9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Расходы бюджета </a:t>
            </a:r>
            <a:r>
              <a:rPr b="0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-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выплачиваемые из бюджета денежные средства, за исключением средств, являющихся в соответствии с настоящим Кодексом источниками финансирования дефицита бюджета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Дефицит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– превышение расходов над его доходами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1" lang="ru-RU" sz="1400" strike="noStrike" u="none">
                <a:solidFill>
                  <a:srgbClr val="0000ff"/>
                </a:solidFill>
                <a:uFillTx/>
                <a:latin typeface="Times New Roman"/>
              </a:rPr>
              <a:t>Сбалансированность бюджета - </a:t>
            </a:r>
            <a:r>
              <a:rPr b="0" i="1" lang="ru-RU" sz="1200" strike="noStrike" u="none">
                <a:solidFill>
                  <a:srgbClr val="6600cc"/>
                </a:solidFill>
                <a:uFillTx/>
                <a:latin typeface="Times New Roman"/>
              </a:rPr>
              <a:t>является одним из основных принципов составления бюджета и построения бюджетной системы. Она может быть достигнута разными методами. Сбалансированность бюджета, составленного путем достижения равенства доходов и расходов, обеспечивается автоматически. Сбалансированность бюджета, составленного с превышением расходов над доходами (т.е. с дефицитом), достигается путем изыскания источников финансирования дефицита. В этом случае сбалансированность бюджета предполагает равенство планируемых расходов объему доходов и поступлений из источников финансирования дефицита бюджета.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4000">
        <p14:vortex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99" name="Объект 3"/>
          <p:cNvGraphicFramePr/>
          <p:nvPr/>
        </p:nvGraphicFramePr>
        <p:xfrm>
          <a:off x="359640" y="2493000"/>
          <a:ext cx="7911000" cy="41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0" name="Рисунок 11" descr=""/>
          <p:cNvPicPr/>
          <p:nvPr/>
        </p:nvPicPr>
        <p:blipFill>
          <a:blip r:embed="rId3"/>
          <a:srcRect l="0" t="0" r="38565" b="0"/>
          <a:stretch/>
        </p:blipFill>
        <p:spPr>
          <a:xfrm>
            <a:off x="834840" y="116640"/>
            <a:ext cx="5617440" cy="611640"/>
          </a:xfrm>
          <a:prstGeom prst="rect">
            <a:avLst/>
          </a:prstGeom>
          <a:ln w="0">
            <a:noFill/>
          </a:ln>
        </p:spPr>
      </p:pic>
      <p:pic>
        <p:nvPicPr>
          <p:cNvPr id="401" name="Рисунок 1" descr=""/>
          <p:cNvPicPr/>
          <p:nvPr/>
        </p:nvPicPr>
        <p:blipFill>
          <a:blip r:embed="rId4"/>
          <a:srcRect l="61771" t="0" r="0" b="0"/>
          <a:stretch/>
        </p:blipFill>
        <p:spPr>
          <a:xfrm>
            <a:off x="3624840" y="1076760"/>
            <a:ext cx="4857840" cy="503640"/>
          </a:xfrm>
          <a:prstGeom prst="rect">
            <a:avLst/>
          </a:prstGeom>
          <a:ln w="0">
            <a:noFill/>
          </a:ln>
        </p:spPr>
      </p:pic>
      <p:pic>
        <p:nvPicPr>
          <p:cNvPr id="402" name="Рисунок 4" descr=""/>
          <p:cNvPicPr/>
          <p:nvPr/>
        </p:nvPicPr>
        <p:blipFill>
          <a:blip r:embed="rId5"/>
          <a:stretch/>
        </p:blipFill>
        <p:spPr>
          <a:xfrm>
            <a:off x="387360" y="680400"/>
            <a:ext cx="2599920" cy="1752120"/>
          </a:xfrm>
          <a:prstGeom prst="rect">
            <a:avLst/>
          </a:prstGeom>
          <a:ln w="0">
            <a:noFill/>
          </a:ln>
        </p:spPr>
      </p:pic>
      <p:pic>
        <p:nvPicPr>
          <p:cNvPr id="403" name="Рисунок 5" descr=""/>
          <p:cNvPicPr/>
          <p:nvPr/>
        </p:nvPicPr>
        <p:blipFill>
          <a:blip r:embed="rId6"/>
          <a:srcRect l="0" t="30724" r="0" b="0"/>
          <a:stretch/>
        </p:blipFill>
        <p:spPr>
          <a:xfrm flipH="1">
            <a:off x="6560280" y="2503440"/>
            <a:ext cx="2376000" cy="1646640"/>
          </a:xfrm>
          <a:prstGeom prst="rect">
            <a:avLst/>
          </a:prstGeom>
          <a:ln w="0">
            <a:noFill/>
          </a:ln>
        </p:spPr>
      </p:pic>
      <p:pic>
        <p:nvPicPr>
          <p:cNvPr id="404" name="Рисунок 7" descr=""/>
          <p:cNvPicPr/>
          <p:nvPr/>
        </p:nvPicPr>
        <p:blipFill>
          <a:blip r:embed="rId7"/>
          <a:stretch/>
        </p:blipFill>
        <p:spPr>
          <a:xfrm>
            <a:off x="6560280" y="4293000"/>
            <a:ext cx="2376000" cy="2372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-19800" y="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87" name="PlaceHolder 1"/>
          <p:cNvSpPr>
            <a:spLocks noGrp="1"/>
          </p:cNvSpPr>
          <p:nvPr>
            <p:ph/>
          </p:nvPr>
        </p:nvSpPr>
        <p:spPr>
          <a:xfrm>
            <a:off x="542160" y="1628640"/>
            <a:ext cx="8229240" cy="4680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Обеспечение устойчивости бюджета города, выполнение принятых обязательств перед гражданами.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Наращивание темпов роста собственных (налоговых и неналоговых) доходов, сокращение неэффективных расходов, снижение уровня дефицита бюджета города.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Укрепление налогового потенциала города, оптимизация бюджетных расходов, совершенствование контроля за эффективным использованием бюджетных средств.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Повышение эффективности и результативности имеющихся инструментов программно-целевого управления и бюджетирования.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Создание условий для повышения качества предоставления муниципальных услуг.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Повышение эффективности процедур проведения муниципальных закупок.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Совершенствование процедур предварительного и последующего контроля.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360"/>
              </a:spcBef>
              <a:buClr>
                <a:srgbClr val="6600cc"/>
              </a:buClr>
              <a:buFont typeface="Arial"/>
              <a:buChar char="•"/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Times New Roman"/>
              </a:rPr>
              <a:t>Обеспечения открытости бюджетного процесса перед гражданами.</a:t>
            </a: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100000"/>
              </a:lnSpc>
              <a:spcBef>
                <a:spcPts val="360"/>
              </a:spcBef>
              <a:buNone/>
            </a:pPr>
            <a:endParaRPr b="0" lang="ru-RU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88" name="Рисунок 5" descr=""/>
          <p:cNvPicPr/>
          <p:nvPr/>
        </p:nvPicPr>
        <p:blipFill>
          <a:blip r:embed="rId2"/>
          <a:srcRect l="0" t="0" r="42730" b="0"/>
          <a:stretch/>
        </p:blipFill>
        <p:spPr>
          <a:xfrm>
            <a:off x="792000" y="387360"/>
            <a:ext cx="7953480" cy="448920"/>
          </a:xfrm>
          <a:prstGeom prst="rect">
            <a:avLst/>
          </a:prstGeom>
          <a:ln w="0">
            <a:noFill/>
          </a:ln>
        </p:spPr>
      </p:pic>
      <p:pic>
        <p:nvPicPr>
          <p:cNvPr id="89" name="Рисунок 9" descr=""/>
          <p:cNvPicPr/>
          <p:nvPr/>
        </p:nvPicPr>
        <p:blipFill>
          <a:blip r:embed="rId3"/>
          <a:srcRect l="56722" t="0" r="14020" b="-18901"/>
          <a:stretch/>
        </p:blipFill>
        <p:spPr>
          <a:xfrm>
            <a:off x="1763640" y="980640"/>
            <a:ext cx="4062960" cy="471960"/>
          </a:xfrm>
          <a:prstGeom prst="rect">
            <a:avLst/>
          </a:prstGeom>
          <a:ln w="0">
            <a:noFill/>
          </a:ln>
        </p:spPr>
      </p:pic>
      <p:pic>
        <p:nvPicPr>
          <p:cNvPr id="90" name="Picture 2" descr=""/>
          <p:cNvPicPr/>
          <p:nvPr/>
        </p:nvPicPr>
        <p:blipFill>
          <a:blip r:embed="rId4"/>
          <a:stretch/>
        </p:blipFill>
        <p:spPr>
          <a:xfrm>
            <a:off x="5859000" y="1012320"/>
            <a:ext cx="1593000" cy="327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21600" y="864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" name="Diagram1"/>
          <p:cNvGraphicFramePr/>
          <p:nvPr>
            <p:extLst>
              <p:ext uri="{D42A27DB-BD31-4B8C-83A1-F6EECF244321}">
                <p14:modId xmlns:p14="http://schemas.microsoft.com/office/powerpoint/2010/main" val="3986559055"/>
              </p:ext>
            </p:extLst>
          </p:nvPr>
        </p:nvGraphicFramePr>
        <p:xfrm>
          <a:off x="395640" y="1867320"/>
          <a:ext cx="8229240" cy="470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" name="Рисунок 3" descr=""/>
          <p:cNvPicPr/>
          <p:nvPr/>
        </p:nvPicPr>
        <p:blipFill>
          <a:blip r:embed="rId7"/>
          <a:stretch/>
        </p:blipFill>
        <p:spPr>
          <a:xfrm>
            <a:off x="245520" y="4600080"/>
            <a:ext cx="2352240" cy="1708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93" name="Рисунок 7" descr=""/>
          <p:cNvPicPr/>
          <p:nvPr/>
        </p:nvPicPr>
        <p:blipFill>
          <a:blip r:embed="rId8"/>
          <a:srcRect l="0" t="0" r="85746" b="-5284"/>
          <a:stretch/>
        </p:blipFill>
        <p:spPr>
          <a:xfrm>
            <a:off x="876960" y="550440"/>
            <a:ext cx="2463120" cy="451800"/>
          </a:xfrm>
          <a:prstGeom prst="rect">
            <a:avLst/>
          </a:prstGeom>
          <a:ln w="0">
            <a:noFill/>
          </a:ln>
        </p:spPr>
      </p:pic>
      <p:pic>
        <p:nvPicPr>
          <p:cNvPr id="94" name="Рисунок 5" descr=""/>
          <p:cNvPicPr/>
          <p:nvPr/>
        </p:nvPicPr>
        <p:blipFill>
          <a:blip r:embed="rId9"/>
          <a:srcRect l="0" t="0" r="12205" b="27255"/>
          <a:stretch/>
        </p:blipFill>
        <p:spPr>
          <a:xfrm>
            <a:off x="6562440" y="4537440"/>
            <a:ext cx="2458080" cy="2036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95" name="Picture 2" descr=""/>
          <p:cNvPicPr/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0314" t="9446" r="12110" b="4785"/>
          <a:stretch/>
        </p:blipFill>
        <p:spPr>
          <a:xfrm>
            <a:off x="6458400" y="2064960"/>
            <a:ext cx="2720880" cy="2005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96" name="Picture 4" descr=""/>
          <p:cNvPicPr/>
          <p:nvPr/>
        </p:nvPicPr>
        <p:blipFill>
          <a:blip r:embed="rId12"/>
          <a:srcRect l="20867" t="13136" r="15350" b="20242"/>
          <a:stretch/>
        </p:blipFill>
        <p:spPr>
          <a:xfrm>
            <a:off x="-35280" y="2175120"/>
            <a:ext cx="2582640" cy="2005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97" name="Picture 2" descr=""/>
          <p:cNvPicPr/>
          <p:nvPr/>
        </p:nvPicPr>
        <p:blipFill>
          <a:blip r:embed="rId13"/>
          <a:stretch/>
        </p:blipFill>
        <p:spPr>
          <a:xfrm>
            <a:off x="424800" y="1195920"/>
            <a:ext cx="8384760" cy="408960"/>
          </a:xfrm>
          <a:prstGeom prst="rect">
            <a:avLst/>
          </a:prstGeom>
          <a:ln w="0">
            <a:noFill/>
          </a:ln>
        </p:spPr>
      </p:pic>
      <p:pic>
        <p:nvPicPr>
          <p:cNvPr id="98" name="Рисунок 9" descr=""/>
          <p:cNvPicPr/>
          <p:nvPr/>
        </p:nvPicPr>
        <p:blipFill>
          <a:blip r:embed="rId14"/>
          <a:srcRect l="21885" t="-53030" r="47707" b="-26612"/>
          <a:stretch/>
        </p:blipFill>
        <p:spPr>
          <a:xfrm>
            <a:off x="3372480" y="325800"/>
            <a:ext cx="5255280" cy="771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29880" y="828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543155691"/>
              </p:ext>
            </p:extLst>
          </p:nvPr>
        </p:nvGraphicFramePr>
        <p:xfrm>
          <a:off x="779040" y="1365480"/>
          <a:ext cx="8229240" cy="4827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0" name="Рисунок 2" descr=""/>
          <p:cNvPicPr/>
          <p:nvPr/>
        </p:nvPicPr>
        <p:blipFill>
          <a:blip r:embed="rId7"/>
          <a:srcRect l="0" t="0" r="41177" b="0"/>
          <a:stretch/>
        </p:blipFill>
        <p:spPr>
          <a:xfrm>
            <a:off x="779040" y="188640"/>
            <a:ext cx="7680960" cy="503640"/>
          </a:xfrm>
          <a:prstGeom prst="rect">
            <a:avLst/>
          </a:prstGeom>
          <a:ln w="0">
            <a:noFill/>
          </a:ln>
        </p:spPr>
      </p:pic>
      <p:pic>
        <p:nvPicPr>
          <p:cNvPr id="101" name="Рисунок 10" descr=""/>
          <p:cNvPicPr/>
          <p:nvPr/>
        </p:nvPicPr>
        <p:blipFill>
          <a:blip r:embed="rId8"/>
          <a:srcRect l="58793" t="0" r="0" b="0"/>
          <a:stretch/>
        </p:blipFill>
        <p:spPr>
          <a:xfrm>
            <a:off x="2195640" y="980640"/>
            <a:ext cx="5380560" cy="503640"/>
          </a:xfrm>
          <a:prstGeom prst="rect">
            <a:avLst/>
          </a:prstGeom>
          <a:ln w="0">
            <a:noFill/>
          </a:ln>
        </p:spPr>
      </p:pic>
      <p:pic>
        <p:nvPicPr>
          <p:cNvPr id="102" name="Рисунок 6" descr=""/>
          <p:cNvPicPr/>
          <p:nvPr/>
        </p:nvPicPr>
        <p:blipFill>
          <a:blip r:embed="rId9"/>
          <a:srcRect l="8517" t="13967" r="2746" b="7034"/>
          <a:stretch/>
        </p:blipFill>
        <p:spPr>
          <a:xfrm>
            <a:off x="179640" y="4597920"/>
            <a:ext cx="2862360" cy="1698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03" name="Picture 2" descr=""/>
          <p:cNvPicPr/>
          <p:nvPr/>
        </p:nvPicPr>
        <p:blipFill>
          <a:blip r:embed="rId10"/>
          <a:stretch/>
        </p:blipFill>
        <p:spPr>
          <a:xfrm>
            <a:off x="30600" y="1944360"/>
            <a:ext cx="3306960" cy="2204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16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05" name="Объект 3"/>
          <p:cNvGraphicFramePr/>
          <p:nvPr/>
        </p:nvGraphicFramePr>
        <p:xfrm>
          <a:off x="264240" y="2565000"/>
          <a:ext cx="8578800" cy="4173840"/>
        </p:xfrm>
        <a:graphic>
          <a:graphicData uri="http://schemas.openxmlformats.org/drawingml/2006/table">
            <a:tbl>
              <a:tblPr/>
              <a:tblGrid>
                <a:gridCol w="2144520"/>
                <a:gridCol w="2162880"/>
                <a:gridCol w="2160000"/>
                <a:gridCol w="2111040"/>
              </a:tblGrid>
              <a:tr h="639000">
                <a:tc rowSpan="2"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8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Показатель</a:t>
                      </a:r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8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2024 год</a:t>
                      </a:r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8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2025 год</a:t>
                      </a:r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8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Изменения к предыдущему году, %</a:t>
                      </a:r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73000"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endParaRPr b="0" lang="ru-RU" sz="12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0" lang="ru-RU" sz="12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Решение Новошахтинской городской Думы от 21.12.2023 № 30</a:t>
                      </a:r>
                      <a:endParaRPr b="0" lang="ru-RU" sz="12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endParaRPr b="0" lang="ru-RU" sz="12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0" lang="ru-RU" sz="12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Решение Новошахтинской городской Думы от 24.12.2024 № 130</a:t>
                      </a:r>
                      <a:endParaRPr b="0" lang="ru-RU" sz="12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444600"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1. Доходы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3 898 695,3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4 294 499,0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110,2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4600"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2. Расходы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3 951 851,1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4 285 579,6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108,4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4600"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3. Дефицит/профицит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0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-53 155,8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8 919,4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endParaRPr b="0" lang="ru-RU" sz="1600" strike="noStrike" u="none">
                        <a:solidFill>
                          <a:srgbClr val="0000ff"/>
                        </a:solidFill>
                        <a:uFillTx/>
                        <a:latin typeface="Times New Roman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96920"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4. Источники финансирования дефицита бюджета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b="0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53 155,8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600" strike="noStrike" u="none">
                          <a:solidFill>
                            <a:srgbClr val="0000ff"/>
                          </a:solidFill>
                          <a:uFillTx/>
                          <a:latin typeface="Times New Roman"/>
                        </a:rPr>
                        <a:t>-8919,4</a:t>
                      </a: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endParaRPr b="0" lang="ru-RU" sz="16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endParaRPr b="0" lang="ru-RU" sz="1600" strike="noStrike" u="none">
                        <a:solidFill>
                          <a:srgbClr val="0000ff"/>
                        </a:solidFill>
                        <a:uFillTx/>
                        <a:latin typeface="Times New Roman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6" name="Рисунок 6"/>
          <p:cNvSpPr/>
          <p:nvPr/>
        </p:nvSpPr>
        <p:spPr>
          <a:xfrm>
            <a:off x="303480" y="278640"/>
            <a:ext cx="2520000" cy="1876680"/>
          </a:xfrm>
          <a:prstGeom prst="roundRect">
            <a:avLst>
              <a:gd name="adj" fmla="val 8594"/>
            </a:avLst>
          </a:prstGeom>
          <a:blipFill rotWithShape="0">
            <a:blip r:embed="rId2"/>
            <a:srcRect/>
            <a:stretch/>
          </a:blipFill>
          <a:ln w="0">
            <a:noFill/>
          </a:ln>
          <a:effectLst>
            <a:reflection algn="bl" blurRad="12700" dir="5400000" dist="5000" endPos="28000" rotWithShape="0" stA="38000" sy="-100000"/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7" name="TextBox 9"/>
          <p:cNvSpPr/>
          <p:nvPr/>
        </p:nvSpPr>
        <p:spPr>
          <a:xfrm>
            <a:off x="7765920" y="2127960"/>
            <a:ext cx="109476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0000ff"/>
                </a:solidFill>
                <a:uFillTx/>
                <a:latin typeface="Times New Roman"/>
              </a:rPr>
              <a:t>в тыс. руб.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cxnSp>
        <p:nvCxnSpPr>
          <p:cNvPr id="108" name="Прямая соединительная линия 5"/>
          <p:cNvCxnSpPr/>
          <p:nvPr/>
        </p:nvCxnSpPr>
        <p:spPr>
          <a:xfrm>
            <a:off x="2411640" y="2564640"/>
            <a:ext cx="360" cy="396072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09" name="Прямая соединительная линия 14"/>
          <p:cNvCxnSpPr>
            <a:endCxn id="105" idx="2"/>
          </p:cNvCxnSpPr>
          <p:nvPr/>
        </p:nvCxnSpPr>
        <p:spPr>
          <a:xfrm flipH="1">
            <a:off x="4553280" y="2564640"/>
            <a:ext cx="25560" cy="417420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0" name="Прямая соединительная линия 15"/>
          <p:cNvCxnSpPr/>
          <p:nvPr/>
        </p:nvCxnSpPr>
        <p:spPr>
          <a:xfrm>
            <a:off x="6732000" y="2564640"/>
            <a:ext cx="360" cy="39441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1" name="Прямая соединительная линия 17"/>
          <p:cNvCxnSpPr/>
          <p:nvPr/>
        </p:nvCxnSpPr>
        <p:spPr>
          <a:xfrm>
            <a:off x="251280" y="4077000"/>
            <a:ext cx="8569440" cy="3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2" name="Прямая соединительная линия 19"/>
          <p:cNvCxnSpPr/>
          <p:nvPr/>
        </p:nvCxnSpPr>
        <p:spPr>
          <a:xfrm>
            <a:off x="2411640" y="3212640"/>
            <a:ext cx="4320720" cy="3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3" name="Прямая соединительная линия 23"/>
          <p:cNvCxnSpPr/>
          <p:nvPr/>
        </p:nvCxnSpPr>
        <p:spPr>
          <a:xfrm>
            <a:off x="251280" y="2564640"/>
            <a:ext cx="8569440" cy="3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4" name="Прямая соединительная линия 24"/>
          <p:cNvCxnSpPr/>
          <p:nvPr/>
        </p:nvCxnSpPr>
        <p:spPr>
          <a:xfrm>
            <a:off x="251280" y="6525000"/>
            <a:ext cx="8569440" cy="3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5" name="Прямая соединительная линия 30"/>
          <p:cNvCxnSpPr/>
          <p:nvPr/>
        </p:nvCxnSpPr>
        <p:spPr>
          <a:xfrm>
            <a:off x="8820360" y="2572920"/>
            <a:ext cx="360" cy="39441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6" name="Прямая соединительная линия 31"/>
          <p:cNvCxnSpPr/>
          <p:nvPr/>
        </p:nvCxnSpPr>
        <p:spPr>
          <a:xfrm>
            <a:off x="260640" y="2581560"/>
            <a:ext cx="360" cy="394380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7" name="Прямая соединительная линия 32"/>
          <p:cNvCxnSpPr/>
          <p:nvPr/>
        </p:nvCxnSpPr>
        <p:spPr>
          <a:xfrm>
            <a:off x="260640" y="5429880"/>
            <a:ext cx="8569440" cy="3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8" name="Прямая соединительная линия 34"/>
          <p:cNvCxnSpPr/>
          <p:nvPr/>
        </p:nvCxnSpPr>
        <p:spPr>
          <a:xfrm>
            <a:off x="251280" y="4528080"/>
            <a:ext cx="8569440" cy="3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cxnSp>
        <p:nvCxnSpPr>
          <p:cNvPr id="119" name="Прямая соединительная линия 35"/>
          <p:cNvCxnSpPr/>
          <p:nvPr/>
        </p:nvCxnSpPr>
        <p:spPr>
          <a:xfrm>
            <a:off x="251280" y="4941000"/>
            <a:ext cx="8569440" cy="360"/>
          </a:xfrm>
          <a:prstGeom prst="straightConnector1">
            <a:avLst/>
          </a:prstGeom>
          <a:ln>
            <a:solidFill>
              <a:srgbClr val="0000ff"/>
            </a:solidFill>
            <a:round/>
          </a:ln>
        </p:spPr>
      </p:cxnSp>
      <p:pic>
        <p:nvPicPr>
          <p:cNvPr id="120" name="Рисунок 2" descr=""/>
          <p:cNvPicPr/>
          <p:nvPr/>
        </p:nvPicPr>
        <p:blipFill>
          <a:blip r:embed="rId3"/>
          <a:srcRect l="0" t="0" r="49080" b="0"/>
          <a:stretch/>
        </p:blipFill>
        <p:spPr>
          <a:xfrm>
            <a:off x="2796480" y="247680"/>
            <a:ext cx="6347160" cy="511920"/>
          </a:xfrm>
          <a:prstGeom prst="rect">
            <a:avLst/>
          </a:prstGeom>
          <a:ln w="0">
            <a:noFill/>
          </a:ln>
        </p:spPr>
      </p:pic>
      <p:pic>
        <p:nvPicPr>
          <p:cNvPr id="121" name="Рисунок 21" descr=""/>
          <p:cNvPicPr/>
          <p:nvPr/>
        </p:nvPicPr>
        <p:blipFill>
          <a:blip r:embed="rId4"/>
          <a:srcRect l="50786" t="0" r="16241" b="-15996"/>
          <a:stretch/>
        </p:blipFill>
        <p:spPr>
          <a:xfrm>
            <a:off x="3654360" y="1135440"/>
            <a:ext cx="4104000" cy="592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17928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" name="Diagram3"/>
          <p:cNvGraphicFramePr/>
          <p:nvPr>
            <p:extLst>
              <p:ext uri="{D42A27DB-BD31-4B8C-83A1-F6EECF244321}">
                <p14:modId xmlns:p14="http://schemas.microsoft.com/office/powerpoint/2010/main" val="2677378617"/>
              </p:ext>
            </p:extLst>
          </p:nvPr>
        </p:nvGraphicFramePr>
        <p:xfrm>
          <a:off x="0" y="1196640"/>
          <a:ext cx="8388000" cy="5447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3" name="Прямоугольник 1"/>
          <p:cNvSpPr/>
          <p:nvPr/>
        </p:nvSpPr>
        <p:spPr>
          <a:xfrm>
            <a:off x="5652000" y="4324680"/>
            <a:ext cx="3419640" cy="217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 defTabSz="914400">
              <a:lnSpc>
                <a:spcPct val="100000"/>
              </a:lnSpc>
            </a:pPr>
            <a:r>
              <a:rPr b="1" lang="ru-RU" sz="1100" strike="noStrike" u="none">
                <a:solidFill>
                  <a:srgbClr val="0000ff"/>
                </a:solidFill>
                <a:uFillTx/>
                <a:latin typeface="Calibri"/>
              </a:rPr>
              <a:t>Администраторы  доходов   бюджета </a:t>
            </a:r>
            <a:r>
              <a:rPr b="1" i="1" lang="ru-RU" sz="900" strike="noStrike" u="none">
                <a:solidFill>
                  <a:srgbClr val="0000ff"/>
                </a:solidFill>
                <a:uFillTx/>
                <a:latin typeface="Calibri"/>
              </a:rPr>
              <a:t>– </a:t>
            </a:r>
            <a:r>
              <a:rPr b="1" i="1" lang="ru-RU" sz="1050" strike="noStrike" u="none">
                <a:solidFill>
                  <a:srgbClr val="0000ff"/>
                </a:solidFill>
                <a:uFillTx/>
                <a:latin typeface="Calibri"/>
              </a:rPr>
              <a:t>органы государственной власти,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 в бюджет, пеней и штрафов по ним, а также имеющие в своем ведении бюджетные учреждения, которым предоставлено право получать доходы от предпринимательской и иной приносящей доход деятельности, и федеральные государственные унитарные (в т. ч. казенные) предприятия.</a:t>
            </a:r>
            <a:endParaRPr b="0" lang="ru-RU" sz="105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24" name="Рисунок 10" descr=""/>
          <p:cNvPicPr/>
          <p:nvPr/>
        </p:nvPicPr>
        <p:blipFill>
          <a:blip r:embed="rId7"/>
          <a:srcRect l="0" t="0" r="45679" b="4096"/>
          <a:stretch/>
        </p:blipFill>
        <p:spPr>
          <a:xfrm>
            <a:off x="2071440" y="3419640"/>
            <a:ext cx="1614600" cy="500400"/>
          </a:xfrm>
          <a:prstGeom prst="rect">
            <a:avLst/>
          </a:prstGeom>
          <a:ln w="0">
            <a:noFill/>
          </a:ln>
        </p:spPr>
      </p:pic>
      <p:pic>
        <p:nvPicPr>
          <p:cNvPr id="125" name="Рисунок 11" descr=""/>
          <p:cNvPicPr/>
          <p:nvPr/>
        </p:nvPicPr>
        <p:blipFill>
          <a:blip r:embed="rId8"/>
          <a:srcRect l="54774" t="0" r="0" b="-23756"/>
          <a:stretch/>
        </p:blipFill>
        <p:spPr>
          <a:xfrm>
            <a:off x="2154240" y="4080600"/>
            <a:ext cx="1448640" cy="529920"/>
          </a:xfrm>
          <a:prstGeom prst="rect">
            <a:avLst/>
          </a:prstGeom>
          <a:ln w="0">
            <a:noFill/>
          </a:ln>
        </p:spPr>
      </p:pic>
      <p:pic>
        <p:nvPicPr>
          <p:cNvPr id="126" name="Рисунок 2" descr=""/>
          <p:cNvPicPr/>
          <p:nvPr/>
        </p:nvPicPr>
        <p:blipFill>
          <a:blip r:embed="rId9"/>
          <a:srcRect l="0" t="0" r="43740" b="0"/>
          <a:stretch/>
        </p:blipFill>
        <p:spPr>
          <a:xfrm>
            <a:off x="140400" y="88560"/>
            <a:ext cx="8812800" cy="575640"/>
          </a:xfrm>
          <a:prstGeom prst="rect">
            <a:avLst/>
          </a:prstGeom>
          <a:ln w="0">
            <a:noFill/>
          </a:ln>
        </p:spPr>
      </p:pic>
      <p:pic>
        <p:nvPicPr>
          <p:cNvPr id="127" name="Рисунок 12" descr=""/>
          <p:cNvPicPr/>
          <p:nvPr/>
        </p:nvPicPr>
        <p:blipFill>
          <a:blip r:embed="rId10"/>
          <a:srcRect l="56456" t="0" r="0" b="0"/>
          <a:stretch/>
        </p:blipFill>
        <p:spPr>
          <a:xfrm>
            <a:off x="1144080" y="620640"/>
            <a:ext cx="6820560" cy="575640"/>
          </a:xfrm>
          <a:prstGeom prst="rect">
            <a:avLst/>
          </a:prstGeom>
          <a:ln w="0">
            <a:noFill/>
          </a:ln>
        </p:spPr>
      </p:pic>
      <p:pic>
        <p:nvPicPr>
          <p:cNvPr id="128" name="Picture 4" descr=""/>
          <p:cNvPicPr/>
          <p:nvPr/>
        </p:nvPicPr>
        <p:blipFill>
          <a:blip r:embed="rId11"/>
          <a:srcRect l="22439" t="9880" r="23892" b="25190"/>
          <a:stretch/>
        </p:blipFill>
        <p:spPr>
          <a:xfrm>
            <a:off x="5623200" y="1293840"/>
            <a:ext cx="3492360" cy="2816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12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2" descr="Фон для презентации однотонный - 83 фото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-3600" y="0"/>
            <a:ext cx="9179280" cy="6857640"/>
          </a:xfrm>
          <a:prstGeom prst="rect">
            <a:avLst/>
          </a:prstGeom>
          <a:ln w="0">
            <a:noFill/>
          </a:ln>
        </p:spPr>
      </p:pic>
      <p:sp>
        <p:nvSpPr>
          <p:cNvPr id="130" name="Прямоугольник 5"/>
          <p:cNvSpPr/>
          <p:nvPr/>
        </p:nvSpPr>
        <p:spPr>
          <a:xfrm>
            <a:off x="360720" y="2061000"/>
            <a:ext cx="3672000" cy="863640"/>
          </a:xfrm>
          <a:prstGeom prst="rect">
            <a:avLst/>
          </a:prstGeom>
          <a:solidFill>
            <a:srgbClr val="f9942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Земельный налог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79,1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1" name="Прямоугольник 6"/>
          <p:cNvSpPr/>
          <p:nvPr/>
        </p:nvSpPr>
        <p:spPr>
          <a:xfrm>
            <a:off x="365040" y="1179000"/>
            <a:ext cx="3672000" cy="791640"/>
          </a:xfrm>
          <a:prstGeom prst="rect">
            <a:avLst/>
          </a:prstGeom>
          <a:solidFill>
            <a:srgbClr val="ff6699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Налог на доходы    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физических лиц 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796,6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32" name="Прямоугольник 7"/>
          <p:cNvSpPr/>
          <p:nvPr/>
        </p:nvSpPr>
        <p:spPr>
          <a:xfrm>
            <a:off x="360720" y="3884400"/>
            <a:ext cx="3672000" cy="863640"/>
          </a:xfrm>
          <a:prstGeom prst="rect">
            <a:avLst/>
          </a:prstGeom>
          <a:solidFill>
            <a:schemeClr val="accent3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Неналоговые доходы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109,8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3" name="Прямоугольник 8"/>
          <p:cNvSpPr/>
          <p:nvPr/>
        </p:nvSpPr>
        <p:spPr>
          <a:xfrm>
            <a:off x="360720" y="2973600"/>
            <a:ext cx="3672000" cy="79164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Акцизы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36,9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" name="Прямоугольник 9"/>
          <p:cNvSpPr/>
          <p:nvPr/>
        </p:nvSpPr>
        <p:spPr>
          <a:xfrm>
            <a:off x="365040" y="4878000"/>
            <a:ext cx="3672000" cy="863640"/>
          </a:xfrm>
          <a:prstGeom prst="rect">
            <a:avLst/>
          </a:prstGeom>
          <a:solidFill>
            <a:srgbClr val="99cc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	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Финансовая помощь из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областного бюджета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3 119,6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5" name="Прямоугольник 10"/>
          <p:cNvSpPr/>
          <p:nvPr/>
        </p:nvSpPr>
        <p:spPr>
          <a:xfrm>
            <a:off x="365040" y="5846760"/>
            <a:ext cx="3672000" cy="791640"/>
          </a:xfrm>
          <a:prstGeom prst="rect">
            <a:avLst/>
          </a:prstGeom>
          <a:solidFill>
            <a:srgbClr val="cc99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Иные доходы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152,5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6" name="Прямоугольник 11"/>
          <p:cNvSpPr/>
          <p:nvPr/>
        </p:nvSpPr>
        <p:spPr>
          <a:xfrm>
            <a:off x="365040" y="683280"/>
            <a:ext cx="8311320" cy="36396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602be"/>
                </a:solidFill>
                <a:uFillTx/>
                <a:latin typeface="Calibri"/>
              </a:rPr>
              <a:t>ДОХОДЫ БЮДЖЕТА 4 294,5 </a:t>
            </a:r>
            <a:r>
              <a:rPr b="0" lang="ru-RU" sz="1600" strike="noStrike" u="none">
                <a:solidFill>
                  <a:srgbClr val="2602be"/>
                </a:solidFill>
                <a:uFillTx/>
                <a:latin typeface="Calibri"/>
              </a:rPr>
              <a:t>млн.руб.</a:t>
            </a:r>
            <a:r>
              <a:rPr b="0" lang="ru-RU" sz="1800" strike="noStrike" u="none">
                <a:solidFill>
                  <a:srgbClr val="2602be"/>
                </a:solidFill>
                <a:uFillTx/>
                <a:latin typeface="Calibri"/>
              </a:rPr>
              <a:t>                РАСХОДЫ БЮДЖЕТА – 4 285,6 </a:t>
            </a:r>
            <a:r>
              <a:rPr b="0" lang="ru-RU" sz="1600" strike="noStrike" u="none">
                <a:solidFill>
                  <a:srgbClr val="2602be"/>
                </a:solidFill>
                <a:uFillTx/>
                <a:latin typeface="Calibri"/>
              </a:rPr>
              <a:t>млн.руб.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7" name="Прямоугольник 14"/>
          <p:cNvSpPr/>
          <p:nvPr/>
        </p:nvSpPr>
        <p:spPr>
          <a:xfrm>
            <a:off x="4922640" y="2061000"/>
            <a:ext cx="3672000" cy="863640"/>
          </a:xfrm>
          <a:prstGeom prst="rect">
            <a:avLst/>
          </a:prstGeom>
          <a:solidFill>
            <a:srgbClr val="9999ff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lt2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6600cc"/>
                </a:solidFill>
                <a:uFillTx/>
                <a:latin typeface="Calibri"/>
              </a:rPr>
              <a:t>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Социальная политика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1 163,9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8" name="Прямоугольник 15"/>
          <p:cNvSpPr/>
          <p:nvPr/>
        </p:nvSpPr>
        <p:spPr>
          <a:xfrm>
            <a:off x="4932000" y="1196640"/>
            <a:ext cx="3672000" cy="791640"/>
          </a:xfrm>
          <a:prstGeom prst="rect">
            <a:avLst/>
          </a:prstGeom>
          <a:solidFill>
            <a:srgbClr val="ff99ff"/>
          </a:solidFill>
          <a:ln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Образование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1 645,5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9" name="Прямоугольник 16"/>
          <p:cNvSpPr/>
          <p:nvPr/>
        </p:nvSpPr>
        <p:spPr>
          <a:xfrm>
            <a:off x="4928400" y="3861000"/>
            <a:ext cx="3672000" cy="863640"/>
          </a:xfrm>
          <a:prstGeom prst="rect">
            <a:avLst/>
          </a:prstGeom>
          <a:solidFill>
            <a:srgbClr val="92d05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Национальная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безопасность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66,3                                 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0" name="Прямоугольник 17"/>
          <p:cNvSpPr/>
          <p:nvPr/>
        </p:nvSpPr>
        <p:spPr>
          <a:xfrm>
            <a:off x="4937760" y="4797000"/>
            <a:ext cx="3672000" cy="1007640"/>
          </a:xfrm>
          <a:prstGeom prst="rect">
            <a:avLst/>
          </a:prstGeom>
          <a:solidFill>
            <a:srgbClr val="ffc0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	</a:t>
            </a:r>
            <a:r>
              <a:rPr b="0" lang="ru-RU" sz="1800" strike="noStrike" u="none">
                <a:solidFill>
                  <a:srgbClr val="6600cc"/>
                </a:solidFill>
                <a:uFillTx/>
                <a:latin typeface="Calibri"/>
              </a:rPr>
              <a:t>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Жилищно-коммунальное 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хозяйство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474,9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                       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1" name="Прямоугольник 18"/>
          <p:cNvSpPr/>
          <p:nvPr/>
        </p:nvSpPr>
        <p:spPr>
          <a:xfrm>
            <a:off x="4924080" y="2997000"/>
            <a:ext cx="3672000" cy="791640"/>
          </a:xfrm>
          <a:prstGeom prst="rect">
            <a:avLst/>
          </a:prstGeom>
          <a:solidFill>
            <a:schemeClr val="bg2">
              <a:lumMod val="75000"/>
            </a:schemeClr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Культура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128,3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2" name="Прямоугольник 19"/>
          <p:cNvSpPr/>
          <p:nvPr/>
        </p:nvSpPr>
        <p:spPr>
          <a:xfrm>
            <a:off x="4932000" y="5886360"/>
            <a:ext cx="3672000" cy="761040"/>
          </a:xfrm>
          <a:prstGeom prst="rect">
            <a:avLst/>
          </a:prstGeom>
          <a:solidFill>
            <a:srgbClr val="ff6600"/>
          </a:solidFill>
          <a:ln w="0">
            <a:noFill/>
          </a:ln>
          <a:effectLst>
            <a:outerShdw algn="ctr" blurRad="44280" dir="5400000" dist="2808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Calibri"/>
              </a:rPr>
              <a:t>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Иные расходы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                </a:t>
            </a:r>
            <a:r>
              <a:rPr b="0" lang="ru-RU" sz="1600" strike="noStrike" u="none">
                <a:solidFill>
                  <a:srgbClr val="6600cc"/>
                </a:solidFill>
                <a:uFillTx/>
                <a:latin typeface="Calibri"/>
              </a:rPr>
              <a:t>806,7</a:t>
            </a:r>
            <a:endParaRPr b="0" lang="ru-RU" sz="1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3" name="Рисунок 20"/>
          <p:cNvSpPr/>
          <p:nvPr/>
        </p:nvSpPr>
        <p:spPr>
          <a:xfrm>
            <a:off x="5220000" y="1251360"/>
            <a:ext cx="507600" cy="664920"/>
          </a:xfrm>
          <a:prstGeom prst="roundRect">
            <a:avLst>
              <a:gd name="adj" fmla="val 8594"/>
            </a:avLst>
          </a:prstGeom>
          <a:blipFill rotWithShape="0">
            <a:blip r:embed="rId2"/>
            <a:srcRect/>
            <a:stretch/>
          </a:blipFill>
          <a:ln w="0">
            <a:noFill/>
          </a:ln>
          <a:effectLst>
            <a:reflection algn="bl" blurRad="12700" dir="5400000" dist="5000" endPos="28000" rotWithShape="0" stA="38000" sy="-100000"/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4" name="Рисунок 21"/>
          <p:cNvSpPr/>
          <p:nvPr/>
        </p:nvSpPr>
        <p:spPr>
          <a:xfrm>
            <a:off x="5051160" y="2160360"/>
            <a:ext cx="888480" cy="692280"/>
          </a:xfrm>
          <a:prstGeom prst="roundRect">
            <a:avLst>
              <a:gd name="adj" fmla="val 8594"/>
            </a:avLst>
          </a:prstGeom>
          <a:blipFill rotWithShape="0">
            <a:blip r:embed="rId3"/>
            <a:srcRect/>
            <a:stretch/>
          </a:blipFill>
          <a:ln w="0">
            <a:noFill/>
          </a:ln>
          <a:effectLst>
            <a:reflection algn="bl" blurRad="12700" dir="5400000" dist="5000" endPos="28000" rotWithShape="0" stA="38000" sy="-100000"/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45" name="Рисунок 23" descr=""/>
          <p:cNvPicPr/>
          <p:nvPr/>
        </p:nvPicPr>
        <p:blipFill>
          <a:blip r:embed="rId4"/>
          <a:stretch/>
        </p:blipFill>
        <p:spPr>
          <a:xfrm>
            <a:off x="4934880" y="4797000"/>
            <a:ext cx="1188360" cy="9939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46" name="Рисунок 24" descr=""/>
          <p:cNvPicPr/>
          <p:nvPr/>
        </p:nvPicPr>
        <p:blipFill>
          <a:blip r:embed="rId5"/>
          <a:stretch/>
        </p:blipFill>
        <p:spPr>
          <a:xfrm>
            <a:off x="4922640" y="5830560"/>
            <a:ext cx="1200600" cy="8719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47" name="Рисунок 1" descr=""/>
          <p:cNvPicPr/>
          <p:nvPr/>
        </p:nvPicPr>
        <p:blipFill>
          <a:blip r:embed="rId6"/>
          <a:stretch/>
        </p:blipFill>
        <p:spPr>
          <a:xfrm>
            <a:off x="467280" y="2027880"/>
            <a:ext cx="1120680" cy="8964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48" name="Рисунок 2" descr=""/>
          <p:cNvPicPr/>
          <p:nvPr/>
        </p:nvPicPr>
        <p:blipFill>
          <a:blip r:embed="rId7"/>
          <a:stretch/>
        </p:blipFill>
        <p:spPr>
          <a:xfrm>
            <a:off x="416880" y="3031200"/>
            <a:ext cx="1060200" cy="7952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49" name="Рисунок 4" descr=""/>
          <p:cNvPicPr/>
          <p:nvPr/>
        </p:nvPicPr>
        <p:blipFill>
          <a:blip r:embed="rId8"/>
          <a:srcRect l="20362" t="31306" r="22037" b="0"/>
          <a:stretch/>
        </p:blipFill>
        <p:spPr>
          <a:xfrm>
            <a:off x="416880" y="1179000"/>
            <a:ext cx="1065960" cy="953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50" name="Рисунок 12" descr=""/>
          <p:cNvPicPr/>
          <p:nvPr/>
        </p:nvPicPr>
        <p:blipFill>
          <a:blip r:embed="rId9"/>
          <a:stretch/>
        </p:blipFill>
        <p:spPr>
          <a:xfrm>
            <a:off x="5104080" y="3022560"/>
            <a:ext cx="927360" cy="8380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51" name="Рисунок 26" descr=""/>
          <p:cNvPicPr/>
          <p:nvPr/>
        </p:nvPicPr>
        <p:blipFill>
          <a:blip r:embed="rId10"/>
          <a:stretch/>
        </p:blipFill>
        <p:spPr>
          <a:xfrm>
            <a:off x="529920" y="4886640"/>
            <a:ext cx="1058040" cy="8463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52" name="Рисунок 3" descr=""/>
          <p:cNvPicPr/>
          <p:nvPr/>
        </p:nvPicPr>
        <p:blipFill>
          <a:blip r:embed="rId11"/>
          <a:stretch/>
        </p:blipFill>
        <p:spPr>
          <a:xfrm>
            <a:off x="4937760" y="3877200"/>
            <a:ext cx="1299240" cy="853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53" name="Рисунок 29" descr=""/>
          <p:cNvPicPr/>
          <p:nvPr/>
        </p:nvPicPr>
        <p:blipFill>
          <a:blip r:embed="rId12"/>
          <a:stretch/>
        </p:blipFill>
        <p:spPr>
          <a:xfrm>
            <a:off x="416880" y="5879880"/>
            <a:ext cx="1226520" cy="8161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54" name="Рисунок 30" descr=""/>
          <p:cNvPicPr/>
          <p:nvPr/>
        </p:nvPicPr>
        <p:blipFill>
          <a:blip r:embed="rId13"/>
          <a:stretch/>
        </p:blipFill>
        <p:spPr>
          <a:xfrm>
            <a:off x="323640" y="3896640"/>
            <a:ext cx="1380600" cy="8283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55" name="Рисунок 31" descr=""/>
          <p:cNvPicPr/>
          <p:nvPr/>
        </p:nvPicPr>
        <p:blipFill>
          <a:blip r:embed="rId14"/>
          <a:srcRect l="0" t="0" r="12694" b="2133"/>
          <a:stretch/>
        </p:blipFill>
        <p:spPr>
          <a:xfrm>
            <a:off x="31320" y="188640"/>
            <a:ext cx="7924680" cy="422280"/>
          </a:xfrm>
          <a:prstGeom prst="rect">
            <a:avLst/>
          </a:prstGeom>
          <a:ln w="0">
            <a:noFill/>
          </a:ln>
        </p:spPr>
      </p:pic>
      <p:pic>
        <p:nvPicPr>
          <p:cNvPr id="156" name="Picture 2" descr="https://x-lines.ru/letters/i/cyrillicbasic/0039/1616d4/60/0/4n67bcbygeadrc3y4n37bxsosoopbqby4n67bcby4n97bq6osdem5wf64n3pdn6ozropbx6oszeabwfa4n9pbpbygeadrpby4nhnyctoge41bwfu4n9pbpgoz5emr.png"/>
          <p:cNvPicPr/>
          <p:nvPr/>
        </p:nvPicPr>
        <p:blipFill>
          <a:blip r:embed="rId15"/>
          <a:srcRect l="79977" t="0" r="4228" b="0"/>
          <a:stretch/>
        </p:blipFill>
        <p:spPr>
          <a:xfrm>
            <a:off x="7956360" y="231120"/>
            <a:ext cx="1092600" cy="389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952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7338</TotalTime>
  <Application>LibreOffice/24.8.3.2$Linux_X86_64 LibreOffice_project/48a6bac9e7e268aeb4c3483fcf825c94556d9f92</Application>
  <AppVersion>15.0000</AppVersion>
  <Words>1918</Words>
  <Paragraphs>278</Paragraphs>
  <Company>Финансовый отдел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2016-04-01T07:01:19Z</dcterms:created>
  <dc:creator>Прокопченко Е.Н.</dc:creator>
  <dc:description/>
  <dc:language>ru-RU</dc:language>
  <cp:lastModifiedBy>user</cp:lastModifiedBy>
  <cp:lastPrinted>2025-01-21T12:35:45Z</cp:lastPrinted>
  <dcterms:modified xsi:type="dcterms:W3CDTF">2025-01-21T14:37:52Z</dcterms:modified>
  <cp:revision>496</cp:revision>
  <dc:subject/>
  <dc:title>Администрация города Новошахтинска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12</vt:i4>
  </property>
  <property fmtid="{D5CDD505-2E9C-101B-9397-08002B2CF9AE}" pid="3" name="PresentationFormat">
    <vt:lpwstr>Экран (4:3)</vt:lpwstr>
  </property>
  <property fmtid="{D5CDD505-2E9C-101B-9397-08002B2CF9AE}" pid="4" name="Slides">
    <vt:i4>30</vt:i4>
  </property>
</Properties>
</file>