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notesSlides/notesSlide8.xml" ContentType="application/vnd.openxmlformats-officedocument.presentationml.notesSlide+xml"/>
  <Override PartName="/ppt/charts/chart12.xml" ContentType="application/vnd.openxmlformats-officedocument.drawingml.chart+xml"/>
  <Override PartName="/ppt/theme/themeOverride1.xml" ContentType="application/vnd.openxmlformats-officedocument.themeOverride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notesSlides/notesSlide9.xml" ContentType="application/vnd.openxmlformats-officedocument.presentationml.notesSlide+xml"/>
  <Override PartName="/ppt/charts/chart15.xml" ContentType="application/vnd.openxmlformats-officedocument.drawingml.chart+xml"/>
  <Override PartName="/ppt/drawings/drawing1.xml" ContentType="application/vnd.openxmlformats-officedocument.drawingml.chartshapes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32"/>
  </p:notesMasterIdLst>
  <p:sldIdLst>
    <p:sldId id="275" r:id="rId2"/>
    <p:sldId id="292" r:id="rId3"/>
    <p:sldId id="293" r:id="rId4"/>
    <p:sldId id="258" r:id="rId5"/>
    <p:sldId id="277" r:id="rId6"/>
    <p:sldId id="257" r:id="rId7"/>
    <p:sldId id="283" r:id="rId8"/>
    <p:sldId id="278" r:id="rId9"/>
    <p:sldId id="294" r:id="rId10"/>
    <p:sldId id="295" r:id="rId11"/>
    <p:sldId id="265" r:id="rId12"/>
    <p:sldId id="290" r:id="rId13"/>
    <p:sldId id="280" r:id="rId14"/>
    <p:sldId id="279" r:id="rId15"/>
    <p:sldId id="281" r:id="rId16"/>
    <p:sldId id="285" r:id="rId17"/>
    <p:sldId id="291" r:id="rId18"/>
    <p:sldId id="286" r:id="rId19"/>
    <p:sldId id="287" r:id="rId20"/>
    <p:sldId id="288" r:id="rId21"/>
    <p:sldId id="289" r:id="rId22"/>
    <p:sldId id="273" r:id="rId23"/>
    <p:sldId id="266" r:id="rId24"/>
    <p:sldId id="264" r:id="rId25"/>
    <p:sldId id="263" r:id="rId26"/>
    <p:sldId id="267" r:id="rId27"/>
    <p:sldId id="270" r:id="rId28"/>
    <p:sldId id="268" r:id="rId29"/>
    <p:sldId id="271" r:id="rId30"/>
    <p:sldId id="269" r:id="rId31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FF"/>
    <a:srgbClr val="CC66FF"/>
    <a:srgbClr val="9900CC"/>
    <a:srgbClr val="BCF6CA"/>
    <a:srgbClr val="0CD61F"/>
    <a:srgbClr val="0EF224"/>
    <a:srgbClr val="F9942F"/>
    <a:srgbClr val="FF0066"/>
    <a:srgbClr val="DAC8DA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4" d="100"/>
          <a:sy n="54" d="100"/>
        </p:scale>
        <p:origin x="23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9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1.xlsx"/><Relationship Id="rId1" Type="http://schemas.openxmlformats.org/officeDocument/2006/relationships/themeOverride" Target="../theme/themeOverride1.xml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5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4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8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  <c:spPr>
        <a:noFill/>
        <a:ln w="25400">
          <a:noFill/>
        </a:ln>
      </c:spPr>
    </c:sideWall>
    <c:backWall>
      <c:thickness val="0"/>
      <c:spPr>
        <a:noFill/>
        <a:ln w="25400">
          <a:noFill/>
        </a:ln>
      </c:spPr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92029312"/>
        <c:axId val="92030848"/>
        <c:axId val="90763264"/>
      </c:bar3DChart>
      <c:catAx>
        <c:axId val="92029312"/>
        <c:scaling>
          <c:orientation val="minMax"/>
        </c:scaling>
        <c:delete val="0"/>
        <c:axPos val="b"/>
        <c:majorTickMark val="out"/>
        <c:minorTickMark val="none"/>
        <c:tickLblPos val="nextTo"/>
        <c:crossAx val="92030848"/>
        <c:crosses val="autoZero"/>
        <c:auto val="1"/>
        <c:lblAlgn val="ctr"/>
        <c:lblOffset val="100"/>
        <c:noMultiLvlLbl val="0"/>
      </c:catAx>
      <c:valAx>
        <c:axId val="920308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2029312"/>
        <c:crosses val="autoZero"/>
        <c:crossBetween val="between"/>
      </c:valAx>
      <c:serAx>
        <c:axId val="90763264"/>
        <c:scaling>
          <c:orientation val="minMax"/>
        </c:scaling>
        <c:delete val="0"/>
        <c:axPos val="b"/>
        <c:majorTickMark val="out"/>
        <c:minorTickMark val="none"/>
        <c:tickLblPos val="nextTo"/>
        <c:crossAx val="92030848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7455488"/>
        <c:axId val="177457024"/>
        <c:axId val="172383744"/>
      </c:bar3DChart>
      <c:catAx>
        <c:axId val="177455488"/>
        <c:scaling>
          <c:orientation val="minMax"/>
        </c:scaling>
        <c:delete val="0"/>
        <c:axPos val="b"/>
        <c:majorTickMark val="out"/>
        <c:minorTickMark val="none"/>
        <c:tickLblPos val="nextTo"/>
        <c:crossAx val="177457024"/>
        <c:crosses val="autoZero"/>
        <c:auto val="1"/>
        <c:lblAlgn val="ctr"/>
        <c:lblOffset val="100"/>
        <c:noMultiLvlLbl val="0"/>
      </c:catAx>
      <c:valAx>
        <c:axId val="17745702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77455488"/>
        <c:crosses val="autoZero"/>
        <c:crossBetween val="between"/>
      </c:valAx>
      <c:serAx>
        <c:axId val="172383744"/>
        <c:scaling>
          <c:orientation val="minMax"/>
        </c:scaling>
        <c:delete val="0"/>
        <c:axPos val="b"/>
        <c:majorTickMark val="out"/>
        <c:minorTickMark val="none"/>
        <c:tickLblPos val="nextTo"/>
        <c:crossAx val="177457024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6.8027159800876549E-2"/>
          <c:y val="4.9089025144941692E-2"/>
          <c:w val="0.67337952787854494"/>
          <c:h val="0.7220073203700083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Налог взимаемый в связи с применением патентной системы налогообложения</c:v>
                </c:pt>
              </c:strCache>
            </c:strRef>
          </c:tx>
          <c:spPr>
            <a:solidFill>
              <a:schemeClr val="accent6">
                <a:lumMod val="60000"/>
                <a:lumOff val="40000"/>
              </a:schemeClr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ожидаемое исполнение 2017 года</c:v>
                </c:pt>
                <c:pt idx="3">
                  <c:v>проект 2018 года</c:v>
                </c:pt>
                <c:pt idx="4">
                  <c:v>проект 2019 года</c:v>
                </c:pt>
                <c:pt idx="5">
                  <c:v>проект 2020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1</c:v>
                </c:pt>
                <c:pt idx="1">
                  <c:v>1.8</c:v>
                </c:pt>
                <c:pt idx="2">
                  <c:v>2.2999999999999998</c:v>
                </c:pt>
                <c:pt idx="3">
                  <c:v>1.4</c:v>
                </c:pt>
                <c:pt idx="4">
                  <c:v>1.5</c:v>
                </c:pt>
                <c:pt idx="5">
                  <c:v>1.5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0110-4E04-987C-AEBE08E8132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Налог, взимаемый в связи с применением упрощенной системы налогообложения</c:v>
                </c:pt>
              </c:strCache>
            </c:strRef>
          </c:tx>
          <c:spPr>
            <a:solidFill>
              <a:srgbClr val="CC66FF"/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ожидаемое исполнение 2017 года</c:v>
                </c:pt>
                <c:pt idx="3">
                  <c:v>проект 2018 года</c:v>
                </c:pt>
                <c:pt idx="4">
                  <c:v>проект 2019 года</c:v>
                </c:pt>
                <c:pt idx="5">
                  <c:v>проект 2020 года</c:v>
                </c:pt>
              </c:strCache>
            </c:strRef>
          </c:cat>
          <c:val>
            <c:numRef>
              <c:f>Лист1!$C$2:$C$7</c:f>
              <c:numCache>
                <c:formatCode>General</c:formatCode>
                <c:ptCount val="6"/>
                <c:pt idx="0">
                  <c:v>20.399999999999999</c:v>
                </c:pt>
                <c:pt idx="1">
                  <c:v>0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0110-4E04-987C-AEBE08E81323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Единый налог на вмененный доход для отдельных видов деятельности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ожидаемое исполнение 2017 года</c:v>
                </c:pt>
                <c:pt idx="3">
                  <c:v>проект 2018 года</c:v>
                </c:pt>
                <c:pt idx="4">
                  <c:v>проект 2019 года</c:v>
                </c:pt>
                <c:pt idx="5">
                  <c:v>проект 2020 года</c:v>
                </c:pt>
              </c:strCache>
            </c:strRef>
          </c:cat>
          <c:val>
            <c:numRef>
              <c:f>Лист1!$D$2:$D$7</c:f>
              <c:numCache>
                <c:formatCode>General</c:formatCode>
                <c:ptCount val="6"/>
                <c:pt idx="0">
                  <c:v>28.4</c:v>
                </c:pt>
                <c:pt idx="1">
                  <c:v>27.9</c:v>
                </c:pt>
                <c:pt idx="2">
                  <c:v>30.9</c:v>
                </c:pt>
                <c:pt idx="3">
                  <c:v>34.9</c:v>
                </c:pt>
                <c:pt idx="4">
                  <c:v>34.9</c:v>
                </c:pt>
                <c:pt idx="5">
                  <c:v>35.5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0110-4E04-987C-AEBE08E8132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7509120"/>
        <c:axId val="177510656"/>
        <c:axId val="177486016"/>
      </c:bar3DChart>
      <c:catAx>
        <c:axId val="17750912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050" b="1">
                <a:solidFill>
                  <a:srgbClr val="7030A0"/>
                </a:solidFill>
              </a:defRPr>
            </a:pPr>
            <a:endParaRPr lang="ru-RU"/>
          </a:p>
        </c:txPr>
        <c:crossAx val="177510656"/>
        <c:crosses val="autoZero"/>
        <c:auto val="1"/>
        <c:lblAlgn val="ctr"/>
        <c:lblOffset val="100"/>
        <c:noMultiLvlLbl val="0"/>
      </c:catAx>
      <c:valAx>
        <c:axId val="177510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7509120"/>
        <c:crosses val="autoZero"/>
        <c:crossBetween val="between"/>
      </c:valAx>
      <c:serAx>
        <c:axId val="177486016"/>
        <c:scaling>
          <c:orientation val="minMax"/>
        </c:scaling>
        <c:delete val="1"/>
        <c:axPos val="b"/>
        <c:majorTickMark val="out"/>
        <c:minorTickMark val="none"/>
        <c:tickLblPos val="nextTo"/>
        <c:crossAx val="177510656"/>
        <c:crosses val="autoZero"/>
      </c:serAx>
    </c:plotArea>
    <c:legend>
      <c:legendPos val="r"/>
      <c:layout>
        <c:manualLayout>
          <c:xMode val="edge"/>
          <c:yMode val="edge"/>
          <c:x val="0.68681800126962722"/>
          <c:y val="0.61755219529672334"/>
          <c:w val="0.29587906890417542"/>
          <c:h val="0.33648255813953482"/>
        </c:manualLayout>
      </c:layout>
      <c:overlay val="0"/>
      <c:txPr>
        <a:bodyPr/>
        <a:lstStyle/>
        <a:p>
          <a:pPr>
            <a:defRPr sz="1200" i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050"/>
      </a:pPr>
      <a:endParaRPr lang="ru-RU"/>
    </a:p>
  </c:txPr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lineChart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Динамика поступлений от использования имущества, находящегося в государственной и муниципальной собственности в бюджет города </c:v>
                </c:pt>
              </c:strCache>
            </c:strRef>
          </c:tx>
          <c:spPr>
            <a:ln>
              <a:solidFill>
                <a:srgbClr val="FFC000"/>
              </a:solidFill>
            </a:ln>
          </c:spPr>
          <c:marker>
            <c:spPr>
              <a:solidFill>
                <a:srgbClr val="9900CC"/>
              </a:solidFill>
              <a:ln>
                <a:solidFill>
                  <a:srgbClr val="FFC000"/>
                </a:solidFill>
              </a:ln>
            </c:spPr>
          </c:marker>
          <c:dPt>
            <c:idx val="1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1-2260-4DA6-B4D5-793933649694}"/>
              </c:ext>
            </c:extLst>
          </c:dPt>
          <c:dPt>
            <c:idx val="2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3-2260-4DA6-B4D5-793933649694}"/>
              </c:ext>
            </c:extLst>
          </c:dPt>
          <c:dPt>
            <c:idx val="3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5-2260-4DA6-B4D5-793933649694}"/>
              </c:ext>
            </c:extLst>
          </c:dPt>
          <c:dPt>
            <c:idx val="4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7-2260-4DA6-B4D5-793933649694}"/>
              </c:ext>
            </c:extLst>
          </c:dPt>
          <c:dPt>
            <c:idx val="5"/>
            <c:bubble3D val="0"/>
            <c:spPr>
              <a:ln>
                <a:solidFill>
                  <a:srgbClr val="FF99FF"/>
                </a:solidFill>
              </a:ln>
            </c:spPr>
            <c:extLst>
              <c:ext xmlns:c16="http://schemas.microsoft.com/office/drawing/2014/chart" uri="{C3380CC4-5D6E-409C-BE32-E72D297353CC}">
                <c16:uniqueId val="{00000009-2260-4DA6-B4D5-793933649694}"/>
              </c:ext>
            </c:extLst>
          </c:dPt>
          <c:dLbls>
            <c:dLbl>
              <c:idx val="0"/>
              <c:layout>
                <c:manualLayout>
                  <c:x val="-5.2913454064098489E-2"/>
                  <c:y val="-3.401579189834903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260-4DA6-B4D5-793933649694}"/>
                </c:ext>
              </c:extLst>
            </c:dLbl>
            <c:dLbl>
              <c:idx val="1"/>
              <c:layout>
                <c:manualLayout>
                  <c:x val="-6.2362285146973222E-2"/>
                  <c:y val="-3.9685090548073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260-4DA6-B4D5-793933649694}"/>
                </c:ext>
              </c:extLst>
            </c:dLbl>
            <c:dLbl>
              <c:idx val="2"/>
              <c:layout>
                <c:manualLayout>
                  <c:x val="-6.9921350013273001E-2"/>
                  <c:y val="-3.685044122321139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2260-4DA6-B4D5-793933649694}"/>
                </c:ext>
              </c:extLst>
            </c:dLbl>
            <c:dLbl>
              <c:idx val="3"/>
              <c:layout>
                <c:manualLayout>
                  <c:x val="-5.8582752713823329E-2"/>
                  <c:y val="-3.685044122321144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2260-4DA6-B4D5-793933649694}"/>
                </c:ext>
              </c:extLst>
            </c:dLbl>
            <c:dLbl>
              <c:idx val="4"/>
              <c:layout>
                <c:manualLayout>
                  <c:x val="-5.6692986497248382E-2"/>
                  <c:y val="-4.2519739872936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2260-4DA6-B4D5-793933649694}"/>
                </c:ext>
              </c:extLst>
            </c:dLbl>
            <c:dLbl>
              <c:idx val="5"/>
              <c:layout>
                <c:manualLayout>
                  <c:x val="-3.968509054807387E-2"/>
                  <c:y val="-4.251973987293628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2260-4DA6-B4D5-79393364969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2014 год</c:v>
                </c:pt>
                <c:pt idx="1">
                  <c:v>2015 год</c:v>
                </c:pt>
                <c:pt idx="2">
                  <c:v>ожидаемое исполнение 2016 года</c:v>
                </c:pt>
                <c:pt idx="3">
                  <c:v>проект 2017 года</c:v>
                </c:pt>
                <c:pt idx="4">
                  <c:v>проект 2018 года</c:v>
                </c:pt>
                <c:pt idx="5">
                  <c:v>проект 2019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>
                  <c:v>67776.800000000003</c:v>
                </c:pt>
                <c:pt idx="1">
                  <c:v>50578.6</c:v>
                </c:pt>
                <c:pt idx="2">
                  <c:v>58629.9</c:v>
                </c:pt>
                <c:pt idx="3">
                  <c:v>59524</c:v>
                </c:pt>
                <c:pt idx="4">
                  <c:v>59754.3</c:v>
                </c:pt>
                <c:pt idx="5">
                  <c:v>60838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B-2260-4DA6-B4D5-79393364969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78055040"/>
        <c:axId val="178056576"/>
      </c:lineChart>
      <c:catAx>
        <c:axId val="17805504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8056576"/>
        <c:crosses val="autoZero"/>
        <c:auto val="1"/>
        <c:lblAlgn val="ctr"/>
        <c:lblOffset val="100"/>
        <c:noMultiLvlLbl val="0"/>
      </c:catAx>
      <c:valAx>
        <c:axId val="17805657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805504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2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1400">
                <a:solidFill>
                  <a:srgbClr val="7030A0"/>
                </a:solidFill>
              </a:defRPr>
            </a:pPr>
            <a:r>
              <a:rPr lang="ru-RU" sz="1400" dirty="0">
                <a:solidFill>
                  <a:srgbClr val="7030A0"/>
                </a:solidFill>
              </a:rPr>
              <a:t>Всего 2 046 866,2 тыс. руб.</a:t>
            </a:r>
          </a:p>
        </c:rich>
      </c:tx>
      <c:layout>
        <c:manualLayout>
          <c:xMode val="edge"/>
          <c:yMode val="edge"/>
          <c:x val="0.21152505186867226"/>
          <c:y val="0.48722016998111323"/>
        </c:manualLayout>
      </c:layout>
      <c:overlay val="0"/>
    </c:title>
    <c:autoTitleDeleted val="0"/>
    <c:plotArea>
      <c:layout/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2 246791,2 тыс. руб.</c:v>
                </c:pt>
              </c:strCache>
            </c:strRef>
          </c:tx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13B3-45E2-A02B-057991353196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</c:spPr>
            <c:extLst>
              <c:ext xmlns:c16="http://schemas.microsoft.com/office/drawing/2014/chart" uri="{C3380CC4-5D6E-409C-BE32-E72D297353CC}">
                <c16:uniqueId val="{00000003-13B3-45E2-A02B-057991353196}"/>
              </c:ext>
            </c:extLst>
          </c:dPt>
          <c:dPt>
            <c:idx val="3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5-13B3-45E2-A02B-057991353196}"/>
              </c:ext>
            </c:extLst>
          </c:dPt>
          <c:dPt>
            <c:idx val="6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7-13B3-45E2-A02B-057991353196}"/>
              </c:ext>
            </c:extLst>
          </c:dPt>
          <c:dPt>
            <c:idx val="7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9-13B3-45E2-A02B-057991353196}"/>
              </c:ext>
            </c:extLst>
          </c:dPt>
          <c:dPt>
            <c:idx val="8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B-13B3-45E2-A02B-057991353196}"/>
              </c:ext>
            </c:extLst>
          </c:dPt>
          <c:dPt>
            <c:idx val="11"/>
            <c:bubble3D val="0"/>
            <c:spPr>
              <a:solidFill>
                <a:srgbClr val="0070C0"/>
              </a:solidFill>
            </c:spPr>
            <c:extLst>
              <c:ext xmlns:c16="http://schemas.microsoft.com/office/drawing/2014/chart" uri="{C3380CC4-5D6E-409C-BE32-E72D297353CC}">
                <c16:uniqueId val="{0000000D-13B3-45E2-A02B-057991353196}"/>
              </c:ext>
            </c:extLst>
          </c:dPt>
          <c:dPt>
            <c:idx val="12"/>
            <c:bubble3D val="0"/>
            <c:spPr>
              <a:solidFill>
                <a:schemeClr val="accent4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F-13B3-45E2-A02B-057991353196}"/>
              </c:ext>
            </c:extLst>
          </c:dPt>
          <c:dPt>
            <c:idx val="13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11-13B3-45E2-A02B-057991353196}"/>
              </c:ext>
            </c:extLst>
          </c:dPt>
          <c:dPt>
            <c:idx val="14"/>
            <c:bubble3D val="0"/>
            <c:spPr>
              <a:solidFill>
                <a:srgbClr val="00B050"/>
              </a:solidFill>
            </c:spPr>
            <c:extLst>
              <c:ext xmlns:c16="http://schemas.microsoft.com/office/drawing/2014/chart" uri="{C3380CC4-5D6E-409C-BE32-E72D297353CC}">
                <c16:uniqueId val="{00000013-13B3-45E2-A02B-057991353196}"/>
              </c:ext>
            </c:extLst>
          </c:dPt>
          <c:cat>
            <c:strRef>
              <c:f>Лист1!$A$2:$A$19</c:f>
              <c:strCache>
                <c:ptCount val="18"/>
                <c:pt idx="0">
                  <c:v>Развитие здравоохранения</c:v>
                </c:pt>
                <c:pt idx="1">
                  <c:v>Развитие муниципальной системы образования</c:v>
                </c:pt>
                <c:pt idx="2">
                  <c:v>Молодежь  Несветая</c:v>
                </c:pt>
                <c:pt idx="3">
                  <c:v>Социальная поддержка и социальное обслуживание жителей города</c:v>
                </c:pt>
                <c:pt idx="4">
                  <c:v>Доступная среда для инвалидов</c:v>
                </c:pt>
                <c:pt idx="5">
                  <c:v>Развитие жилищного строительства и обеспечение доступным и комфортным жильем</c:v>
                </c:pt>
                <c:pt idx="6">
                  <c:v>Обеспечение качественными ЖКХ услугами</c:v>
                </c:pt>
                <c:pt idx="7">
                  <c:v>Обеспечение общественного порядка</c:v>
                </c:pt>
                <c:pt idx="8">
                  <c:v>Защита населения и территории города от чрезвычайных ситуаций</c:v>
                </c:pt>
                <c:pt idx="9">
                  <c:v>Спартакиада длинною в жизнь</c:v>
                </c:pt>
                <c:pt idx="10">
                  <c:v>Развитие экономики</c:v>
                </c:pt>
                <c:pt idx="11">
                  <c:v>Информационное общество</c:v>
                </c:pt>
                <c:pt idx="12">
                  <c:v>Развитие транспортной системы</c:v>
                </c:pt>
                <c:pt idx="13">
                  <c:v>Сохранение и развитие культуры</c:v>
                </c:pt>
                <c:pt idx="14">
                  <c:v>Энергосбережение и повышение энергетической эффективности на территории</c:v>
                </c:pt>
                <c:pt idx="15">
                  <c:v>Управление муниципальными финансами</c:v>
                </c:pt>
                <c:pt idx="16">
                  <c:v>Управление муниципальной собственностью и земельными ресурсами</c:v>
                </c:pt>
                <c:pt idx="17">
                  <c:v>Развитие муниципальной службы</c:v>
                </c:pt>
              </c:strCache>
            </c:strRef>
          </c:cat>
          <c:val>
            <c:numRef>
              <c:f>Лист1!$B$2:$B$19</c:f>
              <c:numCache>
                <c:formatCode>General</c:formatCode>
                <c:ptCount val="18"/>
                <c:pt idx="0">
                  <c:v>18289.8</c:v>
                </c:pt>
                <c:pt idx="1">
                  <c:v>895144.6</c:v>
                </c:pt>
                <c:pt idx="2">
                  <c:v>496.1</c:v>
                </c:pt>
                <c:pt idx="3">
                  <c:v>532389.69999999995</c:v>
                </c:pt>
                <c:pt idx="4">
                  <c:v>38</c:v>
                </c:pt>
                <c:pt idx="5">
                  <c:v>188933.7</c:v>
                </c:pt>
                <c:pt idx="6">
                  <c:v>207036.3</c:v>
                </c:pt>
                <c:pt idx="7">
                  <c:v>9540.2000000000007</c:v>
                </c:pt>
                <c:pt idx="8">
                  <c:v>26221.3</c:v>
                </c:pt>
                <c:pt idx="9">
                  <c:v>4061.3</c:v>
                </c:pt>
                <c:pt idx="10">
                  <c:v>307.5</c:v>
                </c:pt>
                <c:pt idx="11">
                  <c:v>15732.2</c:v>
                </c:pt>
                <c:pt idx="12">
                  <c:v>43858.6</c:v>
                </c:pt>
                <c:pt idx="13">
                  <c:v>101927.3</c:v>
                </c:pt>
                <c:pt idx="14">
                  <c:v>141.4</c:v>
                </c:pt>
                <c:pt idx="15">
                  <c:v>22736.3</c:v>
                </c:pt>
                <c:pt idx="16">
                  <c:v>14927.6</c:v>
                </c:pt>
                <c:pt idx="17">
                  <c:v>74224.5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13B3-45E2-A02B-0579913531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</c:plotArea>
    <c:legend>
      <c:legendPos val="r"/>
      <c:layout>
        <c:manualLayout>
          <c:xMode val="edge"/>
          <c:yMode val="edge"/>
          <c:x val="0.60779064295475749"/>
          <c:y val="7.5103634318409065E-2"/>
          <c:w val="0.38581790123456788"/>
          <c:h val="0.91156017386957"/>
        </c:manualLayout>
      </c:layout>
      <c:overlay val="0"/>
      <c:txPr>
        <a:bodyPr/>
        <a:lstStyle/>
        <a:p>
          <a:pPr>
            <a:defRPr sz="1000">
              <a:solidFill>
                <a:srgbClr val="7030A0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view3D>
      <c:rotX val="75"/>
      <c:rotY val="4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расходов 2 246791,2 тыс. руб.</c:v>
                </c:pt>
              </c:strCache>
            </c:strRef>
          </c:tx>
          <c:explosion val="5"/>
          <c:dPt>
            <c:idx val="0"/>
            <c:bubble3D val="0"/>
            <c:spPr>
              <a:solidFill>
                <a:srgbClr val="0EF224"/>
              </a:solidFill>
            </c:spPr>
            <c:extLst>
              <c:ext xmlns:c16="http://schemas.microsoft.com/office/drawing/2014/chart" uri="{C3380CC4-5D6E-409C-BE32-E72D297353CC}">
                <c16:uniqueId val="{00000001-405A-4A24-B08B-D4E8678C591F}"/>
              </c:ext>
            </c:extLst>
          </c:dPt>
          <c:dPt>
            <c:idx val="1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3-405A-4A24-B08B-D4E8678C591F}"/>
              </c:ext>
            </c:extLst>
          </c:dPt>
          <c:dPt>
            <c:idx val="2"/>
            <c:bubble3D val="0"/>
            <c:spPr>
              <a:solidFill>
                <a:srgbClr val="2602BE"/>
              </a:solidFill>
            </c:spPr>
            <c:extLst>
              <c:ext xmlns:c16="http://schemas.microsoft.com/office/drawing/2014/chart" uri="{C3380CC4-5D6E-409C-BE32-E72D297353CC}">
                <c16:uniqueId val="{00000005-405A-4A24-B08B-D4E8678C591F}"/>
              </c:ext>
            </c:extLst>
          </c:dPt>
          <c:dPt>
            <c:idx val="3"/>
            <c:bubble3D val="0"/>
            <c:spPr>
              <a:solidFill>
                <a:srgbClr val="CC66FF"/>
              </a:solidFill>
            </c:spPr>
            <c:extLst>
              <c:ext xmlns:c16="http://schemas.microsoft.com/office/drawing/2014/chart" uri="{C3380CC4-5D6E-409C-BE32-E72D297353CC}">
                <c16:uniqueId val="{00000007-405A-4A24-B08B-D4E8678C591F}"/>
              </c:ext>
            </c:extLst>
          </c:dPt>
          <c:dPt>
            <c:idx val="4"/>
            <c:bubble3D val="0"/>
            <c:extLst>
              <c:ext xmlns:c16="http://schemas.microsoft.com/office/drawing/2014/chart" uri="{C3380CC4-5D6E-409C-BE32-E72D297353CC}">
                <c16:uniqueId val="{00000008-405A-4A24-B08B-D4E8678C591F}"/>
              </c:ext>
            </c:extLst>
          </c:dPt>
          <c:dPt>
            <c:idx val="5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A-405A-4A24-B08B-D4E8678C591F}"/>
              </c:ext>
            </c:extLst>
          </c:dPt>
          <c:dPt>
            <c:idx val="6"/>
            <c:bubble3D val="0"/>
            <c:spPr>
              <a:solidFill>
                <a:srgbClr val="FF6600"/>
              </a:solidFill>
            </c:spPr>
            <c:extLst>
              <c:ext xmlns:c16="http://schemas.microsoft.com/office/drawing/2014/chart" uri="{C3380CC4-5D6E-409C-BE32-E72D297353CC}">
                <c16:uniqueId val="{0000000C-405A-4A24-B08B-D4E8678C591F}"/>
              </c:ext>
            </c:extLst>
          </c:dPt>
          <c:dPt>
            <c:idx val="8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E-405A-4A24-B08B-D4E8678C591F}"/>
              </c:ext>
            </c:extLst>
          </c:dPt>
          <c:dLbls>
            <c:dLbl>
              <c:idx val="0"/>
              <c:layout>
                <c:manualLayout>
                  <c:x val="0.12988236962741845"/>
                  <c:y val="9.2616861037349521E-2"/>
                </c:manualLayout>
              </c:layout>
              <c:tx>
                <c:rich>
                  <a:bodyPr/>
                  <a:lstStyle/>
                  <a:p>
                    <a:fld id="{B3BB3AA8-6C47-47E6-AE74-A03405FED2D9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6,8%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405A-4A24-B08B-D4E8678C591F}"/>
                </c:ext>
              </c:extLst>
            </c:dLbl>
            <c:dLbl>
              <c:idx val="1"/>
              <c:tx>
                <c:rich>
                  <a:bodyPr/>
                  <a:lstStyle/>
                  <a:p>
                    <a:fld id="{382DB55D-8C20-4652-8E20-284249A0D76E}" type="CATEGORYNAME">
                      <a:rPr lang="ru-RU"/>
                      <a:pPr/>
                      <a:t>[ИМЯ КАТЕГОРИИ]</a:t>
                    </a:fld>
                    <a:r>
                      <a:rPr lang="ru-RU" baseline="0"/>
                      <a:t>
0,9%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405A-4A24-B08B-D4E8678C591F}"/>
                </c:ext>
              </c:extLst>
            </c:dLbl>
            <c:dLbl>
              <c:idx val="2"/>
              <c:layout>
                <c:manualLayout>
                  <c:x val="6.565726531296158E-2"/>
                  <c:y val="0.28120701768661072"/>
                </c:manualLayout>
              </c:layout>
              <c:tx>
                <c:rich>
                  <a:bodyPr/>
                  <a:lstStyle/>
                  <a:p>
                    <a:fld id="{F89E2B8E-E3F7-4779-A719-43D78E41FE7B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2,1%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405A-4A24-B08B-D4E8678C591F}"/>
                </c:ext>
              </c:extLst>
            </c:dLbl>
            <c:dLbl>
              <c:idx val="3"/>
              <c:tx>
                <c:rich>
                  <a:bodyPr/>
                  <a:lstStyle/>
                  <a:p>
                    <a:fld id="{558A9489-E55D-4BFF-95CB-12C5CE1F601B}" type="CATEGORYNAME">
                      <a:rPr lang="ru-RU"/>
                      <a:pPr/>
                      <a:t>[ИМЯ КАТЕГОРИИ]</a:t>
                    </a:fld>
                    <a:r>
                      <a:rPr lang="ru-RU" baseline="0"/>
                      <a:t>
6,2%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7-405A-4A24-B08B-D4E8678C591F}"/>
                </c:ext>
              </c:extLst>
            </c:dLbl>
            <c:dLbl>
              <c:idx val="5"/>
              <c:layout>
                <c:manualLayout>
                  <c:x val="5.3503731825789901E-2"/>
                  <c:y val="-0.25003579414493854"/>
                </c:manualLayout>
              </c:layout>
              <c:tx>
                <c:rich>
                  <a:bodyPr/>
                  <a:lstStyle/>
                  <a:p>
                    <a:fld id="{31288AD2-421D-4CD2-88EC-24AC20B6DF20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39,9%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A-405A-4A24-B08B-D4E8678C591F}"/>
                </c:ext>
              </c:extLst>
            </c:dLbl>
            <c:dLbl>
              <c:idx val="6"/>
              <c:tx>
                <c:rich>
                  <a:bodyPr/>
                  <a:lstStyle/>
                  <a:p>
                    <a:fld id="{567A5EA1-7C90-48AC-8F59-B0F6741618FE}" type="CATEGORYNAME">
                      <a:rPr lang="ru-RU"/>
                      <a:pPr/>
                      <a:t>[ИМЯ КАТЕГОРИИ]</a:t>
                    </a:fld>
                    <a:r>
                      <a:rPr lang="ru-RU" baseline="0"/>
                      <a:t>
5,1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C-405A-4A24-B08B-D4E8678C591F}"/>
                </c:ext>
              </c:extLst>
            </c:dLbl>
            <c:dLbl>
              <c:idx val="7"/>
              <c:tx>
                <c:rich>
                  <a:bodyPr/>
                  <a:lstStyle/>
                  <a:p>
                    <a:fld id="{095CA41E-D6B5-4CAE-B298-118035ECA917}" type="CATEGORYNAME">
                      <a:rPr lang="ru-RU"/>
                      <a:pPr/>
                      <a:t>[ИМЯ КАТЕГОРИИ]</a:t>
                    </a:fld>
                    <a:r>
                      <a:rPr lang="ru-RU" baseline="0"/>
                      <a:t>
0,7%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1-405A-4A24-B08B-D4E8678C591F}"/>
                </c:ext>
              </c:extLst>
            </c:dLbl>
            <c:dLbl>
              <c:idx val="8"/>
              <c:tx>
                <c:rich>
                  <a:bodyPr/>
                  <a:lstStyle/>
                  <a:p>
                    <a:fld id="{A1637672-8686-4119-80AB-1F6130C283EE}" type="CATEGORYNAME">
                      <a:rPr lang="ru-RU"/>
                      <a:pPr/>
                      <a:t>[ИМЯ КАТЕГОРИИ]</a:t>
                    </a:fld>
                    <a:r>
                      <a:rPr lang="ru-RU" baseline="0"/>
                      <a:t>
37,5%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E-405A-4A24-B08B-D4E8678C591F}"/>
                </c:ext>
              </c:extLst>
            </c:dLbl>
            <c:dLbl>
              <c:idx val="9"/>
              <c:layout>
                <c:manualLayout>
                  <c:x val="-0.14607199837540819"/>
                  <c:y val="-6.0980704804317519E-2"/>
                </c:manualLayout>
              </c:layout>
              <c:tx>
                <c:rich>
                  <a:bodyPr/>
                  <a:lstStyle/>
                  <a:p>
                    <a:fld id="{1DAE9D28-A202-41C9-AFFA-4CC38823FACC}" type="CATEGORYNAME">
                      <a:rPr lang="ru-RU"/>
                      <a:pPr/>
                      <a:t>[ИМЯ КАТЕГОРИИ]</a:t>
                    </a:fld>
                    <a:r>
                      <a:rPr lang="ru-RU" baseline="0" dirty="0"/>
                      <a:t>
0,2%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F-405A-4A24-B08B-D4E8678C591F}"/>
                </c:ext>
              </c:extLst>
            </c:dLbl>
            <c:dLbl>
              <c:idx val="11"/>
              <c:tx>
                <c:rich>
                  <a:bodyPr/>
                  <a:lstStyle/>
                  <a:p>
                    <a:fld id="{EFF0289E-C58E-472D-96E4-AB72A36D3BF1}" type="CATEGORYNAME">
                      <a:rPr lang="ru-RU"/>
                      <a:pPr/>
                      <a:t>[ИМЯ КАТЕГОРИИ]</a:t>
                    </a:fld>
                    <a:r>
                      <a:rPr lang="ru-RU" baseline="0"/>
                      <a:t>
0,1%</a:t>
                    </a:r>
                  </a:p>
                </c:rich>
              </c:tx>
              <c:showLegendKey val="0"/>
              <c:showVal val="0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12-405A-4A24-B08B-D4E8678C591F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1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Лист1!$A$2:$A$13</c:f>
              <c:strCache>
                <c:ptCount val="12"/>
                <c:pt idx="0">
                  <c:v>Общегосударственные расходы</c:v>
                </c:pt>
                <c:pt idx="1">
                  <c:v>Национальная безопасность и правоохранительная деятельность</c:v>
                </c:pt>
                <c:pt idx="2">
                  <c:v>Национальная экономика</c:v>
                </c:pt>
                <c:pt idx="3">
                  <c:v>Жилищно-коммунальное хозяйство</c:v>
                </c:pt>
                <c:pt idx="4">
                  <c:v>Охрана окружающей среды</c:v>
                </c:pt>
                <c:pt idx="5">
                  <c:v>Образование</c:v>
                </c:pt>
                <c:pt idx="6">
                  <c:v>Культура, кинематография</c:v>
                </c:pt>
                <c:pt idx="7">
                  <c:v>Здравоохранение</c:v>
                </c:pt>
                <c:pt idx="8">
                  <c:v>Социальная политика</c:v>
                </c:pt>
                <c:pt idx="9">
                  <c:v>Физическая культура и спорт</c:v>
                </c:pt>
                <c:pt idx="10">
                  <c:v>Средства массовой информации</c:v>
                </c:pt>
                <c:pt idx="11">
                  <c:v>Обслуживание государственного и муниципального долга</c:v>
                </c:pt>
              </c:strCache>
            </c:strRef>
          </c:cat>
          <c:val>
            <c:numRef>
              <c:f>Лист1!$B$2:$B$13</c:f>
              <c:numCache>
                <c:formatCode>General</c:formatCode>
                <c:ptCount val="12"/>
                <c:pt idx="0">
                  <c:v>145126.20000000001</c:v>
                </c:pt>
                <c:pt idx="1">
                  <c:v>19246.5</c:v>
                </c:pt>
                <c:pt idx="2">
                  <c:v>46965.2</c:v>
                </c:pt>
                <c:pt idx="3">
                  <c:v>300972.2</c:v>
                </c:pt>
                <c:pt idx="4">
                  <c:v>357.5</c:v>
                </c:pt>
                <c:pt idx="5">
                  <c:v>905074.3</c:v>
                </c:pt>
                <c:pt idx="6">
                  <c:v>68619.399999999994</c:v>
                </c:pt>
                <c:pt idx="7">
                  <c:v>18289.8</c:v>
                </c:pt>
                <c:pt idx="8">
                  <c:v>732498.4</c:v>
                </c:pt>
                <c:pt idx="9">
                  <c:v>4097.3</c:v>
                </c:pt>
                <c:pt idx="10">
                  <c:v>2117.3000000000002</c:v>
                </c:pt>
                <c:pt idx="11">
                  <c:v>3426.9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0-405A-4A24-B08B-D4E8678C591F}"/>
            </c:ext>
          </c:extLst>
        </c:ser>
        <c:dLbls>
          <c:showLegendKey val="0"/>
          <c:showVal val="0"/>
          <c:showCatName val="1"/>
          <c:showSerName val="0"/>
          <c:showPercent val="1"/>
          <c:showBubbleSize val="0"/>
          <c:showLeaderLines val="1"/>
        </c:dLbls>
      </c:pie3D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solidFill>
              <a:srgbClr val="FFFF00"/>
            </a:solidFill>
          </c:spPr>
          <c:invertIfNegative val="0"/>
          <c:dLbls>
            <c:dLbl>
              <c:idx val="0"/>
              <c:layout>
                <c:manualLayout>
                  <c:x val="2.1146996209891591E-2"/>
                  <c:y val="-0.3896189806312198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87ED-4278-99D7-6F18D58AD142}"/>
                </c:ext>
              </c:extLst>
            </c:dLbl>
            <c:dLbl>
              <c:idx val="1"/>
              <c:layout>
                <c:manualLayout>
                  <c:x val="2.223269778328445E-2"/>
                  <c:y val="-0.3290420492577841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87ED-4278-99D7-6F18D58AD142}"/>
                </c:ext>
              </c:extLst>
            </c:dLbl>
            <c:dLbl>
              <c:idx val="2"/>
              <c:layout>
                <c:manualLayout>
                  <c:x val="1.4006511373476372E-2"/>
                  <c:y val="-0.336858077004075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87ED-4278-99D7-6F18D58AD142}"/>
                </c:ext>
              </c:extLst>
            </c:dLbl>
            <c:dLbl>
              <c:idx val="3"/>
              <c:layout>
                <c:manualLayout>
                  <c:x val="1.6007441569687201E-2"/>
                  <c:y val="-0.3409166080523173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87ED-4278-99D7-6F18D58AD142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проект</c:v>
                </c:pt>
                <c:pt idx="2">
                  <c:v>2019 год проект</c:v>
                </c:pt>
                <c:pt idx="3">
                  <c:v>2020 год проект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2246.8000000000002</c:v>
                </c:pt>
                <c:pt idx="1">
                  <c:v>2141.5</c:v>
                </c:pt>
                <c:pt idx="2">
                  <c:v>2102.5</c:v>
                </c:pt>
                <c:pt idx="3">
                  <c:v>2265.5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87ED-4278-99D7-6F18D58AD14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cylinder"/>
        <c:axId val="178948736"/>
        <c:axId val="178968064"/>
        <c:axId val="0"/>
      </c:bar3DChart>
      <c:catAx>
        <c:axId val="17894873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8968064"/>
        <c:crosses val="autoZero"/>
        <c:auto val="1"/>
        <c:lblAlgn val="ctr"/>
        <c:lblOffset val="100"/>
        <c:noMultiLvlLbl val="0"/>
      </c:catAx>
      <c:valAx>
        <c:axId val="178968064"/>
        <c:scaling>
          <c:orientation val="minMax"/>
        </c:scaling>
        <c:delete val="0"/>
        <c:axPos val="l"/>
        <c:majorGridlines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894873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расходы бюджета города, формируемые в рамках муниципальных программ города Новошахтинска
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проект</c:v>
                </c:pt>
                <c:pt idx="2">
                  <c:v>2019 год проект</c:v>
                </c:pt>
                <c:pt idx="3">
                  <c:v>2020 год проект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2246.8000000000002</c:v>
                </c:pt>
                <c:pt idx="1">
                  <c:v>2141.5</c:v>
                </c:pt>
                <c:pt idx="2">
                  <c:v>2102.5</c:v>
                </c:pt>
                <c:pt idx="3">
                  <c:v>2265.5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A148-4B3E-BE51-391D007F4D2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непрограммные расходы бюджета города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проект</c:v>
                </c:pt>
                <c:pt idx="2">
                  <c:v>2019 год проект</c:v>
                </c:pt>
                <c:pt idx="3">
                  <c:v>2020 год проект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92.8</c:v>
                </c:pt>
                <c:pt idx="1">
                  <c:v>94.6</c:v>
                </c:pt>
                <c:pt idx="2">
                  <c:v>125.4</c:v>
                </c:pt>
                <c:pt idx="3">
                  <c:v>158.5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A148-4B3E-BE51-391D007F4D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8404352"/>
        <c:axId val="178998656"/>
        <c:axId val="0"/>
      </c:bar3DChart>
      <c:catAx>
        <c:axId val="1784043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8998656"/>
        <c:crosses val="autoZero"/>
        <c:auto val="1"/>
        <c:lblAlgn val="ctr"/>
        <c:lblOffset val="100"/>
        <c:noMultiLvlLbl val="0"/>
      </c:catAx>
      <c:valAx>
        <c:axId val="17899865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84043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6203703703703709"/>
          <c:y val="0.41994046349914921"/>
          <c:w val="0.33796296296296297"/>
          <c:h val="0.57260565320573764"/>
        </c:manualLayout>
      </c:layout>
      <c:overlay val="0"/>
      <c:txPr>
        <a:bodyPr/>
        <a:lstStyle/>
        <a:p>
          <a:pPr>
            <a:defRPr sz="1400" b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8049236900942939E-2"/>
          <c:y val="4.4861391929187228E-2"/>
          <c:w val="0.78923471371634102"/>
          <c:h val="0.84317326500459677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Культура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2.3148148148148147E-2"/>
                  <c:y val="0.21606451488887557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68,6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580E-4438-958E-5B9698AE941B}"/>
                </c:ext>
              </c:extLst>
            </c:dLbl>
            <c:dLbl>
              <c:idx val="1"/>
              <c:layout>
                <c:manualLayout>
                  <c:x val="6.1728395061728392E-3"/>
                  <c:y val="0.31427565802018254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104,7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580E-4438-958E-5B9698AE941B}"/>
                </c:ext>
              </c:extLst>
            </c:dLbl>
            <c:dLbl>
              <c:idx val="2"/>
              <c:layout>
                <c:manualLayout>
                  <c:x val="1.6975308641975308E-2"/>
                  <c:y val="0.23290071085424252"/>
                </c:manualLayout>
              </c:layout>
              <c:tx>
                <c:rich>
                  <a:bodyPr/>
                  <a:lstStyle/>
                  <a:p>
                    <a:r>
                      <a:rPr lang="en-US" sz="1200" b="1"/>
                      <a:t>59,7</a:t>
                    </a:r>
                    <a:endParaRPr lang="en-US" dirty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580E-4438-958E-5B9698AE941B}"/>
                </c:ext>
              </c:extLst>
            </c:dLbl>
            <c:dLbl>
              <c:idx val="3"/>
              <c:layout>
                <c:manualLayout>
                  <c:x val="3.0864197530864196E-3"/>
                  <c:y val="0.21325848222798111"/>
                </c:manualLayout>
              </c:layout>
              <c:tx>
                <c:rich>
                  <a:bodyPr/>
                  <a:lstStyle/>
                  <a:p>
                    <a:fld id="{51B00BE7-5CD0-45B6-A65C-7FFA1193808B}" type="VALUE">
                      <a:rPr lang="en-US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4-580E-4438-958E-5B9698AE941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2602BE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Лист1!$A$2:$A$5</c:f>
              <c:strCache>
                <c:ptCount val="4"/>
                <c:pt idx="0">
                  <c:v>2017 год </c:v>
                </c:pt>
                <c:pt idx="1">
                  <c:v>2018 год проект</c:v>
                </c:pt>
                <c:pt idx="2">
                  <c:v>2019 год проект</c:v>
                </c:pt>
                <c:pt idx="3">
                  <c:v>2020 год проект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68.599999999999994</c:v>
                </c:pt>
                <c:pt idx="1">
                  <c:v>110.2</c:v>
                </c:pt>
                <c:pt idx="2">
                  <c:v>80.7</c:v>
                </c:pt>
                <c:pt idx="3">
                  <c:v>76.8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580E-4438-958E-5B9698AE94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shape val="cone"/>
        <c:axId val="178909952"/>
        <c:axId val="178911488"/>
        <c:axId val="178398976"/>
      </c:bar3DChart>
      <c:catAx>
        <c:axId val="178909952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8911488"/>
        <c:crosses val="autoZero"/>
        <c:auto val="1"/>
        <c:lblAlgn val="ctr"/>
        <c:lblOffset val="100"/>
        <c:noMultiLvlLbl val="0"/>
      </c:catAx>
      <c:valAx>
        <c:axId val="17891148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8909952"/>
        <c:crosses val="autoZero"/>
        <c:crossBetween val="between"/>
      </c:valAx>
      <c:serAx>
        <c:axId val="178398976"/>
        <c:scaling>
          <c:orientation val="minMax"/>
        </c:scaling>
        <c:delete val="1"/>
        <c:axPos val="b"/>
        <c:majorTickMark val="out"/>
        <c:minorTickMark val="none"/>
        <c:tickLblPos val="nextTo"/>
        <c:crossAx val="178911488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0"/>
    </mc:Choice>
    <mc:Fallback>
      <c:style val="20"/>
    </mc:Fallback>
  </mc:AlternateContent>
  <c:chart>
    <c:autoTitleDeleted val="1"/>
    <c:view3D>
      <c:rotX val="30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180095754479259"/>
          <c:y val="2.8923195930137115E-2"/>
          <c:w val="0.59778421137236504"/>
          <c:h val="0.85287870170312752"/>
        </c:manualLayout>
      </c:layout>
      <c:bar3DChart>
        <c:barDir val="col"/>
        <c:grouping val="percent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Образование</c:v>
                </c:pt>
              </c:strCache>
            </c:strRef>
          </c:tx>
          <c:invertIfNegative val="0"/>
          <c:dPt>
            <c:idx val="0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0-9551-409F-A7DD-D18FC07FE2DB}"/>
              </c:ext>
            </c:extLst>
          </c:dPt>
          <c:dPt>
            <c:idx val="2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1-9551-409F-A7DD-D18FC07FE2DB}"/>
              </c:ext>
            </c:extLst>
          </c:dPt>
          <c:dPt>
            <c:idx val="3"/>
            <c:invertIfNegative val="0"/>
            <c:bubble3D val="0"/>
            <c:extLst>
              <c:ext xmlns:c16="http://schemas.microsoft.com/office/drawing/2014/chart" uri="{C3380CC4-5D6E-409C-BE32-E72D297353CC}">
                <c16:uniqueId val="{00000002-9551-409F-A7DD-D18FC07FE2DB}"/>
              </c:ext>
            </c:extLst>
          </c:dPt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проект</c:v>
                </c:pt>
                <c:pt idx="2">
                  <c:v>2019 год проект</c:v>
                </c:pt>
                <c:pt idx="3">
                  <c:v>2020 год проект</c:v>
                </c:pt>
              </c:strCache>
            </c:strRef>
          </c:cat>
          <c:val>
            <c:numRef>
              <c:f>Лист1!$B$2:$B$5</c:f>
              <c:numCache>
                <c:formatCode>#,##0.0</c:formatCode>
                <c:ptCount val="4"/>
                <c:pt idx="0">
                  <c:v>905.1</c:v>
                </c:pt>
                <c:pt idx="1">
                  <c:v>853.4</c:v>
                </c:pt>
                <c:pt idx="2">
                  <c:v>843.5</c:v>
                </c:pt>
                <c:pt idx="3">
                  <c:v>845.1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9551-409F-A7DD-D18FC07FE2D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pyramid"/>
        <c:axId val="179424640"/>
        <c:axId val="179430528"/>
        <c:axId val="0"/>
      </c:bar3DChart>
      <c:catAx>
        <c:axId val="179424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9430528"/>
        <c:crosses val="autoZero"/>
        <c:auto val="1"/>
        <c:lblAlgn val="ctr"/>
        <c:lblOffset val="100"/>
        <c:noMultiLvlLbl val="0"/>
      </c:catAx>
      <c:valAx>
        <c:axId val="179430528"/>
        <c:scaling>
          <c:orientation val="minMax"/>
        </c:scaling>
        <c:delete val="0"/>
        <c:axPos val="l"/>
        <c:numFmt formatCode="0%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9424640"/>
        <c:crosses val="autoZero"/>
        <c:crossBetween val="between"/>
      </c:valAx>
    </c:plotArea>
    <c:legend>
      <c:legendPos val="r"/>
      <c:legendEntry>
        <c:idx val="0"/>
        <c:txPr>
          <a:bodyPr/>
          <a:lstStyle/>
          <a:p>
            <a:pPr>
              <a:defRPr sz="1400" b="1">
                <a:solidFill>
                  <a:srgbClr val="7030A0"/>
                </a:solidFill>
              </a:defRPr>
            </a:pPr>
            <a:endParaRPr lang="ru-RU"/>
          </a:p>
        </c:txPr>
      </c:legendEntry>
      <c:layout>
        <c:manualLayout>
          <c:xMode val="edge"/>
          <c:yMode val="edge"/>
          <c:x val="0.75685859379073039"/>
          <c:y val="0.82673691314563735"/>
          <c:w val="0.22072610373981197"/>
          <c:h val="7.3062155614550289E-2"/>
        </c:manualLayout>
      </c:layout>
      <c:overlay val="0"/>
      <c:txPr>
        <a:bodyPr/>
        <a:lstStyle/>
        <a:p>
          <a:pPr>
            <a:defRPr sz="1400" b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Жилищно-коммунальное хозяйство</c:v>
                </c:pt>
              </c:strCache>
            </c:strRef>
          </c:tx>
          <c:spPr>
            <a:solidFill>
              <a:srgbClr val="FF6699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проект</c:v>
                </c:pt>
                <c:pt idx="2">
                  <c:v>2019 год проект</c:v>
                </c:pt>
                <c:pt idx="3">
                  <c:v>2020 год проект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301</c:v>
                </c:pt>
                <c:pt idx="1">
                  <c:v>132.9</c:v>
                </c:pt>
                <c:pt idx="2">
                  <c:v>179.1</c:v>
                </c:pt>
                <c:pt idx="3">
                  <c:v>180.5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86F-44B3-89EA-82D3EBCE902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one"/>
        <c:axId val="194701568"/>
        <c:axId val="193986560"/>
        <c:axId val="0"/>
      </c:bar3DChart>
      <c:catAx>
        <c:axId val="19470156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93986560"/>
        <c:crosses val="autoZero"/>
        <c:auto val="1"/>
        <c:lblAlgn val="ctr"/>
        <c:lblOffset val="100"/>
        <c:noMultiLvlLbl val="0"/>
      </c:catAx>
      <c:valAx>
        <c:axId val="1939865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947015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8"/>
    </mc:Choice>
    <mc:Fallback>
      <c:style val="28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Собственные</c:v>
                </c:pt>
              </c:strCache>
            </c:strRef>
          </c:tx>
          <c:spPr>
            <a:solidFill>
              <a:srgbClr val="FF99FF"/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  <c:pt idx="4">
                  <c:v>2020 г.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465.6</c:v>
                </c:pt>
                <c:pt idx="1">
                  <c:v>528.29999999999995</c:v>
                </c:pt>
                <c:pt idx="2">
                  <c:v>557.4</c:v>
                </c:pt>
                <c:pt idx="3">
                  <c:v>584.1</c:v>
                </c:pt>
                <c:pt idx="4">
                  <c:v>611.70000000000005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D82-46D2-AB5D-63619F6A9EA3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Безвозмездные</c:v>
                </c:pt>
              </c:strCache>
            </c:strRef>
          </c:tx>
          <c:spPr>
            <a:solidFill>
              <a:schemeClr val="tx2">
                <a:lumMod val="20000"/>
                <a:lumOff val="80000"/>
              </a:schemeClr>
            </a:solidFill>
          </c:spPr>
          <c:invertIfNegative val="0"/>
          <c:cat>
            <c:strRef>
              <c:f>Лист1!$A$2:$A$6</c:f>
              <c:strCache>
                <c:ptCount val="5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  <c:pt idx="4">
                  <c:v>2020 г.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2046.6</c:v>
                </c:pt>
                <c:pt idx="1">
                  <c:v>1699.7</c:v>
                </c:pt>
                <c:pt idx="2">
                  <c:v>1566.4</c:v>
                </c:pt>
                <c:pt idx="3">
                  <c:v>1518.4</c:v>
                </c:pt>
                <c:pt idx="4">
                  <c:v>1653.8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D82-46D2-AB5D-63619F6A9E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04153472"/>
        <c:axId val="104155008"/>
        <c:axId val="92035264"/>
      </c:bar3DChart>
      <c:catAx>
        <c:axId val="1041534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600" b="1">
                <a:solidFill>
                  <a:srgbClr val="9900CC"/>
                </a:solidFill>
              </a:defRPr>
            </a:pPr>
            <a:endParaRPr lang="ru-RU"/>
          </a:p>
        </c:txPr>
        <c:crossAx val="104155008"/>
        <c:crosses val="autoZero"/>
        <c:auto val="1"/>
        <c:lblAlgn val="ctr"/>
        <c:lblOffset val="100"/>
        <c:noMultiLvlLbl val="0"/>
      </c:catAx>
      <c:valAx>
        <c:axId val="10415500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9900CC"/>
                </a:solidFill>
              </a:defRPr>
            </a:pPr>
            <a:endParaRPr lang="ru-RU"/>
          </a:p>
        </c:txPr>
        <c:crossAx val="104153472"/>
        <c:crosses val="autoZero"/>
        <c:crossBetween val="between"/>
      </c:valAx>
      <c:serAx>
        <c:axId val="92035264"/>
        <c:scaling>
          <c:orientation val="minMax"/>
        </c:scaling>
        <c:delete val="1"/>
        <c:axPos val="b"/>
        <c:majorTickMark val="out"/>
        <c:minorTickMark val="none"/>
        <c:tickLblPos val="nextTo"/>
        <c:crossAx val="104155008"/>
        <c:crosses val="autoZero"/>
      </c:serAx>
    </c:plotArea>
    <c:legend>
      <c:legendPos val="r"/>
      <c:layout>
        <c:manualLayout>
          <c:xMode val="edge"/>
          <c:yMode val="edge"/>
          <c:x val="0.73089887404473874"/>
          <c:y val="0.83201500984251964"/>
          <c:w val="0.26910112595526126"/>
          <c:h val="0.15834153543307086"/>
        </c:manualLayout>
      </c:layout>
      <c:overlay val="0"/>
      <c:txPr>
        <a:bodyPr/>
        <a:lstStyle/>
        <a:p>
          <a:pPr>
            <a:defRPr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15293941698785604"/>
          <c:w val="0.63955866627782643"/>
          <c:h val="0.8443472092844385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Социальная политика</c:v>
                </c:pt>
              </c:strCache>
            </c:strRef>
          </c:tx>
          <c:spPr>
            <a:effectLst>
              <a:innerShdw blurRad="63500" dist="50800" dir="2700000">
                <a:prstClr val="black">
                  <a:alpha val="50000"/>
                </a:prstClr>
              </a:innerShdw>
            </a:effectLst>
            <a:scene3d>
              <a:camera prst="orthographicFront"/>
              <a:lightRig rig="threePt" dir="t"/>
            </a:scene3d>
            <a:sp3d prstMaterial="plastic">
              <a:bevelT w="82550" h="63500" prst="divot"/>
              <a:bevelB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FF66FF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>
              <c:ext xmlns:c16="http://schemas.microsoft.com/office/drawing/2014/chart" uri="{C3380CC4-5D6E-409C-BE32-E72D297353CC}">
                <c16:uniqueId val="{00000001-E9A3-4950-9757-637C21171DEC}"/>
              </c:ext>
            </c:extLst>
          </c:dPt>
          <c:dPt>
            <c:idx val="1"/>
            <c:invertIfNegative val="0"/>
            <c:bubble3D val="0"/>
            <c:spPr>
              <a:solidFill>
                <a:srgbClr val="0EF224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>
              <c:ext xmlns:c16="http://schemas.microsoft.com/office/drawing/2014/chart" uri="{C3380CC4-5D6E-409C-BE32-E72D297353CC}">
                <c16:uniqueId val="{00000003-E9A3-4950-9757-637C21171DEC}"/>
              </c:ext>
            </c:extLst>
          </c:dPt>
          <c:dPt>
            <c:idx val="2"/>
            <c:invertIfNegative val="0"/>
            <c:bubble3D val="0"/>
            <c:spPr>
              <a:solidFill>
                <a:srgbClr val="FFFF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>
              <c:ext xmlns:c16="http://schemas.microsoft.com/office/drawing/2014/chart" uri="{C3380CC4-5D6E-409C-BE32-E72D297353CC}">
                <c16:uniqueId val="{00000005-E9A3-4950-9757-637C21171DEC}"/>
              </c:ext>
            </c:extLst>
          </c:dPt>
          <c:dPt>
            <c:idx val="3"/>
            <c:invertIfNegative val="0"/>
            <c:bubble3D val="0"/>
            <c:spPr>
              <a:solidFill>
                <a:srgbClr val="FF6600"/>
              </a:solidFill>
              <a:effectLst>
                <a:innerShdw blurRad="63500" dist="50800" dir="2700000">
                  <a:prstClr val="black">
                    <a:alpha val="50000"/>
                  </a:prstClr>
                </a:innerShdw>
              </a:effectLst>
              <a:scene3d>
                <a:camera prst="orthographicFront"/>
                <a:lightRig rig="threePt" dir="t"/>
              </a:scene3d>
              <a:sp3d prstMaterial="plastic">
                <a:bevelT w="82550" h="63500" prst="divot"/>
                <a:bevelB/>
              </a:sp3d>
            </c:spPr>
            <c:extLst>
              <c:ext xmlns:c16="http://schemas.microsoft.com/office/drawing/2014/chart" uri="{C3380CC4-5D6E-409C-BE32-E72D297353CC}">
                <c16:uniqueId val="{00000007-E9A3-4950-9757-637C21171DEC}"/>
              </c:ext>
            </c:extLst>
          </c:dPt>
          <c:cat>
            <c:strRef>
              <c:f>Лист1!$A$2:$A$5</c:f>
              <c:strCache>
                <c:ptCount val="4"/>
                <c:pt idx="0">
                  <c:v>2017 год</c:v>
                </c:pt>
                <c:pt idx="1">
                  <c:v>2018 год проект</c:v>
                </c:pt>
                <c:pt idx="2">
                  <c:v>2019 год проект</c:v>
                </c:pt>
                <c:pt idx="3">
                  <c:v>2020 год проект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732.5</c:v>
                </c:pt>
                <c:pt idx="1">
                  <c:v>802.7</c:v>
                </c:pt>
                <c:pt idx="2">
                  <c:v>758</c:v>
                </c:pt>
                <c:pt idx="3">
                  <c:v>771.2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9A3-4950-9757-637C21171DE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axId val="194020480"/>
        <c:axId val="194022016"/>
      </c:barChart>
      <c:catAx>
        <c:axId val="194020480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94022016"/>
        <c:crosses val="autoZero"/>
        <c:auto val="1"/>
        <c:lblAlgn val="ctr"/>
        <c:lblOffset val="100"/>
        <c:noMultiLvlLbl val="0"/>
      </c:catAx>
      <c:valAx>
        <c:axId val="19402201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9402048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2314782114970853"/>
          <c:y val="8.6422868723398563E-2"/>
          <c:w val="0.16401005831283355"/>
          <c:h val="0.24939278777453847"/>
        </c:manualLayout>
      </c:layout>
      <c:overlay val="0"/>
      <c:txPr>
        <a:bodyPr/>
        <a:lstStyle/>
        <a:p>
          <a:pPr>
            <a:defRPr sz="1200" b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3.1283329278806081E-2"/>
          <c:y val="0.30543416182924121"/>
          <c:w val="0.48092121531594118"/>
          <c:h val="0.62713387748583493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 </c:v>
                </c:pt>
              </c:strCache>
            </c:strRef>
          </c:tx>
          <c:explosion val="25"/>
          <c:dPt>
            <c:idx val="0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1-C3C6-44E0-92A1-3D63791E7DEA}"/>
              </c:ext>
            </c:extLst>
          </c:dPt>
          <c:dPt>
            <c:idx val="1"/>
            <c:bubble3D val="0"/>
            <c:explosion val="2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C3C6-44E0-92A1-3D63791E7DEA}"/>
              </c:ext>
            </c:extLst>
          </c:dPt>
          <c:dPt>
            <c:idx val="2"/>
            <c:bubble3D val="0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5-C3C6-44E0-92A1-3D63791E7DEA}"/>
              </c:ext>
            </c:extLst>
          </c:dPt>
          <c:dPt>
            <c:idx val="3"/>
            <c:bubble3D val="0"/>
            <c:spPr>
              <a:solidFill>
                <a:schemeClr val="bg2">
                  <a:lumMod val="75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7-C3C6-44E0-92A1-3D63791E7DEA}"/>
              </c:ext>
            </c:extLst>
          </c:dPt>
          <c:dPt>
            <c:idx val="4"/>
            <c:bubble3D val="0"/>
            <c:spPr>
              <a:solidFill>
                <a:srgbClr val="F9942F"/>
              </a:solidFill>
            </c:spPr>
            <c:extLst>
              <c:ext xmlns:c16="http://schemas.microsoft.com/office/drawing/2014/chart" uri="{C3380CC4-5D6E-409C-BE32-E72D297353CC}">
                <c16:uniqueId val="{00000009-C3C6-44E0-92A1-3D63791E7DEA}"/>
              </c:ext>
            </c:extLst>
          </c:dPt>
          <c:dLbls>
            <c:dLbl>
              <c:idx val="0"/>
              <c:layout>
                <c:manualLayout>
                  <c:x val="-9.3915734509031165E-2"/>
                  <c:y val="3.811759707011112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3C6-44E0-92A1-3D63791E7DEA}"/>
                </c:ext>
              </c:extLst>
            </c:dLbl>
            <c:dLbl>
              <c:idx val="1"/>
              <c:layout>
                <c:manualLayout>
                  <c:x val="-8.6920128485505038E-2"/>
                  <c:y val="-9.4721246250416627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3C6-44E0-92A1-3D63791E7DEA}"/>
                </c:ext>
              </c:extLst>
            </c:dLbl>
            <c:dLbl>
              <c:idx val="2"/>
              <c:layout>
                <c:manualLayout>
                  <c:x val="-7.0184242562113808E-2"/>
                  <c:y val="-0.1455591305827130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3C6-44E0-92A1-3D63791E7DEA}"/>
                </c:ext>
              </c:extLst>
            </c:dLbl>
            <c:dLbl>
              <c:idx val="3"/>
              <c:layout>
                <c:manualLayout>
                  <c:x val="6.2052305656403746E-2"/>
                  <c:y val="-3.2270719920008885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C3C6-44E0-92A1-3D63791E7DEA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9900CC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5"/>
                <c:pt idx="0">
                  <c:v>Налоговые и неналоговые доходы</c:v>
                </c:pt>
                <c:pt idx="1">
                  <c:v>Дотации</c:v>
                </c:pt>
                <c:pt idx="2">
                  <c:v>Субсидии</c:v>
                </c:pt>
                <c:pt idx="3">
                  <c:v>Субвенции</c:v>
                </c:pt>
                <c:pt idx="4">
                  <c:v>Иные межбюджетные трансферты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557433</c:v>
                </c:pt>
                <c:pt idx="1">
                  <c:v>217187.7</c:v>
                </c:pt>
                <c:pt idx="2">
                  <c:v>244595.9</c:v>
                </c:pt>
                <c:pt idx="3">
                  <c:v>1028319.6</c:v>
                </c:pt>
                <c:pt idx="4">
                  <c:v>76257.600000000006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C3C6-44E0-92A1-3D63791E7DEA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5420703343143538"/>
          <c:y val="0.44561476676202644"/>
          <c:w val="0.33977982288522163"/>
          <c:h val="0.46895635727974672"/>
        </c:manualLayout>
      </c:layout>
      <c:overlay val="0"/>
      <c:txPr>
        <a:bodyPr/>
        <a:lstStyle/>
        <a:p>
          <a:pPr>
            <a:defRPr sz="1200" b="1" i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30"/>
      <c:rotY val="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2878004218018732E-2"/>
          <c:y val="0.16250344943751768"/>
          <c:w val="0.54192426331714771"/>
          <c:h val="0.72439083829395301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            </c:v>
                </c:pt>
              </c:strCache>
            </c:strRef>
          </c:tx>
          <c:explosion val="9"/>
          <c:dPt>
            <c:idx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  <c:extLst>
              <c:ext xmlns:c16="http://schemas.microsoft.com/office/drawing/2014/chart" uri="{C3380CC4-5D6E-409C-BE32-E72D297353CC}">
                <c16:uniqueId val="{00000001-F881-43BC-828F-25AAF7ED31EE}"/>
              </c:ext>
            </c:extLst>
          </c:dPt>
          <c:dPt>
            <c:idx val="1"/>
            <c:bubble3D val="0"/>
            <c:spPr>
              <a:solidFill>
                <a:srgbClr val="FF0000"/>
              </a:solidFill>
            </c:spPr>
            <c:extLst>
              <c:ext xmlns:c16="http://schemas.microsoft.com/office/drawing/2014/chart" uri="{C3380CC4-5D6E-409C-BE32-E72D297353CC}">
                <c16:uniqueId val="{00000003-F881-43BC-828F-25AAF7ED31EE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</c:spPr>
            <c:extLst>
              <c:ext xmlns:c16="http://schemas.microsoft.com/office/drawing/2014/chart" uri="{C3380CC4-5D6E-409C-BE32-E72D297353CC}">
                <c16:uniqueId val="{00000005-F881-43BC-828F-25AAF7ED31EE}"/>
              </c:ext>
            </c:extLst>
          </c:dPt>
          <c:dPt>
            <c:idx val="3"/>
            <c:bubble3D val="0"/>
            <c:spPr>
              <a:solidFill>
                <a:srgbClr val="CC66FF"/>
              </a:solidFill>
            </c:spPr>
            <c:extLst>
              <c:ext xmlns:c16="http://schemas.microsoft.com/office/drawing/2014/chart" uri="{C3380CC4-5D6E-409C-BE32-E72D297353CC}">
                <c16:uniqueId val="{00000007-F881-43BC-828F-25AAF7ED31EE}"/>
              </c:ext>
            </c:extLst>
          </c:dPt>
          <c:dPt>
            <c:idx val="4"/>
            <c:bubble3D val="0"/>
            <c:spPr>
              <a:solidFill>
                <a:srgbClr val="FF99FF"/>
              </a:solidFill>
            </c:spPr>
            <c:extLst>
              <c:ext xmlns:c16="http://schemas.microsoft.com/office/drawing/2014/chart" uri="{C3380CC4-5D6E-409C-BE32-E72D297353CC}">
                <c16:uniqueId val="{00000009-F881-43BC-828F-25AAF7ED31EE}"/>
              </c:ext>
            </c:extLst>
          </c:dPt>
          <c:dPt>
            <c:idx val="6"/>
            <c:bubble3D val="0"/>
            <c:spPr>
              <a:solidFill>
                <a:srgbClr val="F9942F"/>
              </a:solidFill>
            </c:spPr>
            <c:extLst>
              <c:ext xmlns:c16="http://schemas.microsoft.com/office/drawing/2014/chart" uri="{C3380CC4-5D6E-409C-BE32-E72D297353CC}">
                <c16:uniqueId val="{0000000B-F881-43BC-828F-25AAF7ED31EE}"/>
              </c:ext>
            </c:extLst>
          </c:dPt>
          <c:dPt>
            <c:idx val="8"/>
            <c:bubble3D val="0"/>
            <c:explosion val="11"/>
            <c:spPr>
              <a:solidFill>
                <a:srgbClr val="FFFF00"/>
              </a:solidFill>
            </c:spPr>
            <c:extLst>
              <c:ext xmlns:c16="http://schemas.microsoft.com/office/drawing/2014/chart" uri="{C3380CC4-5D6E-409C-BE32-E72D297353CC}">
                <c16:uniqueId val="{0000000D-F881-43BC-828F-25AAF7ED31EE}"/>
              </c:ext>
            </c:extLst>
          </c:dPt>
          <c:dPt>
            <c:idx val="9"/>
            <c:bubble3D val="0"/>
            <c:explosion val="8"/>
            <c:extLst>
              <c:ext xmlns:c16="http://schemas.microsoft.com/office/drawing/2014/chart" uri="{C3380CC4-5D6E-409C-BE32-E72D297353CC}">
                <c16:uniqueId val="{0000000E-F881-43BC-828F-25AAF7ED31EE}"/>
              </c:ext>
            </c:extLst>
          </c:dPt>
          <c:dLbls>
            <c:dLbl>
              <c:idx val="0"/>
              <c:layout>
                <c:manualLayout>
                  <c:x val="-0.10093853950868205"/>
                  <c:y val="-7.712453245935636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F881-43BC-828F-25AAF7ED31EE}"/>
                </c:ext>
              </c:extLst>
            </c:dLbl>
            <c:dLbl>
              <c:idx val="1"/>
              <c:layout>
                <c:manualLayout>
                  <c:x val="2.9676091078582306E-2"/>
                  <c:y val="-0.1411771899896427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F881-43BC-828F-25AAF7ED31EE}"/>
                </c:ext>
              </c:extLst>
            </c:dLbl>
            <c:dLbl>
              <c:idx val="2"/>
              <c:layout>
                <c:manualLayout>
                  <c:x val="4.7450843463704782E-2"/>
                  <c:y val="-0.14390560547035994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F881-43BC-828F-25AAF7ED31EE}"/>
                </c:ext>
              </c:extLst>
            </c:dLbl>
            <c:dLbl>
              <c:idx val="3"/>
              <c:layout>
                <c:manualLayout>
                  <c:x val="6.4998146797881462E-2"/>
                  <c:y val="-6.935945289233096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F881-43BC-828F-25AAF7ED31EE}"/>
                </c:ext>
              </c:extLst>
            </c:dLbl>
            <c:dLbl>
              <c:idx val="5"/>
              <c:layout>
                <c:manualLayout>
                  <c:x val="1.3163453360457615E-2"/>
                  <c:y val="-3.4322575269414513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F-F881-43BC-828F-25AAF7ED31EE}"/>
                </c:ext>
              </c:extLst>
            </c:dLbl>
            <c:dLbl>
              <c:idx val="7"/>
              <c:layout>
                <c:manualLayout>
                  <c:x val="-2.7125137356353496E-2"/>
                  <c:y val="-4.5843671690799788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F881-43BC-828F-25AAF7ED31EE}"/>
                </c:ext>
              </c:extLst>
            </c:dLbl>
            <c:dLbl>
              <c:idx val="8"/>
              <c:layout>
                <c:manualLayout>
                  <c:x val="2.7912164754803154E-2"/>
                  <c:y val="6.1841315471120491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D-F881-43BC-828F-25AAF7ED31EE}"/>
                </c:ext>
              </c:extLst>
            </c:dLbl>
            <c:dLbl>
              <c:idx val="9"/>
              <c:layout>
                <c:manualLayout>
                  <c:x val="3.5964724741135204E-3"/>
                  <c:y val="-2.210462278384839E-2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F881-43BC-828F-25AAF7ED31EE}"/>
                </c:ext>
              </c:extLst>
            </c:dLbl>
            <c:dLbl>
              <c:idx val="10"/>
              <c:layout>
                <c:manualLayout>
                  <c:x val="2.1281949064483031E-2"/>
                  <c:y val="-6.8065913823195014E-3"/>
                </c:manualLayout>
              </c:layout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1-F881-43BC-828F-25AAF7ED31EE}"/>
                </c:ext>
              </c:extLst>
            </c:dLbl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sz="12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Лист1!$A$2:$A$12</c:f>
              <c:strCache>
                <c:ptCount val="11"/>
                <c:pt idx="0">
                  <c:v>Налоги на прибыль, доходы</c:v>
                </c:pt>
                <c:pt idx="1">
                  <c:v>Акцизы</c:v>
                </c:pt>
                <c:pt idx="2">
                  <c:v>Налоги на совокупный доход</c:v>
                </c:pt>
                <c:pt idx="3">
                  <c:v>Налоги на имущество</c:v>
                </c:pt>
                <c:pt idx="4">
                  <c:v>Государственная пошлина</c:v>
                </c:pt>
                <c:pt idx="5">
                  <c:v>Платежи при пользовании природными ресурсами</c:v>
                </c:pt>
                <c:pt idx="6">
                  <c:v>Доходы от использования имущества</c:v>
                </c:pt>
                <c:pt idx="7">
                  <c:v>Доходы от оказания платных услуг и компенсации затрат  государства</c:v>
                </c:pt>
                <c:pt idx="8">
                  <c:v>Доходы от продажи материальных и нематериальных активов</c:v>
                </c:pt>
                <c:pt idx="9">
                  <c:v>Штрафы</c:v>
                </c:pt>
                <c:pt idx="10">
                  <c:v>Прочие неналоговые доходы</c:v>
                </c:pt>
              </c:strCache>
            </c:strRef>
          </c:cat>
          <c:val>
            <c:numRef>
              <c:f>Лист1!$B$2:$B$12</c:f>
              <c:numCache>
                <c:formatCode>General</c:formatCode>
                <c:ptCount val="11"/>
                <c:pt idx="0">
                  <c:v>310690.2</c:v>
                </c:pt>
                <c:pt idx="1">
                  <c:v>12328.4</c:v>
                </c:pt>
                <c:pt idx="2">
                  <c:v>37169.1</c:v>
                </c:pt>
                <c:pt idx="3">
                  <c:v>113147.3</c:v>
                </c:pt>
                <c:pt idx="4">
                  <c:v>13640</c:v>
                </c:pt>
                <c:pt idx="5">
                  <c:v>1306.5999999999999</c:v>
                </c:pt>
                <c:pt idx="6">
                  <c:v>46884.9</c:v>
                </c:pt>
                <c:pt idx="7">
                  <c:v>772.9</c:v>
                </c:pt>
                <c:pt idx="8">
                  <c:v>14149.6</c:v>
                </c:pt>
                <c:pt idx="9">
                  <c:v>4235</c:v>
                </c:pt>
                <c:pt idx="10">
                  <c:v>3109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2-F881-43BC-828F-25AAF7ED31EE}"/>
            </c:ext>
          </c:extLst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251680485548291"/>
          <c:y val="1.2905587650754866E-2"/>
          <c:w val="0.36593938208546389"/>
          <c:h val="0.98709441234924511"/>
        </c:manualLayout>
      </c:layout>
      <c:overlay val="0"/>
      <c:txPr>
        <a:bodyPr/>
        <a:lstStyle/>
        <a:p>
          <a:pPr>
            <a:defRPr sz="1200" b="1" i="1">
              <a:solidFill>
                <a:srgbClr val="7030A0"/>
              </a:solidFill>
            </a:defRPr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172464000"/>
        <c:axId val="172465536"/>
        <c:axId val="172291392"/>
      </c:bar3DChart>
      <c:catAx>
        <c:axId val="172464000"/>
        <c:scaling>
          <c:orientation val="minMax"/>
        </c:scaling>
        <c:delete val="1"/>
        <c:axPos val="b"/>
        <c:majorTickMark val="out"/>
        <c:minorTickMark val="none"/>
        <c:tickLblPos val="nextTo"/>
        <c:crossAx val="172465536"/>
        <c:crosses val="autoZero"/>
        <c:auto val="1"/>
        <c:lblAlgn val="ctr"/>
        <c:lblOffset val="100"/>
        <c:noMultiLvlLbl val="0"/>
      </c:catAx>
      <c:valAx>
        <c:axId val="172465536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172464000"/>
        <c:crosses val="autoZero"/>
        <c:crossBetween val="between"/>
      </c:valAx>
      <c:serAx>
        <c:axId val="172291392"/>
        <c:scaling>
          <c:orientation val="minMax"/>
        </c:scaling>
        <c:delete val="0"/>
        <c:axPos val="b"/>
        <c:majorTickMark val="out"/>
        <c:minorTickMark val="none"/>
        <c:tickLblPos val="nextTo"/>
        <c:crossAx val="172465536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</c:title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6483111429986491E-3"/>
          <c:y val="9.5802554763161032E-2"/>
          <c:w val="0.96373715485402967"/>
          <c:h val="0.64728317064660523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   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3.4733417915967903E-3"/>
                  <c:y val="0.11145707453236431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A703-40C4-A855-2E6957180DDB}"/>
                </c:ext>
              </c:extLst>
            </c:dLbl>
            <c:dLbl>
              <c:idx val="1"/>
              <c:layout>
                <c:manualLayout>
                  <c:x val="6.5048541661983667E-3"/>
                  <c:y val="0.14523194560277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A703-40C4-A855-2E6957180DDB}"/>
                </c:ext>
              </c:extLst>
            </c:dLbl>
            <c:dLbl>
              <c:idx val="2"/>
              <c:layout>
                <c:manualLayout>
                  <c:x val="1.7663350059469478E-4"/>
                  <c:y val="0.1452319456027777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A703-40C4-A855-2E6957180DDB}"/>
                </c:ext>
              </c:extLst>
            </c:dLbl>
            <c:dLbl>
              <c:idx val="3"/>
              <c:layout>
                <c:manualLayout>
                  <c:x val="1.9132429800159706E-3"/>
                  <c:y val="0.17900655072932445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A703-40C4-A855-2E6957180DDB}"/>
                </c:ext>
              </c:extLst>
            </c:dLbl>
            <c:dLbl>
              <c:idx val="4"/>
              <c:layout>
                <c:manualLayout>
                  <c:x val="-1.5599759788265811E-3"/>
                  <c:y val="0.1958942522083978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A703-40C4-A855-2E6957180DDB}"/>
                </c:ext>
              </c:extLst>
            </c:dLbl>
            <c:dLbl>
              <c:idx val="5"/>
              <c:layout>
                <c:manualLayout>
                  <c:x val="1.7364866466670376E-3"/>
                  <c:y val="0.21278168774360459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A703-40C4-A855-2E6957180DDB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>
                    <a:solidFill>
                      <a:srgbClr val="7030A0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ожидаемое исполнение 2017 года</c:v>
                </c:pt>
                <c:pt idx="3">
                  <c:v>проект на  2018год</c:v>
                </c:pt>
                <c:pt idx="4">
                  <c:v>проект на 2019год</c:v>
                </c:pt>
                <c:pt idx="5">
                  <c:v>проект на 2020год</c:v>
                </c:pt>
              </c:strCache>
            </c:strRef>
          </c:cat>
          <c:val>
            <c:numRef>
              <c:f>Лист1!$B$2:$B$7</c:f>
              <c:numCache>
                <c:formatCode>0.0</c:formatCode>
                <c:ptCount val="6"/>
                <c:pt idx="0">
                  <c:v>396.2</c:v>
                </c:pt>
                <c:pt idx="1">
                  <c:v>465.6</c:v>
                </c:pt>
                <c:pt idx="2">
                  <c:v>472.6</c:v>
                </c:pt>
                <c:pt idx="3">
                  <c:v>557.4</c:v>
                </c:pt>
                <c:pt idx="4">
                  <c:v>584.1</c:v>
                </c:pt>
                <c:pt idx="5">
                  <c:v>611.70000000000005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A703-40C4-A855-2E6957180DDB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172589056"/>
        <c:axId val="172591744"/>
        <c:axId val="172293184"/>
      </c:bar3DChart>
      <c:catAx>
        <c:axId val="17258905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low"/>
        <c:txPr>
          <a:bodyPr/>
          <a:lstStyle/>
          <a:p>
            <a:pPr>
              <a:defRPr sz="1200" b="1">
                <a:solidFill>
                  <a:srgbClr val="7030A0"/>
                </a:solidFill>
              </a:defRPr>
            </a:pPr>
            <a:endParaRPr lang="ru-RU"/>
          </a:p>
        </c:txPr>
        <c:crossAx val="172591744"/>
        <c:crosses val="autoZero"/>
        <c:auto val="1"/>
        <c:lblAlgn val="ctr"/>
        <c:lblOffset val="100"/>
        <c:noMultiLvlLbl val="0"/>
      </c:catAx>
      <c:valAx>
        <c:axId val="172591744"/>
        <c:scaling>
          <c:orientation val="minMax"/>
        </c:scaling>
        <c:delete val="1"/>
        <c:axPos val="l"/>
        <c:numFmt formatCode="0.0" sourceLinked="1"/>
        <c:majorTickMark val="none"/>
        <c:minorTickMark val="none"/>
        <c:tickLblPos val="nextTo"/>
        <c:crossAx val="172589056"/>
        <c:crosses val="autoZero"/>
        <c:crossBetween val="between"/>
      </c:valAx>
      <c:serAx>
        <c:axId val="172293184"/>
        <c:scaling>
          <c:orientation val="minMax"/>
        </c:scaling>
        <c:delete val="1"/>
        <c:axPos val="b"/>
        <c:majorTickMark val="out"/>
        <c:minorTickMark val="none"/>
        <c:tickLblPos val="nextTo"/>
        <c:crossAx val="172591744"/>
        <c:crosses val="autoZero"/>
      </c:ser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0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ndard"/>
        <c:varyColors val="0"/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72519424"/>
        <c:axId val="172520960"/>
        <c:axId val="172574016"/>
      </c:bar3DChart>
      <c:catAx>
        <c:axId val="172519424"/>
        <c:scaling>
          <c:orientation val="minMax"/>
        </c:scaling>
        <c:delete val="0"/>
        <c:axPos val="b"/>
        <c:majorTickMark val="out"/>
        <c:minorTickMark val="none"/>
        <c:tickLblPos val="nextTo"/>
        <c:crossAx val="172520960"/>
        <c:crosses val="autoZero"/>
        <c:auto val="1"/>
        <c:lblAlgn val="ctr"/>
        <c:lblOffset val="100"/>
        <c:noMultiLvlLbl val="0"/>
      </c:catAx>
      <c:valAx>
        <c:axId val="17252096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72519424"/>
        <c:crosses val="autoZero"/>
        <c:crossBetween val="between"/>
      </c:valAx>
      <c:serAx>
        <c:axId val="172574016"/>
        <c:scaling>
          <c:orientation val="minMax"/>
        </c:scaling>
        <c:delete val="0"/>
        <c:axPos val="b"/>
        <c:majorTickMark val="out"/>
        <c:minorTickMark val="none"/>
        <c:tickLblPos val="nextTo"/>
        <c:crossAx val="172520960"/>
        <c:crosses val="autoZero"/>
      </c:serAx>
    </c:plotArea>
    <c:legend>
      <c:legendPos val="r"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8"/>
    </mc:Choice>
    <mc:Fallback>
      <c:style val="38"/>
    </mc:Fallback>
  </mc:AlternateContent>
  <c:chart>
    <c:autoTitleDeleted val="1"/>
    <c:view3D>
      <c:rotX val="15"/>
      <c:rotY val="20"/>
      <c:rAngAx val="0"/>
    </c:view3D>
    <c:floor>
      <c:thickness val="0"/>
    </c:floor>
    <c:sideWall>
      <c:thickness val="0"/>
      <c:spPr>
        <a:solidFill>
          <a:schemeClr val="accent2">
            <a:lumMod val="20000"/>
            <a:lumOff val="80000"/>
          </a:schemeClr>
        </a:solidFill>
      </c:spPr>
    </c:sideWall>
    <c:backWall>
      <c:thickness val="0"/>
      <c:spPr>
        <a:solidFill>
          <a:schemeClr val="accent2">
            <a:lumMod val="20000"/>
            <a:lumOff val="80000"/>
          </a:schemeClr>
        </a:solidFill>
      </c:spPr>
    </c:backWall>
    <c:plotArea>
      <c:layout>
        <c:manualLayout>
          <c:layoutTarget val="inner"/>
          <c:xMode val="edge"/>
          <c:yMode val="edge"/>
          <c:x val="8.1725721784776897E-2"/>
          <c:y val="4.2089138942633206E-2"/>
          <c:w val="0.89126886482939638"/>
          <c:h val="0.78482736718980906"/>
        </c:manualLayout>
      </c:layout>
      <c:bar3DChart>
        <c:barDir val="col"/>
        <c:grouping val="standar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         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0416666666666685E-2"/>
                  <c:y val="-6.6554449924851114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612-46BA-94B3-930A67F79938}"/>
                </c:ext>
              </c:extLst>
            </c:dLbl>
            <c:dLbl>
              <c:idx val="1"/>
              <c:layout>
                <c:manualLayout>
                  <c:x val="1.0416666666666666E-2"/>
                  <c:y val="3.3277224962425557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612-46BA-94B3-930A67F79938}"/>
                </c:ext>
              </c:extLst>
            </c:dLbl>
            <c:dLbl>
              <c:idx val="2"/>
              <c:layout>
                <c:manualLayout>
                  <c:x val="1.0416666666666666E-2"/>
                  <c:y val="6.6554449924851114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C612-46BA-94B3-930A67F79938}"/>
                </c:ext>
              </c:extLst>
            </c:dLbl>
            <c:dLbl>
              <c:idx val="3"/>
              <c:layout>
                <c:manualLayout>
                  <c:x val="1.2500000000000001E-2"/>
                  <c:y val="-3.3277224962425557E-3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612-46BA-94B3-930A67F79938}"/>
                </c:ext>
              </c:extLst>
            </c:dLbl>
            <c:dLbl>
              <c:idx val="4"/>
              <c:layout>
                <c:manualLayout>
                  <c:x val="8.3333333333333332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C612-46BA-94B3-930A67F79938}"/>
                </c:ext>
              </c:extLst>
            </c:dLbl>
            <c:dLbl>
              <c:idx val="5"/>
              <c:layout>
                <c:manualLayout>
                  <c:x val="8.3333333333333332E-3"/>
                  <c:y val="0"/>
                </c:manualLayout>
              </c:layout>
              <c:spPr/>
              <c:txPr>
                <a:bodyPr/>
                <a:lstStyle/>
                <a:p>
                  <a:pPr>
                    <a:defRPr sz="1200" b="1">
                      <a:solidFill>
                        <a:srgbClr val="7030A0"/>
                      </a:solidFill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C612-46BA-94B3-930A67F7993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Лист1!$A$2:$A$7</c:f>
              <c:strCache>
                <c:ptCount val="6"/>
                <c:pt idx="0">
                  <c:v>факт 2015 года</c:v>
                </c:pt>
                <c:pt idx="1">
                  <c:v>факт 2016 года</c:v>
                </c:pt>
                <c:pt idx="2">
                  <c:v>ожидаемое исполнение 2017 года</c:v>
                </c:pt>
                <c:pt idx="3">
                  <c:v>проект 2018 года</c:v>
                </c:pt>
                <c:pt idx="4">
                  <c:v>проект 2019 года</c:v>
                </c:pt>
                <c:pt idx="5">
                  <c:v>проект 2020 года</c:v>
                </c:pt>
              </c:strCache>
            </c:strRef>
          </c:cat>
          <c:val>
            <c:numRef>
              <c:f>Лист1!$B$2:$B$7</c:f>
              <c:numCache>
                <c:formatCode>General</c:formatCode>
                <c:ptCount val="6"/>
                <c:pt idx="0" formatCode="0.0">
                  <c:v>187.5</c:v>
                </c:pt>
                <c:pt idx="1">
                  <c:v>238.8</c:v>
                </c:pt>
                <c:pt idx="2">
                  <c:v>255.3</c:v>
                </c:pt>
                <c:pt idx="3">
                  <c:v>310.7</c:v>
                </c:pt>
                <c:pt idx="4">
                  <c:v>323.7</c:v>
                </c:pt>
                <c:pt idx="5">
                  <c:v>355.7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C612-46BA-94B3-930A67F7993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75"/>
        <c:shape val="cylinder"/>
        <c:axId val="172549632"/>
        <c:axId val="172551168"/>
        <c:axId val="172575808"/>
      </c:bar3DChart>
      <c:catAx>
        <c:axId val="17254963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txPr>
          <a:bodyPr/>
          <a:lstStyle/>
          <a:p>
            <a:pPr>
              <a:defRPr sz="1050" b="1">
                <a:solidFill>
                  <a:srgbClr val="7030A0"/>
                </a:solidFill>
              </a:defRPr>
            </a:pPr>
            <a:endParaRPr lang="ru-RU"/>
          </a:p>
        </c:txPr>
        <c:crossAx val="172551168"/>
        <c:crosses val="autoZero"/>
        <c:auto val="1"/>
        <c:lblAlgn val="ctr"/>
        <c:lblOffset val="100"/>
        <c:noMultiLvlLbl val="0"/>
      </c:catAx>
      <c:valAx>
        <c:axId val="172551168"/>
        <c:scaling>
          <c:orientation val="minMax"/>
        </c:scaling>
        <c:delete val="0"/>
        <c:axPos val="l"/>
        <c:numFmt formatCode="0.0" sourceLinked="1"/>
        <c:majorTickMark val="none"/>
        <c:minorTickMark val="none"/>
        <c:tickLblPos val="nextTo"/>
        <c:txPr>
          <a:bodyPr/>
          <a:lstStyle/>
          <a:p>
            <a:pPr>
              <a:defRPr sz="1050" b="1">
                <a:solidFill>
                  <a:srgbClr val="7030A0"/>
                </a:solidFill>
              </a:defRPr>
            </a:pPr>
            <a:endParaRPr lang="ru-RU"/>
          </a:p>
        </c:txPr>
        <c:crossAx val="172549632"/>
        <c:crosses val="autoZero"/>
        <c:crossBetween val="between"/>
      </c:valAx>
      <c:serAx>
        <c:axId val="172575808"/>
        <c:scaling>
          <c:orientation val="minMax"/>
        </c:scaling>
        <c:delete val="1"/>
        <c:axPos val="b"/>
        <c:majorTickMark val="none"/>
        <c:minorTickMark val="none"/>
        <c:tickLblPos val="nextTo"/>
        <c:crossAx val="172551168"/>
        <c:crosses val="autoZero"/>
      </c:serAx>
      <c:spPr>
        <a:solidFill>
          <a:srgbClr val="BCF6CA"/>
        </a:solidFill>
        <a:ln>
          <a:noFill/>
        </a:ln>
      </c:spPr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1E332AB-FEAC-4EC2-BD72-D93C78A5515D}" type="doc">
      <dgm:prSet loTypeId="urn:microsoft.com/office/officeart/2005/8/layout/matrix3" loCatId="matrix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BEBA483-634B-4229-90B9-C85491835698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6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Бюджетное послание Президента РФ на 2018 год</a:t>
          </a:r>
        </a:p>
      </dgm:t>
    </dgm:pt>
    <dgm:pt modelId="{4A51BD97-278C-4ACE-9AA1-088A673497B9}" type="parTrans" cxnId="{B930E6EE-8DBD-47FD-9C17-199D0E224ED3}">
      <dgm:prSet/>
      <dgm:spPr/>
      <dgm:t>
        <a:bodyPr/>
        <a:lstStyle/>
        <a:p>
          <a:endParaRPr lang="ru-RU"/>
        </a:p>
      </dgm:t>
    </dgm:pt>
    <dgm:pt modelId="{8BF52342-038A-4ED5-90EA-0FB7EAA768C1}" type="sibTrans" cxnId="{B930E6EE-8DBD-47FD-9C17-199D0E224ED3}">
      <dgm:prSet/>
      <dgm:spPr/>
      <dgm:t>
        <a:bodyPr/>
        <a:lstStyle/>
        <a:p>
          <a:endParaRPr lang="ru-RU"/>
        </a:p>
      </dgm:t>
    </dgm:pt>
    <dgm:pt modelId="{92FDBD5D-AE9E-412D-B19C-C0C18022534F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300" b="1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города Новошахтинска на 2018 – 2020 годы</a:t>
          </a:r>
        </a:p>
      </dgm:t>
    </dgm:pt>
    <dgm:pt modelId="{48A48D02-28F9-4377-9F4D-8C2EE6711EB5}" type="parTrans" cxnId="{E653D183-8D8B-40F3-9651-B5A36633D047}">
      <dgm:prSet/>
      <dgm:spPr/>
      <dgm:t>
        <a:bodyPr/>
        <a:lstStyle/>
        <a:p>
          <a:endParaRPr lang="ru-RU"/>
        </a:p>
      </dgm:t>
    </dgm:pt>
    <dgm:pt modelId="{2B369FB5-93B3-487A-A60F-11CA174F4D37}" type="sibTrans" cxnId="{E653D183-8D8B-40F3-9651-B5A36633D047}">
      <dgm:prSet/>
      <dgm:spPr/>
      <dgm:t>
        <a:bodyPr/>
        <a:lstStyle/>
        <a:p>
          <a:endParaRPr lang="ru-RU"/>
        </a:p>
      </dgm:t>
    </dgm:pt>
    <dgm:pt modelId="{974A47FA-B45E-4BDA-B4F3-087651229B66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6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города на 2018 – 2020 годы </a:t>
          </a:r>
        </a:p>
      </dgm:t>
    </dgm:pt>
    <dgm:pt modelId="{56045068-A670-404A-BBE7-E7CD3F68CD3F}" type="parTrans" cxnId="{07FDAA64-54C3-46A5-8355-126E6181361B}">
      <dgm:prSet/>
      <dgm:spPr/>
      <dgm:t>
        <a:bodyPr/>
        <a:lstStyle/>
        <a:p>
          <a:endParaRPr lang="ru-RU"/>
        </a:p>
      </dgm:t>
    </dgm:pt>
    <dgm:pt modelId="{ADBE26C0-A3B9-4520-B58F-D0C5830C127B}" type="sibTrans" cxnId="{07FDAA64-54C3-46A5-8355-126E6181361B}">
      <dgm:prSet/>
      <dgm:spPr/>
      <dgm:t>
        <a:bodyPr/>
        <a:lstStyle/>
        <a:p>
          <a:endParaRPr lang="ru-RU"/>
        </a:p>
      </dgm:t>
    </dgm:pt>
    <dgm:pt modelId="{DD1F7E9B-4CB5-4ACA-B5D3-74BDB91BF0CA}">
      <dgm:prSet phldrT="[Текст]" custT="1"/>
      <dgm:spPr>
        <a:solidFill>
          <a:srgbClr val="DAC8DA"/>
        </a:solidFill>
      </dgm:spPr>
      <dgm:t>
        <a:bodyPr/>
        <a:lstStyle/>
        <a:p>
          <a:r>
            <a:rPr lang="ru-RU" sz="16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Муниципальные программы  города Новошахтинска</a:t>
          </a:r>
        </a:p>
      </dgm:t>
    </dgm:pt>
    <dgm:pt modelId="{36469164-F0B6-4816-9C4F-9094BED165D0}" type="parTrans" cxnId="{6B143F07-D43B-4B26-A03E-C81710525146}">
      <dgm:prSet/>
      <dgm:spPr/>
      <dgm:t>
        <a:bodyPr/>
        <a:lstStyle/>
        <a:p>
          <a:endParaRPr lang="ru-RU"/>
        </a:p>
      </dgm:t>
    </dgm:pt>
    <dgm:pt modelId="{DABDAC67-071A-42E3-9349-4B26804A233F}" type="sibTrans" cxnId="{6B143F07-D43B-4B26-A03E-C81710525146}">
      <dgm:prSet/>
      <dgm:spPr/>
      <dgm:t>
        <a:bodyPr/>
        <a:lstStyle/>
        <a:p>
          <a:endParaRPr lang="ru-RU"/>
        </a:p>
      </dgm:t>
    </dgm:pt>
    <dgm:pt modelId="{3905F4E3-A102-4B8A-BC0A-3EFCCCBBFE91}" type="pres">
      <dgm:prSet presAssocID="{01E332AB-FEAC-4EC2-BD72-D93C78A5515D}" presName="matrix" presStyleCnt="0">
        <dgm:presLayoutVars>
          <dgm:chMax val="1"/>
          <dgm:dir/>
          <dgm:resizeHandles val="exact"/>
        </dgm:presLayoutVars>
      </dgm:prSet>
      <dgm:spPr/>
    </dgm:pt>
    <dgm:pt modelId="{B19D3D62-99DD-4F86-BEC6-BE5F7D4D5162}" type="pres">
      <dgm:prSet presAssocID="{01E332AB-FEAC-4EC2-BD72-D93C78A5515D}" presName="diamond" presStyleLbl="bgShp" presStyleIdx="0" presStyleCnt="1" custLinFactNeighborX="-680"/>
      <dgm:spPr>
        <a:solidFill>
          <a:srgbClr val="CC66FF"/>
        </a:solidFill>
      </dgm:spPr>
    </dgm:pt>
    <dgm:pt modelId="{486ED095-7893-4555-ABE6-1EADD72A532A}" type="pres">
      <dgm:prSet presAssocID="{01E332AB-FEAC-4EC2-BD72-D93C78A5515D}" presName="quad1" presStyleLbl="node1" presStyleIdx="0" presStyleCnt="4" custScaleY="107842" custLinFactNeighborX="3283" custLinFactNeighborY="-834">
        <dgm:presLayoutVars>
          <dgm:chMax val="0"/>
          <dgm:chPref val="0"/>
          <dgm:bulletEnabled val="1"/>
        </dgm:presLayoutVars>
      </dgm:prSet>
      <dgm:spPr/>
    </dgm:pt>
    <dgm:pt modelId="{C84B4ADA-642A-471E-BCA6-7524299DF7C2}" type="pres">
      <dgm:prSet presAssocID="{01E332AB-FEAC-4EC2-BD72-D93C78A5515D}" presName="quad2" presStyleLbl="node1" presStyleIdx="1" presStyleCnt="4" custScaleY="109510">
        <dgm:presLayoutVars>
          <dgm:chMax val="0"/>
          <dgm:chPref val="0"/>
          <dgm:bulletEnabled val="1"/>
        </dgm:presLayoutVars>
      </dgm:prSet>
      <dgm:spPr/>
    </dgm:pt>
    <dgm:pt modelId="{F9AC557B-D3B4-4B08-B1BC-FBA515C60DF0}" type="pres">
      <dgm:prSet presAssocID="{01E332AB-FEAC-4EC2-BD72-D93C78A5515D}" presName="quad3" presStyleLbl="node1" presStyleIdx="2" presStyleCnt="4" custLinFactNeighborX="3283" custLinFactNeighborY="-2665">
        <dgm:presLayoutVars>
          <dgm:chMax val="0"/>
          <dgm:chPref val="0"/>
          <dgm:bulletEnabled val="1"/>
        </dgm:presLayoutVars>
      </dgm:prSet>
      <dgm:spPr/>
    </dgm:pt>
    <dgm:pt modelId="{AA8BF4A6-106F-4A5E-8F5B-52F5BD57AAD8}" type="pres">
      <dgm:prSet presAssocID="{01E332AB-FEAC-4EC2-BD72-D93C78A5515D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6B143F07-D43B-4B26-A03E-C81710525146}" srcId="{01E332AB-FEAC-4EC2-BD72-D93C78A5515D}" destId="{DD1F7E9B-4CB5-4ACA-B5D3-74BDB91BF0CA}" srcOrd="3" destOrd="0" parTransId="{36469164-F0B6-4816-9C4F-9094BED165D0}" sibTransId="{DABDAC67-071A-42E3-9349-4B26804A233F}"/>
    <dgm:cxn modelId="{07FDAA64-54C3-46A5-8355-126E6181361B}" srcId="{01E332AB-FEAC-4EC2-BD72-D93C78A5515D}" destId="{974A47FA-B45E-4BDA-B4F3-087651229B66}" srcOrd="2" destOrd="0" parTransId="{56045068-A670-404A-BBE7-E7CD3F68CD3F}" sibTransId="{ADBE26C0-A3B9-4520-B58F-D0C5830C127B}"/>
    <dgm:cxn modelId="{8A014483-9A14-4163-A9A1-ED1B2AC71C64}" type="presOf" srcId="{DD1F7E9B-4CB5-4ACA-B5D3-74BDB91BF0CA}" destId="{AA8BF4A6-106F-4A5E-8F5B-52F5BD57AAD8}" srcOrd="0" destOrd="0" presId="urn:microsoft.com/office/officeart/2005/8/layout/matrix3"/>
    <dgm:cxn modelId="{E653D183-8D8B-40F3-9651-B5A36633D047}" srcId="{01E332AB-FEAC-4EC2-BD72-D93C78A5515D}" destId="{92FDBD5D-AE9E-412D-B19C-C0C18022534F}" srcOrd="1" destOrd="0" parTransId="{48A48D02-28F9-4377-9F4D-8C2EE6711EB5}" sibTransId="{2B369FB5-93B3-487A-A60F-11CA174F4D37}"/>
    <dgm:cxn modelId="{9171D583-D40A-406B-A463-BA670C02D638}" type="presOf" srcId="{FBEBA483-634B-4229-90B9-C85491835698}" destId="{486ED095-7893-4555-ABE6-1EADD72A532A}" srcOrd="0" destOrd="0" presId="urn:microsoft.com/office/officeart/2005/8/layout/matrix3"/>
    <dgm:cxn modelId="{04A489A2-FFAF-461C-9F95-FBD851B34229}" type="presOf" srcId="{01E332AB-FEAC-4EC2-BD72-D93C78A5515D}" destId="{3905F4E3-A102-4B8A-BC0A-3EFCCCBBFE91}" srcOrd="0" destOrd="0" presId="urn:microsoft.com/office/officeart/2005/8/layout/matrix3"/>
    <dgm:cxn modelId="{F06D2AC9-F7D2-41BB-91FF-E526BBA5CCC3}" type="presOf" srcId="{974A47FA-B45E-4BDA-B4F3-087651229B66}" destId="{F9AC557B-D3B4-4B08-B1BC-FBA515C60DF0}" srcOrd="0" destOrd="0" presId="urn:microsoft.com/office/officeart/2005/8/layout/matrix3"/>
    <dgm:cxn modelId="{5E143DD5-4BEB-4344-8C58-3B588A2CD767}" type="presOf" srcId="{92FDBD5D-AE9E-412D-B19C-C0C18022534F}" destId="{C84B4ADA-642A-471E-BCA6-7524299DF7C2}" srcOrd="0" destOrd="0" presId="urn:microsoft.com/office/officeart/2005/8/layout/matrix3"/>
    <dgm:cxn modelId="{B930E6EE-8DBD-47FD-9C17-199D0E224ED3}" srcId="{01E332AB-FEAC-4EC2-BD72-D93C78A5515D}" destId="{FBEBA483-634B-4229-90B9-C85491835698}" srcOrd="0" destOrd="0" parTransId="{4A51BD97-278C-4ACE-9AA1-088A673497B9}" sibTransId="{8BF52342-038A-4ED5-90EA-0FB7EAA768C1}"/>
    <dgm:cxn modelId="{2509F679-DE8A-4F78-B6A8-868FA68BD9FA}" type="presParOf" srcId="{3905F4E3-A102-4B8A-BC0A-3EFCCCBBFE91}" destId="{B19D3D62-99DD-4F86-BEC6-BE5F7D4D5162}" srcOrd="0" destOrd="0" presId="urn:microsoft.com/office/officeart/2005/8/layout/matrix3"/>
    <dgm:cxn modelId="{CDF74177-D955-4A3A-A001-CBCC6F497F63}" type="presParOf" srcId="{3905F4E3-A102-4B8A-BC0A-3EFCCCBBFE91}" destId="{486ED095-7893-4555-ABE6-1EADD72A532A}" srcOrd="1" destOrd="0" presId="urn:microsoft.com/office/officeart/2005/8/layout/matrix3"/>
    <dgm:cxn modelId="{D21F8053-6A0C-41D4-9D45-E6F1C9B265EA}" type="presParOf" srcId="{3905F4E3-A102-4B8A-BC0A-3EFCCCBBFE91}" destId="{C84B4ADA-642A-471E-BCA6-7524299DF7C2}" srcOrd="2" destOrd="0" presId="urn:microsoft.com/office/officeart/2005/8/layout/matrix3"/>
    <dgm:cxn modelId="{BD9B3F96-EB28-4A94-AC9C-FBA164A0FB21}" type="presParOf" srcId="{3905F4E3-A102-4B8A-BC0A-3EFCCCBBFE91}" destId="{F9AC557B-D3B4-4B08-B1BC-FBA515C60DF0}" srcOrd="3" destOrd="0" presId="urn:microsoft.com/office/officeart/2005/8/layout/matrix3"/>
    <dgm:cxn modelId="{9692CB0D-FC6E-4279-820B-A871B20DC8A9}" type="presParOf" srcId="{3905F4E3-A102-4B8A-BC0A-3EFCCCBBFE91}" destId="{AA8BF4A6-106F-4A5E-8F5B-52F5BD57AAD8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E64CE8-E6A2-4D5C-A2C5-FD0A6959810B}" type="doc">
      <dgm:prSet loTypeId="urn:microsoft.com/office/officeart/2005/8/layout/pyramid2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8FEFA0-E3E9-4D7A-A9DC-364FBC77D275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Проведение эффективной бюджетной политики</a:t>
          </a:r>
        </a:p>
      </dgm:t>
    </dgm:pt>
    <dgm:pt modelId="{6EA27B75-6C49-4B56-98EB-8A2F0A7A0CA3}" type="parTrans" cxnId="{36FC2DAA-C43C-4699-BBF1-964BB811B682}">
      <dgm:prSet/>
      <dgm:spPr/>
      <dgm:t>
        <a:bodyPr/>
        <a:lstStyle/>
        <a:p>
          <a:endParaRPr lang="ru-RU"/>
        </a:p>
      </dgm:t>
    </dgm:pt>
    <dgm:pt modelId="{BF09F06A-B6C6-4D98-8B18-BA172DA53C4D}" type="sibTrans" cxnId="{36FC2DAA-C43C-4699-BBF1-964BB811B682}">
      <dgm:prSet/>
      <dgm:spPr/>
      <dgm:t>
        <a:bodyPr/>
        <a:lstStyle/>
        <a:p>
          <a:endParaRPr lang="ru-RU"/>
        </a:p>
      </dgm:t>
    </dgm:pt>
    <dgm:pt modelId="{97F65426-FB61-41E2-B1CF-F10316FEF6D1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Формирование и исполнение местного бюджета на основе муниципальных программ</a:t>
          </a:r>
        </a:p>
      </dgm:t>
    </dgm:pt>
    <dgm:pt modelId="{1D718AF6-3456-482A-8292-8291174CDD6B}" type="parTrans" cxnId="{ECEE7B2A-605A-4D07-B08A-AE909CA8503E}">
      <dgm:prSet/>
      <dgm:spPr/>
      <dgm:t>
        <a:bodyPr/>
        <a:lstStyle/>
        <a:p>
          <a:endParaRPr lang="ru-RU"/>
        </a:p>
      </dgm:t>
    </dgm:pt>
    <dgm:pt modelId="{080AB796-D4AA-4591-8DD1-CBAD7CDB4AF3}" type="sibTrans" cxnId="{ECEE7B2A-605A-4D07-B08A-AE909CA8503E}">
      <dgm:prSet/>
      <dgm:spPr/>
      <dgm:t>
        <a:bodyPr/>
        <a:lstStyle/>
        <a:p>
          <a:endParaRPr lang="ru-RU"/>
        </a:p>
      </dgm:t>
    </dgm:pt>
    <dgm:pt modelId="{66A7B2AA-7499-49C8-918F-C2250B5A5BB5}">
      <dgm:prSet phldrT="[Текст]"/>
      <dgm:spPr>
        <a:solidFill>
          <a:srgbClr val="FFFF00">
            <a:alpha val="90000"/>
          </a:srgbClr>
        </a:solidFill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Обеспечение максимальной эффективности бюджетных расходов, достижение лучших результатов в рамках имеющихся финансовых возможностей</a:t>
          </a:r>
        </a:p>
      </dgm:t>
    </dgm:pt>
    <dgm:pt modelId="{4EA5F466-53FF-4A6A-9864-8B56EE91CD76}" type="parTrans" cxnId="{E1A525F1-75D6-4B71-B279-2DAFFD2A8204}">
      <dgm:prSet/>
      <dgm:spPr/>
      <dgm:t>
        <a:bodyPr/>
        <a:lstStyle/>
        <a:p>
          <a:endParaRPr lang="ru-RU"/>
        </a:p>
      </dgm:t>
    </dgm:pt>
    <dgm:pt modelId="{0797C7D5-EE2E-41BF-9A33-9C6996082329}" type="sibTrans" cxnId="{E1A525F1-75D6-4B71-B279-2DAFFD2A8204}">
      <dgm:prSet/>
      <dgm:spPr/>
      <dgm:t>
        <a:bodyPr/>
        <a:lstStyle/>
        <a:p>
          <a:endParaRPr lang="ru-RU"/>
        </a:p>
      </dgm:t>
    </dgm:pt>
    <dgm:pt modelId="{86D87C93-2D9B-4454-8F7B-E4EDBF5DFADF}" type="pres">
      <dgm:prSet presAssocID="{30E64CE8-E6A2-4D5C-A2C5-FD0A6959810B}" presName="compositeShape" presStyleCnt="0">
        <dgm:presLayoutVars>
          <dgm:dir/>
          <dgm:resizeHandles/>
        </dgm:presLayoutVars>
      </dgm:prSet>
      <dgm:spPr/>
    </dgm:pt>
    <dgm:pt modelId="{3E46BF80-8E71-46E0-BD8D-3B7954012AB1}" type="pres">
      <dgm:prSet presAssocID="{30E64CE8-E6A2-4D5C-A2C5-FD0A6959810B}" presName="pyramid" presStyleLbl="node1" presStyleIdx="0" presStyleCnt="1" custScaleX="71689" custScaleY="82086"/>
      <dgm:spPr>
        <a:solidFill>
          <a:schemeClr val="accent6">
            <a:lumMod val="40000"/>
            <a:lumOff val="60000"/>
          </a:schemeClr>
        </a:solidFill>
      </dgm:spPr>
    </dgm:pt>
    <dgm:pt modelId="{BF0FB6B0-D709-4675-AAC4-B0F3FCE7AA8A}" type="pres">
      <dgm:prSet presAssocID="{30E64CE8-E6A2-4D5C-A2C5-FD0A6959810B}" presName="theList" presStyleCnt="0"/>
      <dgm:spPr/>
    </dgm:pt>
    <dgm:pt modelId="{7186DBAF-0EB6-428B-9202-5F1D8144D06F}" type="pres">
      <dgm:prSet presAssocID="{C08FEFA0-E3E9-4D7A-A9DC-364FBC77D275}" presName="aNode" presStyleLbl="fgAcc1" presStyleIdx="0" presStyleCnt="3" custScaleX="123755" custLinFactNeighborX="6722" custLinFactNeighborY="13337">
        <dgm:presLayoutVars>
          <dgm:bulletEnabled val="1"/>
        </dgm:presLayoutVars>
      </dgm:prSet>
      <dgm:spPr/>
    </dgm:pt>
    <dgm:pt modelId="{6E697A9D-61E1-458F-A6CC-E567BCEBBF3D}" type="pres">
      <dgm:prSet presAssocID="{C08FEFA0-E3E9-4D7A-A9DC-364FBC77D275}" presName="aSpace" presStyleCnt="0"/>
      <dgm:spPr/>
    </dgm:pt>
    <dgm:pt modelId="{F4C623EF-96FD-4787-A33F-B618CFA98674}" type="pres">
      <dgm:prSet presAssocID="{97F65426-FB61-41E2-B1CF-F10316FEF6D1}" presName="aNode" presStyleLbl="fgAcc1" presStyleIdx="1" presStyleCnt="3" custScaleX="123755" custLinFactNeighborX="6722" custLinFactNeighborY="20699">
        <dgm:presLayoutVars>
          <dgm:bulletEnabled val="1"/>
        </dgm:presLayoutVars>
      </dgm:prSet>
      <dgm:spPr/>
    </dgm:pt>
    <dgm:pt modelId="{53E2E15E-B70B-4A03-B01B-D52AE38B7990}" type="pres">
      <dgm:prSet presAssocID="{97F65426-FB61-41E2-B1CF-F10316FEF6D1}" presName="aSpace" presStyleCnt="0"/>
      <dgm:spPr/>
    </dgm:pt>
    <dgm:pt modelId="{A245AEDF-4C12-4908-BBB3-C523C72126FD}" type="pres">
      <dgm:prSet presAssocID="{66A7B2AA-7499-49C8-918F-C2250B5A5BB5}" presName="aNode" presStyleLbl="fgAcc1" presStyleIdx="2" presStyleCnt="3" custScaleX="125016" custLinFactNeighborX="7353" custLinFactNeighborY="28061">
        <dgm:presLayoutVars>
          <dgm:bulletEnabled val="1"/>
        </dgm:presLayoutVars>
      </dgm:prSet>
      <dgm:spPr/>
    </dgm:pt>
    <dgm:pt modelId="{775E174B-1677-4A4A-B84A-485EADEF4BDA}" type="pres">
      <dgm:prSet presAssocID="{66A7B2AA-7499-49C8-918F-C2250B5A5BB5}" presName="aSpace" presStyleCnt="0"/>
      <dgm:spPr/>
    </dgm:pt>
  </dgm:ptLst>
  <dgm:cxnLst>
    <dgm:cxn modelId="{ECEE7B2A-605A-4D07-B08A-AE909CA8503E}" srcId="{30E64CE8-E6A2-4D5C-A2C5-FD0A6959810B}" destId="{97F65426-FB61-41E2-B1CF-F10316FEF6D1}" srcOrd="1" destOrd="0" parTransId="{1D718AF6-3456-482A-8292-8291174CDD6B}" sibTransId="{080AB796-D4AA-4591-8DD1-CBAD7CDB4AF3}"/>
    <dgm:cxn modelId="{1F4FD32A-BE13-4EF5-804E-F59F1DAB8066}" type="presOf" srcId="{66A7B2AA-7499-49C8-918F-C2250B5A5BB5}" destId="{A245AEDF-4C12-4908-BBB3-C523C72126FD}" srcOrd="0" destOrd="0" presId="urn:microsoft.com/office/officeart/2005/8/layout/pyramid2"/>
    <dgm:cxn modelId="{7C2F932B-39E5-4F2C-90CB-D5311BFE624E}" type="presOf" srcId="{97F65426-FB61-41E2-B1CF-F10316FEF6D1}" destId="{F4C623EF-96FD-4787-A33F-B618CFA98674}" srcOrd="0" destOrd="0" presId="urn:microsoft.com/office/officeart/2005/8/layout/pyramid2"/>
    <dgm:cxn modelId="{58BD8F73-C249-4852-9486-F220B8661B31}" type="presOf" srcId="{30E64CE8-E6A2-4D5C-A2C5-FD0A6959810B}" destId="{86D87C93-2D9B-4454-8F7B-E4EDBF5DFADF}" srcOrd="0" destOrd="0" presId="urn:microsoft.com/office/officeart/2005/8/layout/pyramid2"/>
    <dgm:cxn modelId="{8789F255-640C-43CF-AC75-6AA151B15762}" type="presOf" srcId="{C08FEFA0-E3E9-4D7A-A9DC-364FBC77D275}" destId="{7186DBAF-0EB6-428B-9202-5F1D8144D06F}" srcOrd="0" destOrd="0" presId="urn:microsoft.com/office/officeart/2005/8/layout/pyramid2"/>
    <dgm:cxn modelId="{36FC2DAA-C43C-4699-BBF1-964BB811B682}" srcId="{30E64CE8-E6A2-4D5C-A2C5-FD0A6959810B}" destId="{C08FEFA0-E3E9-4D7A-A9DC-364FBC77D275}" srcOrd="0" destOrd="0" parTransId="{6EA27B75-6C49-4B56-98EB-8A2F0A7A0CA3}" sibTransId="{BF09F06A-B6C6-4D98-8B18-BA172DA53C4D}"/>
    <dgm:cxn modelId="{E1A525F1-75D6-4B71-B279-2DAFFD2A8204}" srcId="{30E64CE8-E6A2-4D5C-A2C5-FD0A6959810B}" destId="{66A7B2AA-7499-49C8-918F-C2250B5A5BB5}" srcOrd="2" destOrd="0" parTransId="{4EA5F466-53FF-4A6A-9864-8B56EE91CD76}" sibTransId="{0797C7D5-EE2E-41BF-9A33-9C6996082329}"/>
    <dgm:cxn modelId="{4A2371AC-FC93-432B-9AC7-8A7CE32F944C}" type="presParOf" srcId="{86D87C93-2D9B-4454-8F7B-E4EDBF5DFADF}" destId="{3E46BF80-8E71-46E0-BD8D-3B7954012AB1}" srcOrd="0" destOrd="0" presId="urn:microsoft.com/office/officeart/2005/8/layout/pyramid2"/>
    <dgm:cxn modelId="{0A752BCF-6FD8-470B-BCC7-257B2E5C8841}" type="presParOf" srcId="{86D87C93-2D9B-4454-8F7B-E4EDBF5DFADF}" destId="{BF0FB6B0-D709-4675-AAC4-B0F3FCE7AA8A}" srcOrd="1" destOrd="0" presId="urn:microsoft.com/office/officeart/2005/8/layout/pyramid2"/>
    <dgm:cxn modelId="{1874FF6A-E573-49D8-AF22-F03791C80BC0}" type="presParOf" srcId="{BF0FB6B0-D709-4675-AAC4-B0F3FCE7AA8A}" destId="{7186DBAF-0EB6-428B-9202-5F1D8144D06F}" srcOrd="0" destOrd="0" presId="urn:microsoft.com/office/officeart/2005/8/layout/pyramid2"/>
    <dgm:cxn modelId="{9AEF5F43-039B-4C7D-85D5-1A31759D41F1}" type="presParOf" srcId="{BF0FB6B0-D709-4675-AAC4-B0F3FCE7AA8A}" destId="{6E697A9D-61E1-458F-A6CC-E567BCEBBF3D}" srcOrd="1" destOrd="0" presId="urn:microsoft.com/office/officeart/2005/8/layout/pyramid2"/>
    <dgm:cxn modelId="{F6BBF562-7064-472C-AC7A-70A5546C60D1}" type="presParOf" srcId="{BF0FB6B0-D709-4675-AAC4-B0F3FCE7AA8A}" destId="{F4C623EF-96FD-4787-A33F-B618CFA98674}" srcOrd="2" destOrd="0" presId="urn:microsoft.com/office/officeart/2005/8/layout/pyramid2"/>
    <dgm:cxn modelId="{B502AE88-F053-4CCA-842A-C6AC8834E561}" type="presParOf" srcId="{BF0FB6B0-D709-4675-AAC4-B0F3FCE7AA8A}" destId="{53E2E15E-B70B-4A03-B01B-D52AE38B7990}" srcOrd="3" destOrd="0" presId="urn:microsoft.com/office/officeart/2005/8/layout/pyramid2"/>
    <dgm:cxn modelId="{57635890-7B88-4787-99BB-5509C3DB7A78}" type="presParOf" srcId="{BF0FB6B0-D709-4675-AAC4-B0F3FCE7AA8A}" destId="{A245AEDF-4C12-4908-BBB3-C523C72126FD}" srcOrd="4" destOrd="0" presId="urn:microsoft.com/office/officeart/2005/8/layout/pyramid2"/>
    <dgm:cxn modelId="{926D224D-3EF7-48D2-917B-D46C827AE9E2}" type="presParOf" srcId="{BF0FB6B0-D709-4675-AAC4-B0F3FCE7AA8A}" destId="{775E174B-1677-4A4A-B84A-485EADEF4BDA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8A60610-5C5A-435C-81FC-98542E5D6423}" type="doc">
      <dgm:prSet loTypeId="urn:microsoft.com/office/officeart/2005/8/layout/cycle2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152B9BC-CBF9-44DA-BCC3-18F07BCCF263}">
      <dgm:prSet phldrT="[Текст]" custT="1"/>
      <dgm:spPr>
        <a:solidFill>
          <a:srgbClr val="FF99FF"/>
        </a:solidFill>
      </dgm:spPr>
      <dgm:t>
        <a:bodyPr/>
        <a:lstStyle/>
        <a:p>
          <a:r>
            <a:rPr lang="ru-RU" sz="1400" b="1" dirty="0">
              <a:solidFill>
                <a:schemeClr val="tx2">
                  <a:lumMod val="60000"/>
                  <a:lumOff val="40000"/>
                </a:schemeClr>
              </a:solidFill>
            </a:rPr>
            <a:t>Финансовое</a:t>
          </a:r>
        </a:p>
        <a:p>
          <a:r>
            <a:rPr lang="ru-RU" sz="1400" b="1" dirty="0">
              <a:solidFill>
                <a:schemeClr val="tx2">
                  <a:lumMod val="60000"/>
                  <a:lumOff val="40000"/>
                </a:schemeClr>
              </a:solidFill>
            </a:rPr>
            <a:t>управление</a:t>
          </a:r>
        </a:p>
      </dgm:t>
    </dgm:pt>
    <dgm:pt modelId="{D7D90AB1-B8C9-4355-BF50-C5E81DD33F2B}" type="parTrans" cxnId="{51CCB944-268B-40C1-9F5E-41E745C592F3}">
      <dgm:prSet/>
      <dgm:spPr/>
      <dgm:t>
        <a:bodyPr/>
        <a:lstStyle/>
        <a:p>
          <a:endParaRPr lang="ru-RU"/>
        </a:p>
      </dgm:t>
    </dgm:pt>
    <dgm:pt modelId="{3424D037-83FE-47A0-B3EB-2A1CDFB1AD04}" type="sibTrans" cxnId="{51CCB944-268B-40C1-9F5E-41E745C592F3}">
      <dgm:prSet/>
      <dgm:spPr>
        <a:noFill/>
      </dgm:spPr>
      <dgm:t>
        <a:bodyPr/>
        <a:lstStyle/>
        <a:p>
          <a:endParaRPr lang="ru-RU" dirty="0"/>
        </a:p>
      </dgm:t>
    </dgm:pt>
    <dgm:pt modelId="{E250E88E-1722-42F4-A007-9BDED8FDDB15}">
      <dgm:prSet phldrT="[Текст]"/>
      <dgm:spPr>
        <a:solidFill>
          <a:srgbClr val="FFFF00"/>
        </a:solidFill>
        <a:ln>
          <a:solidFill>
            <a:schemeClr val="tx1"/>
          </a:solidFill>
        </a:ln>
      </dgm:spPr>
      <dgm:t>
        <a:bodyPr/>
        <a:lstStyle/>
        <a:p>
          <a:r>
            <a:rPr lang="ru-RU" b="1" dirty="0">
              <a:solidFill>
                <a:srgbClr val="FF0000"/>
              </a:solidFill>
            </a:rPr>
            <a:t>Управление социальной защиты населения</a:t>
          </a:r>
        </a:p>
      </dgm:t>
    </dgm:pt>
    <dgm:pt modelId="{36BF2519-7E53-4086-82A3-D80D07BBE5FD}" type="parTrans" cxnId="{EAC811CB-0845-4FD2-801A-5115E2B592D0}">
      <dgm:prSet/>
      <dgm:spPr/>
      <dgm:t>
        <a:bodyPr/>
        <a:lstStyle/>
        <a:p>
          <a:endParaRPr lang="ru-RU"/>
        </a:p>
      </dgm:t>
    </dgm:pt>
    <dgm:pt modelId="{B32C04D3-FC68-4D72-B53D-CD02C6C566FD}" type="sibTrans" cxnId="{EAC811CB-0845-4FD2-801A-5115E2B592D0}">
      <dgm:prSet/>
      <dgm:spPr>
        <a:noFill/>
      </dgm:spPr>
      <dgm:t>
        <a:bodyPr/>
        <a:lstStyle/>
        <a:p>
          <a:endParaRPr lang="ru-RU" dirty="0"/>
        </a:p>
      </dgm:t>
    </dgm:pt>
    <dgm:pt modelId="{3C37CE28-FA1C-45FB-9E5B-E31AAFB992AF}">
      <dgm:prSet phldrT="[Текст]"/>
      <dgm:spPr>
        <a:solidFill>
          <a:srgbClr val="0CD61F"/>
        </a:solidFill>
      </dgm:spPr>
      <dgm:t>
        <a:bodyPr/>
        <a:lstStyle/>
        <a:p>
          <a:r>
            <a:rPr lang="ru-RU" b="1" dirty="0">
              <a:solidFill>
                <a:srgbClr val="FFFF00"/>
              </a:solidFill>
            </a:rPr>
            <a:t>Отдел культуры</a:t>
          </a:r>
        </a:p>
      </dgm:t>
    </dgm:pt>
    <dgm:pt modelId="{BABDECA1-70ED-4BFE-945A-58F73C572B5E}" type="parTrans" cxnId="{274BDE3C-CC49-4009-AE30-8425C770C685}">
      <dgm:prSet/>
      <dgm:spPr/>
      <dgm:t>
        <a:bodyPr/>
        <a:lstStyle/>
        <a:p>
          <a:endParaRPr lang="ru-RU"/>
        </a:p>
      </dgm:t>
    </dgm:pt>
    <dgm:pt modelId="{053BF125-E0C4-4252-9547-478F9A1B5716}" type="sibTrans" cxnId="{274BDE3C-CC49-4009-AE30-8425C770C685}">
      <dgm:prSet/>
      <dgm:spPr>
        <a:noFill/>
      </dgm:spPr>
      <dgm:t>
        <a:bodyPr/>
        <a:lstStyle/>
        <a:p>
          <a:endParaRPr lang="ru-RU" dirty="0"/>
        </a:p>
      </dgm:t>
    </dgm:pt>
    <dgm:pt modelId="{9D1C1C89-F697-4E2D-8616-D41CA67FF44A}">
      <dgm:prSet phldrT="[Текст]"/>
      <dgm:spPr>
        <a:solidFill>
          <a:schemeClr val="tx2">
            <a:lumMod val="40000"/>
            <a:lumOff val="60000"/>
          </a:schemeClr>
        </a:solidFill>
      </dgm:spPr>
      <dgm:t>
        <a:bodyPr/>
        <a:lstStyle/>
        <a:p>
          <a:r>
            <a:rPr lang="ru-RU" b="1" dirty="0">
              <a:solidFill>
                <a:srgbClr val="FFFF00"/>
              </a:solidFill>
            </a:rPr>
            <a:t>Комитет по управлению имуществом</a:t>
          </a:r>
        </a:p>
      </dgm:t>
    </dgm:pt>
    <dgm:pt modelId="{E662452A-E974-4B1B-B844-26C6571E2009}" type="parTrans" cxnId="{219795BA-1D33-4171-A5D9-8EC9ABEAB564}">
      <dgm:prSet/>
      <dgm:spPr/>
      <dgm:t>
        <a:bodyPr/>
        <a:lstStyle/>
        <a:p>
          <a:endParaRPr lang="ru-RU"/>
        </a:p>
      </dgm:t>
    </dgm:pt>
    <dgm:pt modelId="{ED075667-886A-4F9C-B0B6-693930CABD74}" type="sibTrans" cxnId="{219795BA-1D33-4171-A5D9-8EC9ABEAB564}">
      <dgm:prSet/>
      <dgm:spPr>
        <a:noFill/>
      </dgm:spPr>
      <dgm:t>
        <a:bodyPr/>
        <a:lstStyle/>
        <a:p>
          <a:endParaRPr lang="ru-RU" dirty="0"/>
        </a:p>
      </dgm:t>
    </dgm:pt>
    <dgm:pt modelId="{AF39658C-C12E-4D73-A274-B7E6F30943EB}">
      <dgm:prSet phldrT="[Текст]" custT="1"/>
      <dgm:spPr>
        <a:solidFill>
          <a:schemeClr val="tx2">
            <a:lumMod val="60000"/>
            <a:lumOff val="40000"/>
          </a:schemeClr>
        </a:solidFill>
      </dgm:spPr>
      <dgm:t>
        <a:bodyPr/>
        <a:lstStyle/>
        <a:p>
          <a:r>
            <a:rPr lang="ru-RU" sz="1100" b="1" dirty="0">
              <a:solidFill>
                <a:srgbClr val="FF99FF"/>
              </a:solidFill>
            </a:rPr>
            <a:t>Администрация</a:t>
          </a:r>
        </a:p>
        <a:p>
          <a:r>
            <a:rPr lang="ru-RU" sz="1100" b="1" dirty="0">
              <a:solidFill>
                <a:srgbClr val="FF99FF"/>
              </a:solidFill>
            </a:rPr>
            <a:t>города</a:t>
          </a:r>
        </a:p>
        <a:p>
          <a:r>
            <a:rPr lang="ru-RU" sz="1100" b="1" dirty="0">
              <a:solidFill>
                <a:srgbClr val="FF99FF"/>
              </a:solidFill>
            </a:rPr>
            <a:t>Новошахтинска</a:t>
          </a:r>
        </a:p>
      </dgm:t>
    </dgm:pt>
    <dgm:pt modelId="{82B5EDC2-6D15-430E-AE3F-501C14B5049B}" type="parTrans" cxnId="{B9A49BC3-3C9F-487C-A867-C88599299C8E}">
      <dgm:prSet/>
      <dgm:spPr/>
      <dgm:t>
        <a:bodyPr/>
        <a:lstStyle/>
        <a:p>
          <a:endParaRPr lang="ru-RU"/>
        </a:p>
      </dgm:t>
    </dgm:pt>
    <dgm:pt modelId="{F051052F-DAF6-4FCF-9C62-FA7A28C79F04}" type="sibTrans" cxnId="{B9A49BC3-3C9F-487C-A867-C88599299C8E}">
      <dgm:prSet/>
      <dgm:spPr>
        <a:noFill/>
      </dgm:spPr>
      <dgm:t>
        <a:bodyPr/>
        <a:lstStyle/>
        <a:p>
          <a:endParaRPr lang="ru-RU" dirty="0"/>
        </a:p>
      </dgm:t>
    </dgm:pt>
    <dgm:pt modelId="{5EB1BC4E-6435-470D-A257-58AF09622BC9}">
      <dgm:prSet/>
      <dgm:spPr>
        <a:solidFill>
          <a:srgbClr val="FFC000"/>
        </a:solidFill>
      </dgm:spPr>
      <dgm:t>
        <a:bodyPr/>
        <a:lstStyle/>
        <a:p>
          <a:r>
            <a:rPr lang="ru-RU" b="1" dirty="0">
              <a:solidFill>
                <a:srgbClr val="7030A0"/>
              </a:solidFill>
            </a:rPr>
            <a:t>Управление</a:t>
          </a:r>
        </a:p>
        <a:p>
          <a:r>
            <a:rPr lang="ru-RU" b="1" dirty="0">
              <a:solidFill>
                <a:srgbClr val="7030A0"/>
              </a:solidFill>
            </a:rPr>
            <a:t>образования</a:t>
          </a:r>
        </a:p>
      </dgm:t>
    </dgm:pt>
    <dgm:pt modelId="{1C7561C6-9EDC-4BFE-8AEF-1AF97E2EEE86}" type="parTrans" cxnId="{9DD2CCF8-EC27-444A-A853-C71D8CC258D3}">
      <dgm:prSet/>
      <dgm:spPr/>
      <dgm:t>
        <a:bodyPr/>
        <a:lstStyle/>
        <a:p>
          <a:endParaRPr lang="ru-RU"/>
        </a:p>
      </dgm:t>
    </dgm:pt>
    <dgm:pt modelId="{B82C988A-D414-453A-908F-D99C349C924F}" type="sibTrans" cxnId="{9DD2CCF8-EC27-444A-A853-C71D8CC258D3}">
      <dgm:prSet/>
      <dgm:spPr>
        <a:noFill/>
      </dgm:spPr>
      <dgm:t>
        <a:bodyPr/>
        <a:lstStyle/>
        <a:p>
          <a:endParaRPr lang="ru-RU" dirty="0"/>
        </a:p>
      </dgm:t>
    </dgm:pt>
    <dgm:pt modelId="{D94BF187-582C-4B6E-8386-2E36889D4DFF}">
      <dgm:prSet/>
      <dgm:spPr>
        <a:solidFill>
          <a:srgbClr val="FF0000"/>
        </a:solidFill>
      </dgm:spPr>
      <dgm:t>
        <a:bodyPr/>
        <a:lstStyle/>
        <a:p>
          <a:r>
            <a:rPr lang="ru-RU" b="1" dirty="0">
              <a:solidFill>
                <a:srgbClr val="FFFF00"/>
              </a:solidFill>
            </a:rPr>
            <a:t>Отдел записи</a:t>
          </a:r>
        </a:p>
        <a:p>
          <a:r>
            <a:rPr lang="ru-RU" b="1" dirty="0">
              <a:solidFill>
                <a:srgbClr val="FFFF00"/>
              </a:solidFill>
            </a:rPr>
            <a:t>актов гражданского</a:t>
          </a:r>
        </a:p>
        <a:p>
          <a:r>
            <a:rPr lang="ru-RU" b="1" dirty="0">
              <a:solidFill>
                <a:srgbClr val="FFFF00"/>
              </a:solidFill>
            </a:rPr>
            <a:t>состояния</a:t>
          </a:r>
        </a:p>
      </dgm:t>
    </dgm:pt>
    <dgm:pt modelId="{EA8A8E6A-1085-4787-A004-672A0720D038}" type="parTrans" cxnId="{FB5CD866-98A7-47C0-9C5E-C7F34E8269BB}">
      <dgm:prSet/>
      <dgm:spPr/>
      <dgm:t>
        <a:bodyPr/>
        <a:lstStyle/>
        <a:p>
          <a:endParaRPr lang="ru-RU"/>
        </a:p>
      </dgm:t>
    </dgm:pt>
    <dgm:pt modelId="{76F862E7-6E29-490E-B69C-A1711747F951}" type="sibTrans" cxnId="{FB5CD866-98A7-47C0-9C5E-C7F34E8269BB}">
      <dgm:prSet/>
      <dgm:spPr>
        <a:noFill/>
      </dgm:spPr>
      <dgm:t>
        <a:bodyPr/>
        <a:lstStyle/>
        <a:p>
          <a:endParaRPr lang="ru-RU" dirty="0"/>
        </a:p>
      </dgm:t>
    </dgm:pt>
    <dgm:pt modelId="{6B0F6586-1B51-4202-9D03-1C9578339548}">
      <dgm:prSet/>
      <dgm:spPr>
        <a:solidFill>
          <a:srgbClr val="9900CC"/>
        </a:solidFill>
      </dgm:spPr>
      <dgm:t>
        <a:bodyPr/>
        <a:lstStyle/>
        <a:p>
          <a:r>
            <a:rPr lang="ru-RU" b="1" dirty="0">
              <a:solidFill>
                <a:srgbClr val="FFC000"/>
              </a:solidFill>
            </a:rPr>
            <a:t>Городская Дума</a:t>
          </a:r>
        </a:p>
      </dgm:t>
    </dgm:pt>
    <dgm:pt modelId="{3B1DC830-FA02-4C10-9C56-3A296B806AA8}" type="parTrans" cxnId="{C0A87DEA-BF73-4965-A91A-99378482DCF8}">
      <dgm:prSet/>
      <dgm:spPr/>
      <dgm:t>
        <a:bodyPr/>
        <a:lstStyle/>
        <a:p>
          <a:endParaRPr lang="ru-RU"/>
        </a:p>
      </dgm:t>
    </dgm:pt>
    <dgm:pt modelId="{CC96E179-2908-4FC5-A508-55B8AA618005}" type="sibTrans" cxnId="{C0A87DEA-BF73-4965-A91A-99378482DCF8}">
      <dgm:prSet/>
      <dgm:spPr>
        <a:noFill/>
      </dgm:spPr>
      <dgm:t>
        <a:bodyPr/>
        <a:lstStyle/>
        <a:p>
          <a:endParaRPr lang="ru-RU" dirty="0"/>
        </a:p>
      </dgm:t>
    </dgm:pt>
    <dgm:pt modelId="{1EA42A2C-DF93-4789-A2A5-863A34425179}">
      <dgm:prSet custT="1"/>
      <dgm:spPr>
        <a:solidFill>
          <a:srgbClr val="BCF6CA"/>
        </a:solidFill>
      </dgm:spPr>
      <dgm:t>
        <a:bodyPr/>
        <a:lstStyle/>
        <a:p>
          <a:endParaRPr lang="ru-RU" sz="2000" b="1" dirty="0">
            <a:solidFill>
              <a:srgbClr val="FF0000"/>
            </a:solidFill>
          </a:endParaRPr>
        </a:p>
      </dgm:t>
    </dgm:pt>
    <dgm:pt modelId="{E909340C-7EF6-4E02-BD1B-43E62452E50C}" type="parTrans" cxnId="{0B85631C-E50D-425E-8C11-972FA86285EE}">
      <dgm:prSet/>
      <dgm:spPr/>
      <dgm:t>
        <a:bodyPr/>
        <a:lstStyle/>
        <a:p>
          <a:endParaRPr lang="ru-RU"/>
        </a:p>
      </dgm:t>
    </dgm:pt>
    <dgm:pt modelId="{D2E20DF6-3E55-466C-8857-7BF9780B8297}" type="sibTrans" cxnId="{0B85631C-E50D-425E-8C11-972FA86285EE}">
      <dgm:prSet/>
      <dgm:spPr>
        <a:noFill/>
      </dgm:spPr>
      <dgm:t>
        <a:bodyPr/>
        <a:lstStyle/>
        <a:p>
          <a:endParaRPr lang="ru-RU" dirty="0"/>
        </a:p>
      </dgm:t>
    </dgm:pt>
    <dgm:pt modelId="{F5D79952-AA71-461F-AF6D-88DFDAC29C18}" type="pres">
      <dgm:prSet presAssocID="{D8A60610-5C5A-435C-81FC-98542E5D6423}" presName="cycle" presStyleCnt="0">
        <dgm:presLayoutVars>
          <dgm:dir/>
          <dgm:resizeHandles val="exact"/>
        </dgm:presLayoutVars>
      </dgm:prSet>
      <dgm:spPr/>
    </dgm:pt>
    <dgm:pt modelId="{87A8467C-93B9-4A11-BFA7-7E5023ABF968}" type="pres">
      <dgm:prSet presAssocID="{C152B9BC-CBF9-44DA-BCC3-18F07BCCF263}" presName="node" presStyleLbl="node1" presStyleIdx="0" presStyleCnt="9" custScaleX="165171" custScaleY="157453" custRadScaleRad="105098" custRadScaleInc="-149326">
        <dgm:presLayoutVars>
          <dgm:bulletEnabled val="1"/>
        </dgm:presLayoutVars>
      </dgm:prSet>
      <dgm:spPr/>
    </dgm:pt>
    <dgm:pt modelId="{D9F1EA33-A545-49A8-A7BD-06C96C0038FF}" type="pres">
      <dgm:prSet presAssocID="{3424D037-83FE-47A0-B3EB-2A1CDFB1AD04}" presName="sibTrans" presStyleLbl="sibTrans2D1" presStyleIdx="0" presStyleCnt="9"/>
      <dgm:spPr/>
    </dgm:pt>
    <dgm:pt modelId="{BD66061A-926C-4F32-99B9-21FC7D9172FD}" type="pres">
      <dgm:prSet presAssocID="{3424D037-83FE-47A0-B3EB-2A1CDFB1AD04}" presName="connectorText" presStyleLbl="sibTrans2D1" presStyleIdx="0" presStyleCnt="9"/>
      <dgm:spPr/>
    </dgm:pt>
    <dgm:pt modelId="{9F80B49F-9488-4B86-8677-EDEDF6E28040}" type="pres">
      <dgm:prSet presAssocID="{6B0F6586-1B51-4202-9D03-1C9578339548}" presName="node" presStyleLbl="node1" presStyleIdx="1" presStyleCnt="9" custScaleX="166293" custScaleY="161874" custRadScaleRad="78377" custRadScaleInc="-113551">
        <dgm:presLayoutVars>
          <dgm:bulletEnabled val="1"/>
        </dgm:presLayoutVars>
      </dgm:prSet>
      <dgm:spPr/>
    </dgm:pt>
    <dgm:pt modelId="{DAEB9421-54A7-46C5-9B53-64AAF86AAF1E}" type="pres">
      <dgm:prSet presAssocID="{CC96E179-2908-4FC5-A508-55B8AA618005}" presName="sibTrans" presStyleLbl="sibTrans2D1" presStyleIdx="1" presStyleCnt="9"/>
      <dgm:spPr/>
    </dgm:pt>
    <dgm:pt modelId="{5AAD4CB8-FCD7-4BFF-A580-35150DD54581}" type="pres">
      <dgm:prSet presAssocID="{CC96E179-2908-4FC5-A508-55B8AA618005}" presName="connectorText" presStyleLbl="sibTrans2D1" presStyleIdx="1" presStyleCnt="9"/>
      <dgm:spPr/>
    </dgm:pt>
    <dgm:pt modelId="{3DB619D6-653B-4079-A520-1B13739E1EE2}" type="pres">
      <dgm:prSet presAssocID="{1EA42A2C-DF93-4789-A2A5-863A34425179}" presName="node" presStyleLbl="node1" presStyleIdx="2" presStyleCnt="9" custScaleX="230418" custScaleY="244638" custRadScaleRad="52011" custRadScaleInc="-852608">
        <dgm:presLayoutVars>
          <dgm:bulletEnabled val="1"/>
        </dgm:presLayoutVars>
      </dgm:prSet>
      <dgm:spPr>
        <a:prstGeom prst="ellipse">
          <a:avLst/>
        </a:prstGeom>
      </dgm:spPr>
    </dgm:pt>
    <dgm:pt modelId="{12376566-9D77-4703-8F5F-247862AAD0DC}" type="pres">
      <dgm:prSet presAssocID="{D2E20DF6-3E55-466C-8857-7BF9780B8297}" presName="sibTrans" presStyleLbl="sibTrans2D1" presStyleIdx="2" presStyleCnt="9"/>
      <dgm:spPr/>
    </dgm:pt>
    <dgm:pt modelId="{BA0E6BFF-4154-4283-AD4B-1897A4A6041A}" type="pres">
      <dgm:prSet presAssocID="{D2E20DF6-3E55-466C-8857-7BF9780B8297}" presName="connectorText" presStyleLbl="sibTrans2D1" presStyleIdx="2" presStyleCnt="9"/>
      <dgm:spPr/>
    </dgm:pt>
    <dgm:pt modelId="{CF31FF58-B075-4E42-9759-8C13C88D51F1}" type="pres">
      <dgm:prSet presAssocID="{D94BF187-582C-4B6E-8386-2E36889D4DFF}" presName="node" presStyleLbl="node1" presStyleIdx="3" presStyleCnt="9" custScaleX="165713" custScaleY="165713" custRadScaleRad="42453" custRadScaleInc="-166290">
        <dgm:presLayoutVars>
          <dgm:bulletEnabled val="1"/>
        </dgm:presLayoutVars>
      </dgm:prSet>
      <dgm:spPr/>
    </dgm:pt>
    <dgm:pt modelId="{130E4EBA-5550-4360-8BAD-F53DB5F8150D}" type="pres">
      <dgm:prSet presAssocID="{76F862E7-6E29-490E-B69C-A1711747F951}" presName="sibTrans" presStyleLbl="sibTrans2D1" presStyleIdx="3" presStyleCnt="9"/>
      <dgm:spPr/>
    </dgm:pt>
    <dgm:pt modelId="{A4A95A00-A75C-4EC2-B758-C78EBA72FE89}" type="pres">
      <dgm:prSet presAssocID="{76F862E7-6E29-490E-B69C-A1711747F951}" presName="connectorText" presStyleLbl="sibTrans2D1" presStyleIdx="3" presStyleCnt="9"/>
      <dgm:spPr/>
    </dgm:pt>
    <dgm:pt modelId="{23FB9908-5BBE-4717-B7BB-995D6D3CCA3B}" type="pres">
      <dgm:prSet presAssocID="{5EB1BC4E-6435-470D-A257-58AF09622BC9}" presName="node" presStyleLbl="node1" presStyleIdx="4" presStyleCnt="9" custScaleX="165713" custScaleY="165713" custRadScaleRad="76169" custRadScaleInc="18468">
        <dgm:presLayoutVars>
          <dgm:bulletEnabled val="1"/>
        </dgm:presLayoutVars>
      </dgm:prSet>
      <dgm:spPr/>
    </dgm:pt>
    <dgm:pt modelId="{D4CFABB5-896A-403A-9618-A70BBB2DC3C6}" type="pres">
      <dgm:prSet presAssocID="{B82C988A-D414-453A-908F-D99C349C924F}" presName="sibTrans" presStyleLbl="sibTrans2D1" presStyleIdx="4" presStyleCnt="9"/>
      <dgm:spPr/>
    </dgm:pt>
    <dgm:pt modelId="{96D85A13-4AE3-46B0-962B-98216EDFC512}" type="pres">
      <dgm:prSet presAssocID="{B82C988A-D414-453A-908F-D99C349C924F}" presName="connectorText" presStyleLbl="sibTrans2D1" presStyleIdx="4" presStyleCnt="9"/>
      <dgm:spPr/>
    </dgm:pt>
    <dgm:pt modelId="{252DB9BA-BB76-46EF-A848-AC157064DD9A}" type="pres">
      <dgm:prSet presAssocID="{E250E88E-1722-42F4-A007-9BDED8FDDB15}" presName="node" presStyleLbl="node1" presStyleIdx="5" presStyleCnt="9" custScaleX="165713" custScaleY="165713" custRadScaleRad="109993" custRadScaleInc="51521">
        <dgm:presLayoutVars>
          <dgm:bulletEnabled val="1"/>
        </dgm:presLayoutVars>
      </dgm:prSet>
      <dgm:spPr/>
    </dgm:pt>
    <dgm:pt modelId="{DA2F8241-C6F0-42BA-999E-816C53E99DFD}" type="pres">
      <dgm:prSet presAssocID="{B32C04D3-FC68-4D72-B53D-CD02C6C566FD}" presName="sibTrans" presStyleLbl="sibTrans2D1" presStyleIdx="5" presStyleCnt="9"/>
      <dgm:spPr/>
    </dgm:pt>
    <dgm:pt modelId="{53662C52-415E-4229-A968-433D08094A7E}" type="pres">
      <dgm:prSet presAssocID="{B32C04D3-FC68-4D72-B53D-CD02C6C566FD}" presName="connectorText" presStyleLbl="sibTrans2D1" presStyleIdx="5" presStyleCnt="9"/>
      <dgm:spPr/>
    </dgm:pt>
    <dgm:pt modelId="{257F3EC6-8258-4795-A0E2-F35646B4AD1B}" type="pres">
      <dgm:prSet presAssocID="{3C37CE28-FA1C-45FB-9E5B-E31AAFB992AF}" presName="node" presStyleLbl="node1" presStyleIdx="6" presStyleCnt="9" custScaleX="165713" custScaleY="165713" custRadScaleRad="144251" custRadScaleInc="11764">
        <dgm:presLayoutVars>
          <dgm:bulletEnabled val="1"/>
        </dgm:presLayoutVars>
      </dgm:prSet>
      <dgm:spPr/>
    </dgm:pt>
    <dgm:pt modelId="{7B84CECF-7753-4AC5-853E-105BF466E12C}" type="pres">
      <dgm:prSet presAssocID="{053BF125-E0C4-4252-9547-478F9A1B5716}" presName="sibTrans" presStyleLbl="sibTrans2D1" presStyleIdx="6" presStyleCnt="9"/>
      <dgm:spPr/>
    </dgm:pt>
    <dgm:pt modelId="{DFC27483-868B-45AD-9864-4AA6CCC6CF07}" type="pres">
      <dgm:prSet presAssocID="{053BF125-E0C4-4252-9547-478F9A1B5716}" presName="connectorText" presStyleLbl="sibTrans2D1" presStyleIdx="6" presStyleCnt="9"/>
      <dgm:spPr/>
    </dgm:pt>
    <dgm:pt modelId="{49002F89-6D04-4FFD-9B78-8EF7880B1423}" type="pres">
      <dgm:prSet presAssocID="{9D1C1C89-F697-4E2D-8616-D41CA67FF44A}" presName="node" presStyleLbl="node1" presStyleIdx="7" presStyleCnt="9" custScaleX="165713" custScaleY="165713" custRadScaleRad="150536" custRadScaleInc="-38220">
        <dgm:presLayoutVars>
          <dgm:bulletEnabled val="1"/>
        </dgm:presLayoutVars>
      </dgm:prSet>
      <dgm:spPr/>
    </dgm:pt>
    <dgm:pt modelId="{C07A2DE4-B4BF-4884-9759-DC24B899664A}" type="pres">
      <dgm:prSet presAssocID="{ED075667-886A-4F9C-B0B6-693930CABD74}" presName="sibTrans" presStyleLbl="sibTrans2D1" presStyleIdx="7" presStyleCnt="9"/>
      <dgm:spPr/>
    </dgm:pt>
    <dgm:pt modelId="{DBA746F8-BE3E-4687-813B-B44A1E7EA807}" type="pres">
      <dgm:prSet presAssocID="{ED075667-886A-4F9C-B0B6-693930CABD74}" presName="connectorText" presStyleLbl="sibTrans2D1" presStyleIdx="7" presStyleCnt="9"/>
      <dgm:spPr/>
    </dgm:pt>
    <dgm:pt modelId="{60EAEEBA-4530-471E-8BF6-97D7C736CAD8}" type="pres">
      <dgm:prSet presAssocID="{AF39658C-C12E-4D73-A274-B7E6F30943EB}" presName="node" presStyleLbl="node1" presStyleIdx="8" presStyleCnt="9" custScaleX="169048" custScaleY="163878" custRadScaleRad="150090" custRadScaleInc="-91801">
        <dgm:presLayoutVars>
          <dgm:bulletEnabled val="1"/>
        </dgm:presLayoutVars>
      </dgm:prSet>
      <dgm:spPr/>
    </dgm:pt>
    <dgm:pt modelId="{8D01D856-09AE-4790-9D48-4BCBC5E219F4}" type="pres">
      <dgm:prSet presAssocID="{F051052F-DAF6-4FCF-9C62-FA7A28C79F04}" presName="sibTrans" presStyleLbl="sibTrans2D1" presStyleIdx="8" presStyleCnt="9"/>
      <dgm:spPr/>
    </dgm:pt>
    <dgm:pt modelId="{A9714BBE-C244-47A1-B9D4-E5637D9BFA02}" type="pres">
      <dgm:prSet presAssocID="{F051052F-DAF6-4FCF-9C62-FA7A28C79F04}" presName="connectorText" presStyleLbl="sibTrans2D1" presStyleIdx="8" presStyleCnt="9"/>
      <dgm:spPr/>
    </dgm:pt>
  </dgm:ptLst>
  <dgm:cxnLst>
    <dgm:cxn modelId="{9817A202-E3DD-44AD-AB33-FC8B09949FAE}" type="presOf" srcId="{5EB1BC4E-6435-470D-A257-58AF09622BC9}" destId="{23FB9908-5BBE-4717-B7BB-995D6D3CCA3B}" srcOrd="0" destOrd="0" presId="urn:microsoft.com/office/officeart/2005/8/layout/cycle2"/>
    <dgm:cxn modelId="{171FAE05-4346-4B6F-A1A6-5ABDC7F9BAF3}" type="presOf" srcId="{ED075667-886A-4F9C-B0B6-693930CABD74}" destId="{DBA746F8-BE3E-4687-813B-B44A1E7EA807}" srcOrd="1" destOrd="0" presId="urn:microsoft.com/office/officeart/2005/8/layout/cycle2"/>
    <dgm:cxn modelId="{70299119-2E13-409D-ADC4-C0D98B586A46}" type="presOf" srcId="{D2E20DF6-3E55-466C-8857-7BF9780B8297}" destId="{BA0E6BFF-4154-4283-AD4B-1897A4A6041A}" srcOrd="1" destOrd="0" presId="urn:microsoft.com/office/officeart/2005/8/layout/cycle2"/>
    <dgm:cxn modelId="{0B85631C-E50D-425E-8C11-972FA86285EE}" srcId="{D8A60610-5C5A-435C-81FC-98542E5D6423}" destId="{1EA42A2C-DF93-4789-A2A5-863A34425179}" srcOrd="2" destOrd="0" parTransId="{E909340C-7EF6-4E02-BD1B-43E62452E50C}" sibTransId="{D2E20DF6-3E55-466C-8857-7BF9780B8297}"/>
    <dgm:cxn modelId="{66515B20-7F7C-4F86-BA01-C9B2BD002E85}" type="presOf" srcId="{C152B9BC-CBF9-44DA-BCC3-18F07BCCF263}" destId="{87A8467C-93B9-4A11-BFA7-7E5023ABF968}" srcOrd="0" destOrd="0" presId="urn:microsoft.com/office/officeart/2005/8/layout/cycle2"/>
    <dgm:cxn modelId="{2C689F20-32F8-4A89-957E-DB1610FB8590}" type="presOf" srcId="{F051052F-DAF6-4FCF-9C62-FA7A28C79F04}" destId="{8D01D856-09AE-4790-9D48-4BCBC5E219F4}" srcOrd="0" destOrd="0" presId="urn:microsoft.com/office/officeart/2005/8/layout/cycle2"/>
    <dgm:cxn modelId="{814A4B2C-ABB5-40BA-AC82-1419259A0FC5}" type="presOf" srcId="{ED075667-886A-4F9C-B0B6-693930CABD74}" destId="{C07A2DE4-B4BF-4884-9759-DC24B899664A}" srcOrd="0" destOrd="0" presId="urn:microsoft.com/office/officeart/2005/8/layout/cycle2"/>
    <dgm:cxn modelId="{58361130-8B8D-4937-8258-1B6BFB6EE916}" type="presOf" srcId="{1EA42A2C-DF93-4789-A2A5-863A34425179}" destId="{3DB619D6-653B-4079-A520-1B13739E1EE2}" srcOrd="0" destOrd="0" presId="urn:microsoft.com/office/officeart/2005/8/layout/cycle2"/>
    <dgm:cxn modelId="{274BDE3C-CC49-4009-AE30-8425C770C685}" srcId="{D8A60610-5C5A-435C-81FC-98542E5D6423}" destId="{3C37CE28-FA1C-45FB-9E5B-E31AAFB992AF}" srcOrd="6" destOrd="0" parTransId="{BABDECA1-70ED-4BFE-945A-58F73C572B5E}" sibTransId="{053BF125-E0C4-4252-9547-478F9A1B5716}"/>
    <dgm:cxn modelId="{45454441-48EA-40A5-831D-52E491F55B5B}" type="presOf" srcId="{AF39658C-C12E-4D73-A274-B7E6F30943EB}" destId="{60EAEEBA-4530-471E-8BF6-97D7C736CAD8}" srcOrd="0" destOrd="0" presId="urn:microsoft.com/office/officeart/2005/8/layout/cycle2"/>
    <dgm:cxn modelId="{7BBA0C42-DFDD-4B2C-8E8D-C6CC49960DE0}" type="presOf" srcId="{D8A60610-5C5A-435C-81FC-98542E5D6423}" destId="{F5D79952-AA71-461F-AF6D-88DFDAC29C18}" srcOrd="0" destOrd="0" presId="urn:microsoft.com/office/officeart/2005/8/layout/cycle2"/>
    <dgm:cxn modelId="{51CCB944-268B-40C1-9F5E-41E745C592F3}" srcId="{D8A60610-5C5A-435C-81FC-98542E5D6423}" destId="{C152B9BC-CBF9-44DA-BCC3-18F07BCCF263}" srcOrd="0" destOrd="0" parTransId="{D7D90AB1-B8C9-4355-BF50-C5E81DD33F2B}" sibTransId="{3424D037-83FE-47A0-B3EB-2A1CDFB1AD04}"/>
    <dgm:cxn modelId="{FB5CD866-98A7-47C0-9C5E-C7F34E8269BB}" srcId="{D8A60610-5C5A-435C-81FC-98542E5D6423}" destId="{D94BF187-582C-4B6E-8386-2E36889D4DFF}" srcOrd="3" destOrd="0" parTransId="{EA8A8E6A-1085-4787-A004-672A0720D038}" sibTransId="{76F862E7-6E29-490E-B69C-A1711747F951}"/>
    <dgm:cxn modelId="{486C4E4E-2F26-4930-BCA9-2921895BF3E6}" type="presOf" srcId="{3C37CE28-FA1C-45FB-9E5B-E31AAFB992AF}" destId="{257F3EC6-8258-4795-A0E2-F35646B4AD1B}" srcOrd="0" destOrd="0" presId="urn:microsoft.com/office/officeart/2005/8/layout/cycle2"/>
    <dgm:cxn modelId="{3482F975-FC8F-4641-ADB8-EBC1C569D326}" type="presOf" srcId="{CC96E179-2908-4FC5-A508-55B8AA618005}" destId="{DAEB9421-54A7-46C5-9B53-64AAF86AAF1E}" srcOrd="0" destOrd="0" presId="urn:microsoft.com/office/officeart/2005/8/layout/cycle2"/>
    <dgm:cxn modelId="{02AF0177-F761-4F7F-9B40-7B600E950A4A}" type="presOf" srcId="{6B0F6586-1B51-4202-9D03-1C9578339548}" destId="{9F80B49F-9488-4B86-8677-EDEDF6E28040}" srcOrd="0" destOrd="0" presId="urn:microsoft.com/office/officeart/2005/8/layout/cycle2"/>
    <dgm:cxn modelId="{A4C7A379-701B-490F-89F8-FFD099CBE438}" type="presOf" srcId="{D2E20DF6-3E55-466C-8857-7BF9780B8297}" destId="{12376566-9D77-4703-8F5F-247862AAD0DC}" srcOrd="0" destOrd="0" presId="urn:microsoft.com/office/officeart/2005/8/layout/cycle2"/>
    <dgm:cxn modelId="{1258B07A-2B9C-466C-8CFA-CF28B03673B0}" type="presOf" srcId="{F051052F-DAF6-4FCF-9C62-FA7A28C79F04}" destId="{A9714BBE-C244-47A1-B9D4-E5637D9BFA02}" srcOrd="1" destOrd="0" presId="urn:microsoft.com/office/officeart/2005/8/layout/cycle2"/>
    <dgm:cxn modelId="{71B0BA7B-D6B0-4454-9971-48913216731E}" type="presOf" srcId="{B82C988A-D414-453A-908F-D99C349C924F}" destId="{96D85A13-4AE3-46B0-962B-98216EDFC512}" srcOrd="1" destOrd="0" presId="urn:microsoft.com/office/officeart/2005/8/layout/cycle2"/>
    <dgm:cxn modelId="{5CAA1489-92D3-4042-97A8-28257FFF51F8}" type="presOf" srcId="{3424D037-83FE-47A0-B3EB-2A1CDFB1AD04}" destId="{BD66061A-926C-4F32-99B9-21FC7D9172FD}" srcOrd="1" destOrd="0" presId="urn:microsoft.com/office/officeart/2005/8/layout/cycle2"/>
    <dgm:cxn modelId="{AD397E93-428A-41B1-AD44-321975DB9DE2}" type="presOf" srcId="{053BF125-E0C4-4252-9547-478F9A1B5716}" destId="{DFC27483-868B-45AD-9864-4AA6CCC6CF07}" srcOrd="1" destOrd="0" presId="urn:microsoft.com/office/officeart/2005/8/layout/cycle2"/>
    <dgm:cxn modelId="{C0A9B594-F91D-4E8E-ADBE-18A86CB3D63F}" type="presOf" srcId="{D94BF187-582C-4B6E-8386-2E36889D4DFF}" destId="{CF31FF58-B075-4E42-9759-8C13C88D51F1}" srcOrd="0" destOrd="0" presId="urn:microsoft.com/office/officeart/2005/8/layout/cycle2"/>
    <dgm:cxn modelId="{D5B92597-138B-48E8-AC76-0EFDB4AF1DE9}" type="presOf" srcId="{E250E88E-1722-42F4-A007-9BDED8FDDB15}" destId="{252DB9BA-BB76-46EF-A848-AC157064DD9A}" srcOrd="0" destOrd="0" presId="urn:microsoft.com/office/officeart/2005/8/layout/cycle2"/>
    <dgm:cxn modelId="{65433DA3-84F4-4317-A975-71C2C5DEB293}" type="presOf" srcId="{053BF125-E0C4-4252-9547-478F9A1B5716}" destId="{7B84CECF-7753-4AC5-853E-105BF466E12C}" srcOrd="0" destOrd="0" presId="urn:microsoft.com/office/officeart/2005/8/layout/cycle2"/>
    <dgm:cxn modelId="{8F6CAAA5-5105-4A6A-A4C9-EB788D1FA4B2}" type="presOf" srcId="{3424D037-83FE-47A0-B3EB-2A1CDFB1AD04}" destId="{D9F1EA33-A545-49A8-A7BD-06C96C0038FF}" srcOrd="0" destOrd="0" presId="urn:microsoft.com/office/officeart/2005/8/layout/cycle2"/>
    <dgm:cxn modelId="{9FE97EB4-9162-47EB-8F47-6BF1759A36A5}" type="presOf" srcId="{76F862E7-6E29-490E-B69C-A1711747F951}" destId="{130E4EBA-5550-4360-8BAD-F53DB5F8150D}" srcOrd="0" destOrd="0" presId="urn:microsoft.com/office/officeart/2005/8/layout/cycle2"/>
    <dgm:cxn modelId="{219795BA-1D33-4171-A5D9-8EC9ABEAB564}" srcId="{D8A60610-5C5A-435C-81FC-98542E5D6423}" destId="{9D1C1C89-F697-4E2D-8616-D41CA67FF44A}" srcOrd="7" destOrd="0" parTransId="{E662452A-E974-4B1B-B844-26C6571E2009}" sibTransId="{ED075667-886A-4F9C-B0B6-693930CABD74}"/>
    <dgm:cxn modelId="{B9A49BC3-3C9F-487C-A867-C88599299C8E}" srcId="{D8A60610-5C5A-435C-81FC-98542E5D6423}" destId="{AF39658C-C12E-4D73-A274-B7E6F30943EB}" srcOrd="8" destOrd="0" parTransId="{82B5EDC2-6D15-430E-AE3F-501C14B5049B}" sibTransId="{F051052F-DAF6-4FCF-9C62-FA7A28C79F04}"/>
    <dgm:cxn modelId="{98857DC9-258D-416B-A272-AA52313C8C66}" type="presOf" srcId="{B32C04D3-FC68-4D72-B53D-CD02C6C566FD}" destId="{53662C52-415E-4229-A968-433D08094A7E}" srcOrd="1" destOrd="0" presId="urn:microsoft.com/office/officeart/2005/8/layout/cycle2"/>
    <dgm:cxn modelId="{EAC811CB-0845-4FD2-801A-5115E2B592D0}" srcId="{D8A60610-5C5A-435C-81FC-98542E5D6423}" destId="{E250E88E-1722-42F4-A007-9BDED8FDDB15}" srcOrd="5" destOrd="0" parTransId="{36BF2519-7E53-4086-82A3-D80D07BBE5FD}" sibTransId="{B32C04D3-FC68-4D72-B53D-CD02C6C566FD}"/>
    <dgm:cxn modelId="{FE07CBCE-65A1-4B09-BFD0-031DF07FFB5F}" type="presOf" srcId="{76F862E7-6E29-490E-B69C-A1711747F951}" destId="{A4A95A00-A75C-4EC2-B758-C78EBA72FE89}" srcOrd="1" destOrd="0" presId="urn:microsoft.com/office/officeart/2005/8/layout/cycle2"/>
    <dgm:cxn modelId="{621403D9-66FA-48EC-A47D-85744EBADEB3}" type="presOf" srcId="{B32C04D3-FC68-4D72-B53D-CD02C6C566FD}" destId="{DA2F8241-C6F0-42BA-999E-816C53E99DFD}" srcOrd="0" destOrd="0" presId="urn:microsoft.com/office/officeart/2005/8/layout/cycle2"/>
    <dgm:cxn modelId="{34794DE5-D1EF-4B69-92D3-3955BDA52912}" type="presOf" srcId="{B82C988A-D414-453A-908F-D99C349C924F}" destId="{D4CFABB5-896A-403A-9618-A70BBB2DC3C6}" srcOrd="0" destOrd="0" presId="urn:microsoft.com/office/officeart/2005/8/layout/cycle2"/>
    <dgm:cxn modelId="{A64D9DE8-869B-4393-90F0-800CFA0B06D2}" type="presOf" srcId="{9D1C1C89-F697-4E2D-8616-D41CA67FF44A}" destId="{49002F89-6D04-4FFD-9B78-8EF7880B1423}" srcOrd="0" destOrd="0" presId="urn:microsoft.com/office/officeart/2005/8/layout/cycle2"/>
    <dgm:cxn modelId="{C0A87DEA-BF73-4965-A91A-99378482DCF8}" srcId="{D8A60610-5C5A-435C-81FC-98542E5D6423}" destId="{6B0F6586-1B51-4202-9D03-1C9578339548}" srcOrd="1" destOrd="0" parTransId="{3B1DC830-FA02-4C10-9C56-3A296B806AA8}" sibTransId="{CC96E179-2908-4FC5-A508-55B8AA618005}"/>
    <dgm:cxn modelId="{ECE520F4-6334-4A0D-8720-823F9D912EA0}" type="presOf" srcId="{CC96E179-2908-4FC5-A508-55B8AA618005}" destId="{5AAD4CB8-FCD7-4BFF-A580-35150DD54581}" srcOrd="1" destOrd="0" presId="urn:microsoft.com/office/officeart/2005/8/layout/cycle2"/>
    <dgm:cxn modelId="{9DD2CCF8-EC27-444A-A853-C71D8CC258D3}" srcId="{D8A60610-5C5A-435C-81FC-98542E5D6423}" destId="{5EB1BC4E-6435-470D-A257-58AF09622BC9}" srcOrd="4" destOrd="0" parTransId="{1C7561C6-9EDC-4BFE-8AEF-1AF97E2EEE86}" sibTransId="{B82C988A-D414-453A-908F-D99C349C924F}"/>
    <dgm:cxn modelId="{9273433A-D7A3-472A-9A1B-7390D7B6E728}" type="presParOf" srcId="{F5D79952-AA71-461F-AF6D-88DFDAC29C18}" destId="{87A8467C-93B9-4A11-BFA7-7E5023ABF968}" srcOrd="0" destOrd="0" presId="urn:microsoft.com/office/officeart/2005/8/layout/cycle2"/>
    <dgm:cxn modelId="{57AC4F6D-0486-42F7-A3C4-E07BD900447E}" type="presParOf" srcId="{F5D79952-AA71-461F-AF6D-88DFDAC29C18}" destId="{D9F1EA33-A545-49A8-A7BD-06C96C0038FF}" srcOrd="1" destOrd="0" presId="urn:microsoft.com/office/officeart/2005/8/layout/cycle2"/>
    <dgm:cxn modelId="{2E54728B-2167-4342-9505-AEF0EE9152BB}" type="presParOf" srcId="{D9F1EA33-A545-49A8-A7BD-06C96C0038FF}" destId="{BD66061A-926C-4F32-99B9-21FC7D9172FD}" srcOrd="0" destOrd="0" presId="urn:microsoft.com/office/officeart/2005/8/layout/cycle2"/>
    <dgm:cxn modelId="{55F1AEC4-8C9C-4743-8016-7A1A95115398}" type="presParOf" srcId="{F5D79952-AA71-461F-AF6D-88DFDAC29C18}" destId="{9F80B49F-9488-4B86-8677-EDEDF6E28040}" srcOrd="2" destOrd="0" presId="urn:microsoft.com/office/officeart/2005/8/layout/cycle2"/>
    <dgm:cxn modelId="{ED7C55E9-A524-44F2-B536-0406DB646759}" type="presParOf" srcId="{F5D79952-AA71-461F-AF6D-88DFDAC29C18}" destId="{DAEB9421-54A7-46C5-9B53-64AAF86AAF1E}" srcOrd="3" destOrd="0" presId="urn:microsoft.com/office/officeart/2005/8/layout/cycle2"/>
    <dgm:cxn modelId="{47A9A08F-726F-47C5-A303-9F23606EC067}" type="presParOf" srcId="{DAEB9421-54A7-46C5-9B53-64AAF86AAF1E}" destId="{5AAD4CB8-FCD7-4BFF-A580-35150DD54581}" srcOrd="0" destOrd="0" presId="urn:microsoft.com/office/officeart/2005/8/layout/cycle2"/>
    <dgm:cxn modelId="{5A0991FF-A3E1-4F97-BB8E-66664FE1E7C6}" type="presParOf" srcId="{F5D79952-AA71-461F-AF6D-88DFDAC29C18}" destId="{3DB619D6-653B-4079-A520-1B13739E1EE2}" srcOrd="4" destOrd="0" presId="urn:microsoft.com/office/officeart/2005/8/layout/cycle2"/>
    <dgm:cxn modelId="{2065CAA2-62C7-4414-8723-CFC6DD02A4EA}" type="presParOf" srcId="{F5D79952-AA71-461F-AF6D-88DFDAC29C18}" destId="{12376566-9D77-4703-8F5F-247862AAD0DC}" srcOrd="5" destOrd="0" presId="urn:microsoft.com/office/officeart/2005/8/layout/cycle2"/>
    <dgm:cxn modelId="{1C475D59-419E-4A91-9CE2-9A726AC5A79D}" type="presParOf" srcId="{12376566-9D77-4703-8F5F-247862AAD0DC}" destId="{BA0E6BFF-4154-4283-AD4B-1897A4A6041A}" srcOrd="0" destOrd="0" presId="urn:microsoft.com/office/officeart/2005/8/layout/cycle2"/>
    <dgm:cxn modelId="{BF0B4458-BE2D-41D7-ACF8-F9362E9DF6A5}" type="presParOf" srcId="{F5D79952-AA71-461F-AF6D-88DFDAC29C18}" destId="{CF31FF58-B075-4E42-9759-8C13C88D51F1}" srcOrd="6" destOrd="0" presId="urn:microsoft.com/office/officeart/2005/8/layout/cycle2"/>
    <dgm:cxn modelId="{45CDFC1D-5138-49DA-97A2-3D710A114092}" type="presParOf" srcId="{F5D79952-AA71-461F-AF6D-88DFDAC29C18}" destId="{130E4EBA-5550-4360-8BAD-F53DB5F8150D}" srcOrd="7" destOrd="0" presId="urn:microsoft.com/office/officeart/2005/8/layout/cycle2"/>
    <dgm:cxn modelId="{37568BCA-0560-4DB4-B853-8AD072114980}" type="presParOf" srcId="{130E4EBA-5550-4360-8BAD-F53DB5F8150D}" destId="{A4A95A00-A75C-4EC2-B758-C78EBA72FE89}" srcOrd="0" destOrd="0" presId="urn:microsoft.com/office/officeart/2005/8/layout/cycle2"/>
    <dgm:cxn modelId="{E82013AD-8428-412C-A68D-2D52AF637074}" type="presParOf" srcId="{F5D79952-AA71-461F-AF6D-88DFDAC29C18}" destId="{23FB9908-5BBE-4717-B7BB-995D6D3CCA3B}" srcOrd="8" destOrd="0" presId="urn:microsoft.com/office/officeart/2005/8/layout/cycle2"/>
    <dgm:cxn modelId="{A6516197-8C16-493B-8BE7-48DE4BE09FE5}" type="presParOf" srcId="{F5D79952-AA71-461F-AF6D-88DFDAC29C18}" destId="{D4CFABB5-896A-403A-9618-A70BBB2DC3C6}" srcOrd="9" destOrd="0" presId="urn:microsoft.com/office/officeart/2005/8/layout/cycle2"/>
    <dgm:cxn modelId="{5D9C8B16-A543-43A3-AB94-05147E977FF2}" type="presParOf" srcId="{D4CFABB5-896A-403A-9618-A70BBB2DC3C6}" destId="{96D85A13-4AE3-46B0-962B-98216EDFC512}" srcOrd="0" destOrd="0" presId="urn:microsoft.com/office/officeart/2005/8/layout/cycle2"/>
    <dgm:cxn modelId="{D204793D-A04D-4CB0-A19D-894F648C2613}" type="presParOf" srcId="{F5D79952-AA71-461F-AF6D-88DFDAC29C18}" destId="{252DB9BA-BB76-46EF-A848-AC157064DD9A}" srcOrd="10" destOrd="0" presId="urn:microsoft.com/office/officeart/2005/8/layout/cycle2"/>
    <dgm:cxn modelId="{A8AA1588-450F-447C-8A87-6733E21444AA}" type="presParOf" srcId="{F5D79952-AA71-461F-AF6D-88DFDAC29C18}" destId="{DA2F8241-C6F0-42BA-999E-816C53E99DFD}" srcOrd="11" destOrd="0" presId="urn:microsoft.com/office/officeart/2005/8/layout/cycle2"/>
    <dgm:cxn modelId="{7D7A9C9D-93A7-49C9-8E2C-D39263F27A93}" type="presParOf" srcId="{DA2F8241-C6F0-42BA-999E-816C53E99DFD}" destId="{53662C52-415E-4229-A968-433D08094A7E}" srcOrd="0" destOrd="0" presId="urn:microsoft.com/office/officeart/2005/8/layout/cycle2"/>
    <dgm:cxn modelId="{01302D6F-B8EA-4FFA-94DC-133524F6DA12}" type="presParOf" srcId="{F5D79952-AA71-461F-AF6D-88DFDAC29C18}" destId="{257F3EC6-8258-4795-A0E2-F35646B4AD1B}" srcOrd="12" destOrd="0" presId="urn:microsoft.com/office/officeart/2005/8/layout/cycle2"/>
    <dgm:cxn modelId="{7F86AFA2-79D0-4F59-9D24-1F318257913F}" type="presParOf" srcId="{F5D79952-AA71-461F-AF6D-88DFDAC29C18}" destId="{7B84CECF-7753-4AC5-853E-105BF466E12C}" srcOrd="13" destOrd="0" presId="urn:microsoft.com/office/officeart/2005/8/layout/cycle2"/>
    <dgm:cxn modelId="{EEBE97F8-6DB7-4073-90BB-42C59EFFB2E8}" type="presParOf" srcId="{7B84CECF-7753-4AC5-853E-105BF466E12C}" destId="{DFC27483-868B-45AD-9864-4AA6CCC6CF07}" srcOrd="0" destOrd="0" presId="urn:microsoft.com/office/officeart/2005/8/layout/cycle2"/>
    <dgm:cxn modelId="{8FF6FB4F-693D-4606-BA6A-E64D6DEABA2D}" type="presParOf" srcId="{F5D79952-AA71-461F-AF6D-88DFDAC29C18}" destId="{49002F89-6D04-4FFD-9B78-8EF7880B1423}" srcOrd="14" destOrd="0" presId="urn:microsoft.com/office/officeart/2005/8/layout/cycle2"/>
    <dgm:cxn modelId="{90601206-9EFF-4174-912C-DAC345A917A2}" type="presParOf" srcId="{F5D79952-AA71-461F-AF6D-88DFDAC29C18}" destId="{C07A2DE4-B4BF-4884-9759-DC24B899664A}" srcOrd="15" destOrd="0" presId="urn:microsoft.com/office/officeart/2005/8/layout/cycle2"/>
    <dgm:cxn modelId="{9A9E1A67-E488-4E3D-9E2E-14C7C5C96345}" type="presParOf" srcId="{C07A2DE4-B4BF-4884-9759-DC24B899664A}" destId="{DBA746F8-BE3E-4687-813B-B44A1E7EA807}" srcOrd="0" destOrd="0" presId="urn:microsoft.com/office/officeart/2005/8/layout/cycle2"/>
    <dgm:cxn modelId="{6A96E5BF-B9F0-4D01-A75C-BE6E96175A38}" type="presParOf" srcId="{F5D79952-AA71-461F-AF6D-88DFDAC29C18}" destId="{60EAEEBA-4530-471E-8BF6-97D7C736CAD8}" srcOrd="16" destOrd="0" presId="urn:microsoft.com/office/officeart/2005/8/layout/cycle2"/>
    <dgm:cxn modelId="{BC9F5F80-4B0E-4A05-AAF2-53E570496CC5}" type="presParOf" srcId="{F5D79952-AA71-461F-AF6D-88DFDAC29C18}" destId="{8D01D856-09AE-4790-9D48-4BCBC5E219F4}" srcOrd="17" destOrd="0" presId="urn:microsoft.com/office/officeart/2005/8/layout/cycle2"/>
    <dgm:cxn modelId="{20B4296F-2AAD-4F45-9797-7DA2B0D51F69}" type="presParOf" srcId="{8D01D856-09AE-4790-9D48-4BCBC5E219F4}" destId="{A9714BBE-C244-47A1-B9D4-E5637D9BFA02}" srcOrd="0" destOrd="0" presId="urn:microsoft.com/office/officeart/2005/8/layout/cycle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309D696-9434-4506-8F1F-B0110F5AA3E3}" type="doc">
      <dgm:prSet loTypeId="urn:microsoft.com/office/officeart/2005/8/layout/funnel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EA2AC48-8761-40DF-8244-BB48515F346A}">
      <dgm:prSet phldrT="[Текст]" custT="1"/>
      <dgm:spPr>
        <a:solidFill>
          <a:srgbClr val="FFC000"/>
        </a:solidFill>
      </dgm:spPr>
      <dgm:t>
        <a:bodyPr/>
        <a:lstStyle/>
        <a:p>
          <a:r>
            <a:rPr lang="ru-RU" sz="1100" b="1" dirty="0">
              <a:solidFill>
                <a:srgbClr val="C00000"/>
              </a:solidFill>
            </a:rPr>
            <a:t>Акцизы на нефтепродукты</a:t>
          </a:r>
        </a:p>
      </dgm:t>
    </dgm:pt>
    <dgm:pt modelId="{2A722967-04EB-49DC-A600-4BF3081F1A6E}" type="parTrans" cxnId="{F4975A2B-C688-4975-9301-8A9990FCABFA}">
      <dgm:prSet/>
      <dgm:spPr/>
      <dgm:t>
        <a:bodyPr/>
        <a:lstStyle/>
        <a:p>
          <a:endParaRPr lang="ru-RU"/>
        </a:p>
      </dgm:t>
    </dgm:pt>
    <dgm:pt modelId="{1747B020-23DE-4406-B262-480FCB7ADB83}" type="sibTrans" cxnId="{F4975A2B-C688-4975-9301-8A9990FCABFA}">
      <dgm:prSet/>
      <dgm:spPr/>
      <dgm:t>
        <a:bodyPr/>
        <a:lstStyle/>
        <a:p>
          <a:endParaRPr lang="ru-RU"/>
        </a:p>
      </dgm:t>
    </dgm:pt>
    <dgm:pt modelId="{21749185-7B5E-4118-8D8A-770B48C70A0E}">
      <dgm:prSet phldrT="[Текст]" custT="1"/>
      <dgm:spPr>
        <a:solidFill>
          <a:srgbClr val="FFFF00"/>
        </a:solidFill>
      </dgm:spPr>
      <dgm:t>
        <a:bodyPr/>
        <a:lstStyle/>
        <a:p>
          <a:r>
            <a:rPr lang="ru-RU" sz="1000" b="1" dirty="0">
              <a:solidFill>
                <a:srgbClr val="FF0000"/>
              </a:solidFill>
            </a:rPr>
            <a:t>Госпошлина за </a:t>
          </a:r>
        </a:p>
        <a:p>
          <a:r>
            <a:rPr lang="ru-RU" sz="1000" b="1" dirty="0">
              <a:solidFill>
                <a:srgbClr val="FF0000"/>
              </a:solidFill>
            </a:rPr>
            <a:t>выдачу разрешения на движение по дороге транспортного средства, </a:t>
          </a:r>
          <a:r>
            <a:rPr lang="ru-RU" sz="1000" b="1" dirty="0" err="1">
              <a:solidFill>
                <a:srgbClr val="FF0000"/>
              </a:solidFill>
            </a:rPr>
            <a:t>осуществ-ляющего</a:t>
          </a:r>
          <a:r>
            <a:rPr lang="ru-RU" sz="1000" b="1" dirty="0">
              <a:solidFill>
                <a:srgbClr val="FF0000"/>
              </a:solidFill>
            </a:rPr>
            <a:t> перевозки опасных, тяжеловес-</a:t>
          </a:r>
          <a:r>
            <a:rPr lang="ru-RU" sz="1000" b="1" dirty="0" err="1">
              <a:solidFill>
                <a:srgbClr val="FF0000"/>
              </a:solidFill>
            </a:rPr>
            <a:t>ных</a:t>
          </a:r>
          <a:r>
            <a:rPr lang="ru-RU" sz="1000" b="1" dirty="0">
              <a:solidFill>
                <a:srgbClr val="FF0000"/>
              </a:solidFill>
            </a:rPr>
            <a:t> и </a:t>
          </a:r>
          <a:r>
            <a:rPr lang="ru-RU" sz="1000" b="1" dirty="0" err="1">
              <a:solidFill>
                <a:srgbClr val="FF0000"/>
              </a:solidFill>
            </a:rPr>
            <a:t>крупногаба-ритных</a:t>
          </a:r>
          <a:r>
            <a:rPr lang="ru-RU" sz="1000" b="1" dirty="0">
              <a:solidFill>
                <a:srgbClr val="FF0000"/>
              </a:solidFill>
            </a:rPr>
            <a:t> грузов</a:t>
          </a:r>
        </a:p>
      </dgm:t>
    </dgm:pt>
    <dgm:pt modelId="{1C5ECC74-B5B6-4F7D-88E9-BFDE07D593B6}" type="parTrans" cxnId="{53576792-1FEE-4B39-8041-BB9A398F0C6C}">
      <dgm:prSet/>
      <dgm:spPr/>
      <dgm:t>
        <a:bodyPr/>
        <a:lstStyle/>
        <a:p>
          <a:endParaRPr lang="ru-RU"/>
        </a:p>
      </dgm:t>
    </dgm:pt>
    <dgm:pt modelId="{805A1C51-60A1-49EA-B13B-FFAF555F69A3}" type="sibTrans" cxnId="{53576792-1FEE-4B39-8041-BB9A398F0C6C}">
      <dgm:prSet/>
      <dgm:spPr/>
      <dgm:t>
        <a:bodyPr/>
        <a:lstStyle/>
        <a:p>
          <a:endParaRPr lang="ru-RU"/>
        </a:p>
      </dgm:t>
    </dgm:pt>
    <dgm:pt modelId="{142DF2F1-7569-476D-B02A-7C9DACAD80C8}">
      <dgm:prSet phldrT="[Текст]" custT="1"/>
      <dgm:spPr>
        <a:solidFill>
          <a:srgbClr val="FF0000"/>
        </a:solidFill>
      </dgm:spPr>
      <dgm:t>
        <a:bodyPr/>
        <a:lstStyle/>
        <a:p>
          <a:r>
            <a:rPr lang="ru-RU" sz="1000" b="1" dirty="0">
              <a:solidFill>
                <a:srgbClr val="0070C0"/>
              </a:solidFill>
            </a:rPr>
            <a:t>Межбюджетные трансферты на финансовое </a:t>
          </a:r>
          <a:r>
            <a:rPr lang="ru-RU" sz="1000" b="1" dirty="0" err="1">
              <a:solidFill>
                <a:srgbClr val="0070C0"/>
              </a:solidFill>
            </a:rPr>
            <a:t>обес</a:t>
          </a:r>
          <a:r>
            <a:rPr lang="ru-RU" sz="1000" b="1" dirty="0">
              <a:solidFill>
                <a:srgbClr val="0070C0"/>
              </a:solidFill>
            </a:rPr>
            <a:t>-печение дорожной деятельности в от-ношении </a:t>
          </a:r>
          <a:r>
            <a:rPr lang="ru-RU" sz="1000" b="1" dirty="0" err="1">
              <a:solidFill>
                <a:srgbClr val="0070C0"/>
              </a:solidFill>
            </a:rPr>
            <a:t>автомо-бильных</a:t>
          </a:r>
          <a:r>
            <a:rPr lang="ru-RU" sz="1000" b="1" dirty="0">
              <a:solidFill>
                <a:srgbClr val="0070C0"/>
              </a:solidFill>
            </a:rPr>
            <a:t> дорог общего пользовани</a:t>
          </a:r>
          <a:r>
            <a:rPr lang="ru-RU" sz="900" b="1" dirty="0">
              <a:solidFill>
                <a:srgbClr val="0070C0"/>
              </a:solidFill>
            </a:rPr>
            <a:t>я</a:t>
          </a:r>
        </a:p>
      </dgm:t>
    </dgm:pt>
    <dgm:pt modelId="{730D6318-DFAA-4C04-99B6-AEF7B5B6980D}" type="parTrans" cxnId="{39FA2E63-ED83-40B9-9F37-DCFFEEA2EDB1}">
      <dgm:prSet/>
      <dgm:spPr/>
      <dgm:t>
        <a:bodyPr/>
        <a:lstStyle/>
        <a:p>
          <a:endParaRPr lang="ru-RU"/>
        </a:p>
      </dgm:t>
    </dgm:pt>
    <dgm:pt modelId="{DF37DB70-B07D-4745-907B-95728D03E72A}" type="sibTrans" cxnId="{39FA2E63-ED83-40B9-9F37-DCFFEEA2EDB1}">
      <dgm:prSet/>
      <dgm:spPr/>
      <dgm:t>
        <a:bodyPr/>
        <a:lstStyle/>
        <a:p>
          <a:endParaRPr lang="ru-RU"/>
        </a:p>
      </dgm:t>
    </dgm:pt>
    <dgm:pt modelId="{F7110CC0-91A1-4015-8D0C-8E7466C3E4B2}">
      <dgm:prSet/>
      <dgm:spPr/>
      <dgm:t>
        <a:bodyPr/>
        <a:lstStyle/>
        <a:p>
          <a:endParaRPr lang="ru-RU"/>
        </a:p>
      </dgm:t>
    </dgm:pt>
    <dgm:pt modelId="{C094DC09-8F30-4B52-A97E-6ED528A6BB8C}" type="parTrans" cxnId="{F0F939EE-6135-43D7-93FE-E7C557F72CD5}">
      <dgm:prSet/>
      <dgm:spPr/>
      <dgm:t>
        <a:bodyPr/>
        <a:lstStyle/>
        <a:p>
          <a:endParaRPr lang="ru-RU"/>
        </a:p>
      </dgm:t>
    </dgm:pt>
    <dgm:pt modelId="{ACF6EBB5-13D9-4635-84C5-09C743BA72DC}" type="sibTrans" cxnId="{F0F939EE-6135-43D7-93FE-E7C557F72CD5}">
      <dgm:prSet/>
      <dgm:spPr/>
      <dgm:t>
        <a:bodyPr/>
        <a:lstStyle/>
        <a:p>
          <a:endParaRPr lang="ru-RU"/>
        </a:p>
      </dgm:t>
    </dgm:pt>
    <dgm:pt modelId="{6B002301-3F3B-4682-A55E-EC1A94051B20}" type="pres">
      <dgm:prSet presAssocID="{7309D696-9434-4506-8F1F-B0110F5AA3E3}" presName="Name0" presStyleCnt="0">
        <dgm:presLayoutVars>
          <dgm:chMax val="4"/>
          <dgm:resizeHandles val="exact"/>
        </dgm:presLayoutVars>
      </dgm:prSet>
      <dgm:spPr/>
    </dgm:pt>
    <dgm:pt modelId="{83293A8A-7F68-48DF-B704-AAE404BC8890}" type="pres">
      <dgm:prSet presAssocID="{7309D696-9434-4506-8F1F-B0110F5AA3E3}" presName="ellipse" presStyleLbl="trBgShp" presStyleIdx="0" presStyleCnt="1" custScaleX="124326" custScaleY="120983" custLinFactNeighborX="-762" custLinFactNeighborY="-3685"/>
      <dgm:spPr/>
    </dgm:pt>
    <dgm:pt modelId="{8F1A2E1D-1F69-417B-B956-DAD8A544AE60}" type="pres">
      <dgm:prSet presAssocID="{7309D696-9434-4506-8F1F-B0110F5AA3E3}" presName="arrow1" presStyleLbl="fgShp" presStyleIdx="0" presStyleCnt="1" custLinFactNeighborX="794" custLinFactNeighborY="27508"/>
      <dgm:spPr>
        <a:solidFill>
          <a:srgbClr val="7030A0"/>
        </a:solidFill>
      </dgm:spPr>
    </dgm:pt>
    <dgm:pt modelId="{02BA7F7C-FD45-4D22-8BCD-312953E844EF}" type="pres">
      <dgm:prSet presAssocID="{7309D696-9434-4506-8F1F-B0110F5AA3E3}" presName="rectangle" presStyleLbl="revTx" presStyleIdx="0" presStyleCnt="1" custFlipVert="1" custScaleX="5695" custScaleY="14123" custLinFactNeighborX="-21895" custLinFactNeighborY="15295">
        <dgm:presLayoutVars>
          <dgm:bulletEnabled val="1"/>
        </dgm:presLayoutVars>
      </dgm:prSet>
      <dgm:spPr/>
    </dgm:pt>
    <dgm:pt modelId="{06CA3A7C-050E-4B58-8D3D-C8970A658A48}" type="pres">
      <dgm:prSet presAssocID="{21749185-7B5E-4118-8D8A-770B48C70A0E}" presName="item1" presStyleLbl="node1" presStyleIdx="0" presStyleCnt="3" custScaleX="127663" custScaleY="127663" custLinFactNeighborX="-3050" custLinFactNeighborY="9457">
        <dgm:presLayoutVars>
          <dgm:bulletEnabled val="1"/>
        </dgm:presLayoutVars>
      </dgm:prSet>
      <dgm:spPr/>
    </dgm:pt>
    <dgm:pt modelId="{0ECC93BA-5D7E-4C23-AFF9-DB99F26CD943}" type="pres">
      <dgm:prSet presAssocID="{142DF2F1-7569-476D-B02A-7C9DACAD80C8}" presName="item2" presStyleLbl="node1" presStyleIdx="1" presStyleCnt="3" custScaleX="143193" custScaleY="127663" custLinFactNeighborX="-14030" custLinFactNeighborY="-39683">
        <dgm:presLayoutVars>
          <dgm:bulletEnabled val="1"/>
        </dgm:presLayoutVars>
      </dgm:prSet>
      <dgm:spPr/>
    </dgm:pt>
    <dgm:pt modelId="{A6870213-E568-4671-9FAF-F2867F076E4E}" type="pres">
      <dgm:prSet presAssocID="{F7110CC0-91A1-4015-8D0C-8E7466C3E4B2}" presName="item3" presStyleLbl="node1" presStyleIdx="2" presStyleCnt="3" custScaleX="154815" custScaleY="136098" custLinFactNeighborX="36876" custLinFactNeighborY="-5644">
        <dgm:presLayoutVars>
          <dgm:bulletEnabled val="1"/>
        </dgm:presLayoutVars>
      </dgm:prSet>
      <dgm:spPr/>
    </dgm:pt>
    <dgm:pt modelId="{E553E994-22A4-428A-88DB-7FF54604E86E}" type="pres">
      <dgm:prSet presAssocID="{7309D696-9434-4506-8F1F-B0110F5AA3E3}" presName="funnel" presStyleLbl="trAlignAcc1" presStyleIdx="0" presStyleCnt="1" custScaleX="125603" custScaleY="115213" custLinFactNeighborX="1123" custLinFactNeighborY="-2840"/>
      <dgm:spPr>
        <a:solidFill>
          <a:srgbClr val="C00000">
            <a:alpha val="40000"/>
          </a:srgbClr>
        </a:solidFill>
      </dgm:spPr>
    </dgm:pt>
  </dgm:ptLst>
  <dgm:cxnLst>
    <dgm:cxn modelId="{F4975A2B-C688-4975-9301-8A9990FCABFA}" srcId="{7309D696-9434-4506-8F1F-B0110F5AA3E3}" destId="{8EA2AC48-8761-40DF-8244-BB48515F346A}" srcOrd="0" destOrd="0" parTransId="{2A722967-04EB-49DC-A600-4BF3081F1A6E}" sibTransId="{1747B020-23DE-4406-B262-480FCB7ADB83}"/>
    <dgm:cxn modelId="{39FA2E63-ED83-40B9-9F37-DCFFEEA2EDB1}" srcId="{7309D696-9434-4506-8F1F-B0110F5AA3E3}" destId="{142DF2F1-7569-476D-B02A-7C9DACAD80C8}" srcOrd="2" destOrd="0" parTransId="{730D6318-DFAA-4C04-99B6-AEF7B5B6980D}" sibTransId="{DF37DB70-B07D-4745-907B-95728D03E72A}"/>
    <dgm:cxn modelId="{4C60F086-9A9A-456E-9DBD-4E3CD7ECA444}" type="presOf" srcId="{8EA2AC48-8761-40DF-8244-BB48515F346A}" destId="{A6870213-E568-4671-9FAF-F2867F076E4E}" srcOrd="0" destOrd="0" presId="urn:microsoft.com/office/officeart/2005/8/layout/funnel1"/>
    <dgm:cxn modelId="{80DCE98A-F7ED-4D24-A049-3573AD5247C8}" type="presOf" srcId="{142DF2F1-7569-476D-B02A-7C9DACAD80C8}" destId="{06CA3A7C-050E-4B58-8D3D-C8970A658A48}" srcOrd="0" destOrd="0" presId="urn:microsoft.com/office/officeart/2005/8/layout/funnel1"/>
    <dgm:cxn modelId="{53576792-1FEE-4B39-8041-BB9A398F0C6C}" srcId="{7309D696-9434-4506-8F1F-B0110F5AA3E3}" destId="{21749185-7B5E-4118-8D8A-770B48C70A0E}" srcOrd="1" destOrd="0" parTransId="{1C5ECC74-B5B6-4F7D-88E9-BFDE07D593B6}" sibTransId="{805A1C51-60A1-49EA-B13B-FFAF555F69A3}"/>
    <dgm:cxn modelId="{392628D4-E0B0-419A-B0C8-7423D3399273}" type="presOf" srcId="{7309D696-9434-4506-8F1F-B0110F5AA3E3}" destId="{6B002301-3F3B-4682-A55E-EC1A94051B20}" srcOrd="0" destOrd="0" presId="urn:microsoft.com/office/officeart/2005/8/layout/funnel1"/>
    <dgm:cxn modelId="{1A4372D8-24B1-475B-93F7-0494C7D08C9A}" type="presOf" srcId="{F7110CC0-91A1-4015-8D0C-8E7466C3E4B2}" destId="{02BA7F7C-FD45-4D22-8BCD-312953E844EF}" srcOrd="0" destOrd="0" presId="urn:microsoft.com/office/officeart/2005/8/layout/funnel1"/>
    <dgm:cxn modelId="{E0FE0DE3-D2EA-4997-A42B-E07E55618B9C}" type="presOf" srcId="{21749185-7B5E-4118-8D8A-770B48C70A0E}" destId="{0ECC93BA-5D7E-4C23-AFF9-DB99F26CD943}" srcOrd="0" destOrd="0" presId="urn:microsoft.com/office/officeart/2005/8/layout/funnel1"/>
    <dgm:cxn modelId="{F0F939EE-6135-43D7-93FE-E7C557F72CD5}" srcId="{7309D696-9434-4506-8F1F-B0110F5AA3E3}" destId="{F7110CC0-91A1-4015-8D0C-8E7466C3E4B2}" srcOrd="3" destOrd="0" parTransId="{C094DC09-8F30-4B52-A97E-6ED528A6BB8C}" sibTransId="{ACF6EBB5-13D9-4635-84C5-09C743BA72DC}"/>
    <dgm:cxn modelId="{8DCD1937-0D79-41B3-A4CF-49CC91F44537}" type="presParOf" srcId="{6B002301-3F3B-4682-A55E-EC1A94051B20}" destId="{83293A8A-7F68-48DF-B704-AAE404BC8890}" srcOrd="0" destOrd="0" presId="urn:microsoft.com/office/officeart/2005/8/layout/funnel1"/>
    <dgm:cxn modelId="{364B939A-E3F5-40D9-8AB7-3184454A5492}" type="presParOf" srcId="{6B002301-3F3B-4682-A55E-EC1A94051B20}" destId="{8F1A2E1D-1F69-417B-B956-DAD8A544AE60}" srcOrd="1" destOrd="0" presId="urn:microsoft.com/office/officeart/2005/8/layout/funnel1"/>
    <dgm:cxn modelId="{748193F4-AA64-4D78-BA16-BADD5F1A9E74}" type="presParOf" srcId="{6B002301-3F3B-4682-A55E-EC1A94051B20}" destId="{02BA7F7C-FD45-4D22-8BCD-312953E844EF}" srcOrd="2" destOrd="0" presId="urn:microsoft.com/office/officeart/2005/8/layout/funnel1"/>
    <dgm:cxn modelId="{CE8730D9-CAA5-4AC2-9C6E-6A1DD3DA7FE5}" type="presParOf" srcId="{6B002301-3F3B-4682-A55E-EC1A94051B20}" destId="{06CA3A7C-050E-4B58-8D3D-C8970A658A48}" srcOrd="3" destOrd="0" presId="urn:microsoft.com/office/officeart/2005/8/layout/funnel1"/>
    <dgm:cxn modelId="{47E982C8-A4C6-469B-A8D5-5E5E0A006305}" type="presParOf" srcId="{6B002301-3F3B-4682-A55E-EC1A94051B20}" destId="{0ECC93BA-5D7E-4C23-AFF9-DB99F26CD943}" srcOrd="4" destOrd="0" presId="urn:microsoft.com/office/officeart/2005/8/layout/funnel1"/>
    <dgm:cxn modelId="{2DE03B53-6F88-4396-9A82-69D6FA6E9693}" type="presParOf" srcId="{6B002301-3F3B-4682-A55E-EC1A94051B20}" destId="{A6870213-E568-4671-9FAF-F2867F076E4E}" srcOrd="5" destOrd="0" presId="urn:microsoft.com/office/officeart/2005/8/layout/funnel1"/>
    <dgm:cxn modelId="{5A11CE18-E9C9-42BE-839E-923D21012291}" type="presParOf" srcId="{6B002301-3F3B-4682-A55E-EC1A94051B20}" destId="{E553E994-22A4-428A-88DB-7FF54604E86E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19D3D62-99DD-4F86-BEC6-BE5F7D4D5162}">
      <dsp:nvSpPr>
        <dsp:cNvPr id="0" name=""/>
        <dsp:cNvSpPr/>
      </dsp:nvSpPr>
      <dsp:spPr>
        <a:xfrm>
          <a:off x="1728197" y="0"/>
          <a:ext cx="4709160" cy="4709160"/>
        </a:xfrm>
        <a:prstGeom prst="diamond">
          <a:avLst/>
        </a:prstGeom>
        <a:solidFill>
          <a:srgbClr val="CC66FF"/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86ED095-7893-4555-ABE6-1EADD72A532A}">
      <dsp:nvSpPr>
        <dsp:cNvPr id="0" name=""/>
        <dsp:cNvSpPr/>
      </dsp:nvSpPr>
      <dsp:spPr>
        <a:xfrm>
          <a:off x="2267884" y="360041"/>
          <a:ext cx="1836572" cy="1980596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Бюджетное послание Президента РФ на 2018 год</a:t>
          </a:r>
        </a:p>
      </dsp:txBody>
      <dsp:txXfrm>
        <a:off x="2357538" y="449695"/>
        <a:ext cx="1657264" cy="1801288"/>
      </dsp:txXfrm>
    </dsp:sp>
    <dsp:sp modelId="{C84B4ADA-642A-471E-BCA6-7524299DF7C2}">
      <dsp:nvSpPr>
        <dsp:cNvPr id="0" name=""/>
        <dsp:cNvSpPr/>
      </dsp:nvSpPr>
      <dsp:spPr>
        <a:xfrm>
          <a:off x="4185437" y="360041"/>
          <a:ext cx="1836572" cy="2011230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300" b="1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Основные направления бюджетной и налоговой политики города Новошахтинска на 2018 – 2020 годы</a:t>
          </a:r>
        </a:p>
      </dsp:txBody>
      <dsp:txXfrm>
        <a:off x="4275091" y="449695"/>
        <a:ext cx="1657264" cy="1831922"/>
      </dsp:txXfrm>
    </dsp:sp>
    <dsp:sp modelId="{F9AC557B-D3B4-4B08-B1BC-FBA515C60DF0}">
      <dsp:nvSpPr>
        <dsp:cNvPr id="0" name=""/>
        <dsp:cNvSpPr/>
      </dsp:nvSpPr>
      <dsp:spPr>
        <a:xfrm>
          <a:off x="2267884" y="2376272"/>
          <a:ext cx="1836572" cy="1836572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Прогноз социально-экономического развития города на 2018 – 2020 годы </a:t>
          </a:r>
        </a:p>
      </dsp:txBody>
      <dsp:txXfrm>
        <a:off x="2357538" y="2465926"/>
        <a:ext cx="1657264" cy="1657264"/>
      </dsp:txXfrm>
    </dsp:sp>
    <dsp:sp modelId="{AA8BF4A6-106F-4A5E-8F5B-52F5BD57AAD8}">
      <dsp:nvSpPr>
        <dsp:cNvPr id="0" name=""/>
        <dsp:cNvSpPr/>
      </dsp:nvSpPr>
      <dsp:spPr>
        <a:xfrm>
          <a:off x="4185437" y="2425217"/>
          <a:ext cx="1836572" cy="1836572"/>
        </a:xfrm>
        <a:prstGeom prst="roundRect">
          <a:avLst/>
        </a:prstGeom>
        <a:solidFill>
          <a:srgbClr val="DAC8DA"/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600" kern="1200" dirty="0">
              <a:solidFill>
                <a:srgbClr val="FF0066"/>
              </a:solidFill>
              <a:latin typeface="Times New Roman" pitchFamily="18" charset="0"/>
              <a:cs typeface="Times New Roman" pitchFamily="18" charset="0"/>
            </a:rPr>
            <a:t>Муниципальные программы  города Новошахтинска</a:t>
          </a:r>
        </a:p>
      </dsp:txBody>
      <dsp:txXfrm>
        <a:off x="4275091" y="2514871"/>
        <a:ext cx="1657264" cy="165726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46BF80-8E71-46E0-BD8D-3B7954012AB1}">
      <dsp:nvSpPr>
        <dsp:cNvPr id="0" name=""/>
        <dsp:cNvSpPr/>
      </dsp:nvSpPr>
      <dsp:spPr>
        <a:xfrm>
          <a:off x="1484375" y="432406"/>
          <a:ext cx="3460848" cy="3962773"/>
        </a:xfrm>
        <a:prstGeom prst="triangle">
          <a:avLst/>
        </a:prstGeom>
        <a:solidFill>
          <a:schemeClr val="accent6">
            <a:lumMod val="40000"/>
            <a:lumOff val="60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  <dsp:sp modelId="{7186DBAF-0EB6-428B-9202-5F1D8144D06F}">
      <dsp:nvSpPr>
        <dsp:cNvPr id="0" name=""/>
        <dsp:cNvSpPr/>
      </dsp:nvSpPr>
      <dsp:spPr>
        <a:xfrm>
          <a:off x="3053024" y="504403"/>
          <a:ext cx="3883347" cy="1142780"/>
        </a:xfrm>
        <a:prstGeom prst="roundRect">
          <a:avLst/>
        </a:prstGeom>
        <a:solidFill>
          <a:srgbClr val="FFFF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rgbClr val="FF0000"/>
              </a:solidFill>
            </a:rPr>
            <a:t>Проведение эффективной бюджетной политики</a:t>
          </a:r>
        </a:p>
      </dsp:txBody>
      <dsp:txXfrm>
        <a:off x="3108810" y="560189"/>
        <a:ext cx="3771775" cy="1031208"/>
      </dsp:txXfrm>
    </dsp:sp>
    <dsp:sp modelId="{F4C623EF-96FD-4787-A33F-B618CFA98674}">
      <dsp:nvSpPr>
        <dsp:cNvPr id="0" name=""/>
        <dsp:cNvSpPr/>
      </dsp:nvSpPr>
      <dsp:spPr>
        <a:xfrm>
          <a:off x="3053024" y="1800547"/>
          <a:ext cx="3883347" cy="1142780"/>
        </a:xfrm>
        <a:prstGeom prst="roundRect">
          <a:avLst/>
        </a:prstGeom>
        <a:solidFill>
          <a:srgbClr val="FFFF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rgbClr val="FF0000"/>
              </a:solidFill>
            </a:rPr>
            <a:t>Формирование и исполнение местного бюджета на основе муниципальных программ</a:t>
          </a:r>
        </a:p>
      </dsp:txBody>
      <dsp:txXfrm>
        <a:off x="3108810" y="1856333"/>
        <a:ext cx="3771775" cy="1031208"/>
      </dsp:txXfrm>
    </dsp:sp>
    <dsp:sp modelId="{A245AEDF-4C12-4908-BBB3-C523C72126FD}">
      <dsp:nvSpPr>
        <dsp:cNvPr id="0" name=""/>
        <dsp:cNvSpPr/>
      </dsp:nvSpPr>
      <dsp:spPr>
        <a:xfrm>
          <a:off x="3053039" y="3096691"/>
          <a:ext cx="3922916" cy="1142780"/>
        </a:xfrm>
        <a:prstGeom prst="roundRect">
          <a:avLst/>
        </a:prstGeom>
        <a:solidFill>
          <a:srgbClr val="FFFF00">
            <a:alpha val="9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500" b="1" kern="1200" dirty="0">
              <a:solidFill>
                <a:srgbClr val="FF0000"/>
              </a:solidFill>
            </a:rPr>
            <a:t>Обеспечение максимальной эффективности бюджетных расходов, достижение лучших результатов в рамках имеющихся финансовых возможностей</a:t>
          </a:r>
        </a:p>
      </dsp:txBody>
      <dsp:txXfrm>
        <a:off x="3108825" y="3152477"/>
        <a:ext cx="3811344" cy="103120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7A8467C-93B9-4A11-BFA7-7E5023ABF968}">
      <dsp:nvSpPr>
        <dsp:cNvPr id="0" name=""/>
        <dsp:cNvSpPr/>
      </dsp:nvSpPr>
      <dsp:spPr>
        <a:xfrm>
          <a:off x="2337569" y="-96966"/>
          <a:ext cx="1435925" cy="1368828"/>
        </a:xfrm>
        <a:prstGeom prst="ellipse">
          <a:avLst/>
        </a:prstGeom>
        <a:solidFill>
          <a:srgbClr val="FF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2">
                  <a:lumMod val="60000"/>
                  <a:lumOff val="40000"/>
                </a:schemeClr>
              </a:solidFill>
            </a:rPr>
            <a:t>Финансовое</a:t>
          </a:r>
        </a:p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400" b="1" kern="1200" dirty="0">
              <a:solidFill>
                <a:schemeClr val="tx2">
                  <a:lumMod val="60000"/>
                  <a:lumOff val="40000"/>
                </a:schemeClr>
              </a:solidFill>
            </a:rPr>
            <a:t>управление</a:t>
          </a:r>
        </a:p>
      </dsp:txBody>
      <dsp:txXfrm>
        <a:off x="2547855" y="103494"/>
        <a:ext cx="1015353" cy="967908"/>
      </dsp:txXfrm>
    </dsp:sp>
    <dsp:sp modelId="{D9F1EA33-A545-49A8-A7BD-06C96C0038FF}">
      <dsp:nvSpPr>
        <dsp:cNvPr id="0" name=""/>
        <dsp:cNvSpPr/>
      </dsp:nvSpPr>
      <dsp:spPr>
        <a:xfrm rot="730001">
          <a:off x="3763566" y="595514"/>
          <a:ext cx="19663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3763632" y="653573"/>
        <a:ext cx="13764" cy="176045"/>
      </dsp:txXfrm>
    </dsp:sp>
    <dsp:sp modelId="{9F80B49F-9488-4B86-8677-EDEDF6E28040}">
      <dsp:nvSpPr>
        <dsp:cNvPr id="0" name=""/>
        <dsp:cNvSpPr/>
      </dsp:nvSpPr>
      <dsp:spPr>
        <a:xfrm>
          <a:off x="3774972" y="194770"/>
          <a:ext cx="1445679" cy="1407262"/>
        </a:xfrm>
        <a:prstGeom prst="ellipse">
          <a:avLst/>
        </a:prstGeom>
        <a:solidFill>
          <a:srgbClr val="9900CC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C000"/>
              </a:solidFill>
            </a:rPr>
            <a:t>Городская Дума</a:t>
          </a:r>
        </a:p>
      </dsp:txBody>
      <dsp:txXfrm>
        <a:off x="3986687" y="400859"/>
        <a:ext cx="1022249" cy="995084"/>
      </dsp:txXfrm>
    </dsp:sp>
    <dsp:sp modelId="{DAEB9421-54A7-46C5-9B53-64AAF86AAF1E}">
      <dsp:nvSpPr>
        <dsp:cNvPr id="0" name=""/>
        <dsp:cNvSpPr/>
      </dsp:nvSpPr>
      <dsp:spPr>
        <a:xfrm rot="8099862">
          <a:off x="3819253" y="1354290"/>
          <a:ext cx="152027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3858181" y="1396845"/>
        <a:ext cx="106419" cy="176045"/>
      </dsp:txXfrm>
    </dsp:sp>
    <dsp:sp modelId="{3DB619D6-653B-4079-A520-1B13739E1EE2}">
      <dsp:nvSpPr>
        <dsp:cNvPr id="0" name=""/>
        <dsp:cNvSpPr/>
      </dsp:nvSpPr>
      <dsp:spPr>
        <a:xfrm>
          <a:off x="2060169" y="1271193"/>
          <a:ext cx="2003154" cy="2126777"/>
        </a:xfrm>
        <a:prstGeom prst="ellipse">
          <a:avLst/>
        </a:prstGeom>
        <a:solidFill>
          <a:srgbClr val="BCF6CA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b="1" kern="1200" dirty="0">
            <a:solidFill>
              <a:srgbClr val="FF0000"/>
            </a:solidFill>
          </a:endParaRPr>
        </a:p>
      </dsp:txBody>
      <dsp:txXfrm>
        <a:off x="2353524" y="1582652"/>
        <a:ext cx="1416444" cy="1503859"/>
      </dsp:txXfrm>
    </dsp:sp>
    <dsp:sp modelId="{12376566-9D77-4703-8F5F-247862AAD0DC}">
      <dsp:nvSpPr>
        <dsp:cNvPr id="0" name=""/>
        <dsp:cNvSpPr/>
      </dsp:nvSpPr>
      <dsp:spPr>
        <a:xfrm rot="21494920">
          <a:off x="4080275" y="2156095"/>
          <a:ext cx="41880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4080278" y="2214968"/>
        <a:ext cx="29316" cy="176045"/>
      </dsp:txXfrm>
    </dsp:sp>
    <dsp:sp modelId="{CF31FF58-B075-4E42-9759-8C13C88D51F1}">
      <dsp:nvSpPr>
        <dsp:cNvPr id="0" name=""/>
        <dsp:cNvSpPr/>
      </dsp:nvSpPr>
      <dsp:spPr>
        <a:xfrm>
          <a:off x="4141556" y="1559222"/>
          <a:ext cx="1440637" cy="1440637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Отдел записи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актов гражданского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состояния</a:t>
          </a:r>
        </a:p>
      </dsp:txBody>
      <dsp:txXfrm>
        <a:off x="4352532" y="1770198"/>
        <a:ext cx="1018685" cy="1018685"/>
      </dsp:txXfrm>
    </dsp:sp>
    <dsp:sp modelId="{130E4EBA-5550-4360-8BAD-F53DB5F8150D}">
      <dsp:nvSpPr>
        <dsp:cNvPr id="0" name=""/>
        <dsp:cNvSpPr/>
      </dsp:nvSpPr>
      <dsp:spPr>
        <a:xfrm rot="6332333">
          <a:off x="4647517" y="2852135"/>
          <a:ext cx="28705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4652976" y="2906668"/>
        <a:ext cx="20094" cy="176045"/>
      </dsp:txXfrm>
    </dsp:sp>
    <dsp:sp modelId="{23FB9908-5BBE-4717-B7BB-995D6D3CCA3B}">
      <dsp:nvSpPr>
        <dsp:cNvPr id="0" name=""/>
        <dsp:cNvSpPr/>
      </dsp:nvSpPr>
      <dsp:spPr>
        <a:xfrm>
          <a:off x="3741111" y="2999384"/>
          <a:ext cx="1440637" cy="1440637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7030A0"/>
              </a:solidFill>
            </a:rPr>
            <a:t>Управление</a:t>
          </a:r>
        </a:p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7030A0"/>
              </a:solidFill>
            </a:rPr>
            <a:t>образования</a:t>
          </a:r>
        </a:p>
      </dsp:txBody>
      <dsp:txXfrm>
        <a:off x="3952087" y="3210360"/>
        <a:ext cx="1018685" cy="1018685"/>
      </dsp:txXfrm>
    </dsp:sp>
    <dsp:sp modelId="{D4CFABB5-896A-403A-9618-A70BBB2DC3C6}">
      <dsp:nvSpPr>
        <dsp:cNvPr id="0" name=""/>
        <dsp:cNvSpPr/>
      </dsp:nvSpPr>
      <dsp:spPr>
        <a:xfrm rot="9889070">
          <a:off x="3708574" y="3771636"/>
          <a:ext cx="41699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3720866" y="3828679"/>
        <a:ext cx="29189" cy="176045"/>
      </dsp:txXfrm>
    </dsp:sp>
    <dsp:sp modelId="{252DB9BA-BB76-46EF-A848-AC157064DD9A}">
      <dsp:nvSpPr>
        <dsp:cNvPr id="0" name=""/>
        <dsp:cNvSpPr/>
      </dsp:nvSpPr>
      <dsp:spPr>
        <a:xfrm>
          <a:off x="2274821" y="3397276"/>
          <a:ext cx="1440637" cy="1440637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tx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0000"/>
              </a:solidFill>
            </a:rPr>
            <a:t>Управление социальной защиты населения</a:t>
          </a:r>
        </a:p>
      </dsp:txBody>
      <dsp:txXfrm>
        <a:off x="2485797" y="3608252"/>
        <a:ext cx="1018685" cy="1018685"/>
      </dsp:txXfrm>
    </dsp:sp>
    <dsp:sp modelId="{DA2F8241-C6F0-42BA-999E-816C53E99DFD}">
      <dsp:nvSpPr>
        <dsp:cNvPr id="0" name=""/>
        <dsp:cNvSpPr/>
      </dsp:nvSpPr>
      <dsp:spPr>
        <a:xfrm rot="12030375">
          <a:off x="2298155" y="3713287"/>
          <a:ext cx="16439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2302931" y="3772832"/>
        <a:ext cx="11507" cy="176045"/>
      </dsp:txXfrm>
    </dsp:sp>
    <dsp:sp modelId="{257F3EC6-8258-4795-A0E2-F35646B4AD1B}">
      <dsp:nvSpPr>
        <dsp:cNvPr id="0" name=""/>
        <dsp:cNvSpPr/>
      </dsp:nvSpPr>
      <dsp:spPr>
        <a:xfrm>
          <a:off x="896419" y="2881742"/>
          <a:ext cx="1440637" cy="1440637"/>
        </a:xfrm>
        <a:prstGeom prst="ellipse">
          <a:avLst/>
        </a:prstGeom>
        <a:solidFill>
          <a:srgbClr val="0CD61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Отдел культуры</a:t>
          </a:r>
        </a:p>
      </dsp:txBody>
      <dsp:txXfrm>
        <a:off x="1107395" y="3092718"/>
        <a:ext cx="1018685" cy="1018685"/>
      </dsp:txXfrm>
    </dsp:sp>
    <dsp:sp modelId="{7B84CECF-7753-4AC5-853E-105BF466E12C}">
      <dsp:nvSpPr>
        <dsp:cNvPr id="0" name=""/>
        <dsp:cNvSpPr/>
      </dsp:nvSpPr>
      <dsp:spPr>
        <a:xfrm rot="15168331">
          <a:off x="1395990" y="2758369"/>
          <a:ext cx="10136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 rot="10800000">
        <a:off x="1397960" y="2818503"/>
        <a:ext cx="7095" cy="176045"/>
      </dsp:txXfrm>
    </dsp:sp>
    <dsp:sp modelId="{49002F89-6D04-4FFD-9B78-8EF7880B1423}">
      <dsp:nvSpPr>
        <dsp:cNvPr id="0" name=""/>
        <dsp:cNvSpPr/>
      </dsp:nvSpPr>
      <dsp:spPr>
        <a:xfrm>
          <a:off x="464890" y="1487219"/>
          <a:ext cx="1440637" cy="1440637"/>
        </a:xfrm>
        <a:prstGeom prst="ellipse">
          <a:avLst/>
        </a:prstGeom>
        <a:solidFill>
          <a:schemeClr val="tx2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200" b="1" kern="1200" dirty="0">
              <a:solidFill>
                <a:srgbClr val="FFFF00"/>
              </a:solidFill>
            </a:rPr>
            <a:t>Комитет по управлению имуществом</a:t>
          </a:r>
        </a:p>
      </dsp:txBody>
      <dsp:txXfrm>
        <a:off x="675866" y="1698195"/>
        <a:ext cx="1018685" cy="1018685"/>
      </dsp:txXfrm>
    </dsp:sp>
    <dsp:sp modelId="{C07A2DE4-B4BF-4884-9759-DC24B899664A}">
      <dsp:nvSpPr>
        <dsp:cNvPr id="0" name=""/>
        <dsp:cNvSpPr/>
      </dsp:nvSpPr>
      <dsp:spPr>
        <a:xfrm rot="17239395">
          <a:off x="1397926" y="1366407"/>
          <a:ext cx="7762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1398744" y="1426200"/>
        <a:ext cx="5433" cy="176045"/>
      </dsp:txXfrm>
    </dsp:sp>
    <dsp:sp modelId="{60EAEEBA-4530-471E-8BF6-97D7C736CAD8}">
      <dsp:nvSpPr>
        <dsp:cNvPr id="0" name=""/>
        <dsp:cNvSpPr/>
      </dsp:nvSpPr>
      <dsp:spPr>
        <a:xfrm>
          <a:off x="881916" y="111714"/>
          <a:ext cx="1469630" cy="1424684"/>
        </a:xfrm>
        <a:prstGeom prst="ellipse">
          <a:avLst/>
        </a:prstGeom>
        <a:solidFill>
          <a:schemeClr val="tx2">
            <a:lumMod val="60000"/>
            <a:lumOff val="4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FF99FF"/>
              </a:solidFill>
            </a:rPr>
            <a:t>Администрация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FF99FF"/>
              </a:solidFill>
            </a:rPr>
            <a:t>города</a:t>
          </a:r>
        </a:p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FF99FF"/>
              </a:solidFill>
            </a:rPr>
            <a:t>Новошахтинска</a:t>
          </a:r>
        </a:p>
      </dsp:txBody>
      <dsp:txXfrm>
        <a:off x="1097138" y="320354"/>
        <a:ext cx="1039186" cy="1007404"/>
      </dsp:txXfrm>
    </dsp:sp>
    <dsp:sp modelId="{8D01D856-09AE-4790-9D48-4BCBC5E219F4}">
      <dsp:nvSpPr>
        <dsp:cNvPr id="0" name=""/>
        <dsp:cNvSpPr/>
      </dsp:nvSpPr>
      <dsp:spPr>
        <a:xfrm rot="21039680">
          <a:off x="2342673" y="557671"/>
          <a:ext cx="3664" cy="293407"/>
        </a:xfrm>
        <a:prstGeom prst="rightArrow">
          <a:avLst>
            <a:gd name="adj1" fmla="val 60000"/>
            <a:gd name="adj2" fmla="val 50000"/>
          </a:avLst>
        </a:prstGeom>
        <a:noFill/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900" kern="1200" dirty="0"/>
        </a:p>
      </dsp:txBody>
      <dsp:txXfrm>
        <a:off x="2342680" y="616441"/>
        <a:ext cx="2565" cy="17604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293A8A-7F68-48DF-B704-AAE404BC8890}">
      <dsp:nvSpPr>
        <dsp:cNvPr id="0" name=""/>
        <dsp:cNvSpPr/>
      </dsp:nvSpPr>
      <dsp:spPr>
        <a:xfrm>
          <a:off x="1077188" y="307613"/>
          <a:ext cx="4547293" cy="1536751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F1A2E1D-1F69-417B-B956-DAD8A544AE60}">
      <dsp:nvSpPr>
        <dsp:cNvPr id="0" name=""/>
        <dsp:cNvSpPr/>
      </dsp:nvSpPr>
      <dsp:spPr>
        <a:xfrm>
          <a:off x="3035589" y="3722816"/>
          <a:ext cx="708828" cy="453650"/>
        </a:xfrm>
        <a:prstGeom prst="downArrow">
          <a:avLst/>
        </a:prstGeom>
        <a:solidFill>
          <a:srgbClr val="7030A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2BA7F7C-FD45-4D22-8BCD-312953E844EF}">
      <dsp:nvSpPr>
        <dsp:cNvPr id="0" name=""/>
        <dsp:cNvSpPr/>
      </dsp:nvSpPr>
      <dsp:spPr>
        <a:xfrm flipV="1">
          <a:off x="2542542" y="4416374"/>
          <a:ext cx="193765" cy="120129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500" kern="1200"/>
        </a:p>
      </dsp:txBody>
      <dsp:txXfrm rot="10800000">
        <a:off x="2542542" y="4416374"/>
        <a:ext cx="193765" cy="120129"/>
      </dsp:txXfrm>
    </dsp:sp>
    <dsp:sp modelId="{06CA3A7C-050E-4B58-8D3D-C8970A658A48}">
      <dsp:nvSpPr>
        <dsp:cNvPr id="0" name=""/>
        <dsp:cNvSpPr/>
      </dsp:nvSpPr>
      <dsp:spPr>
        <a:xfrm>
          <a:off x="2664300" y="1800195"/>
          <a:ext cx="1628841" cy="1628841"/>
        </a:xfrm>
        <a:prstGeom prst="ellipse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solidFill>
                <a:srgbClr val="0070C0"/>
              </a:solidFill>
            </a:rPr>
            <a:t>Межбюджетные трансферты на финансовое </a:t>
          </a:r>
          <a:r>
            <a:rPr lang="ru-RU" sz="1000" b="1" kern="1200" dirty="0" err="1">
              <a:solidFill>
                <a:srgbClr val="0070C0"/>
              </a:solidFill>
            </a:rPr>
            <a:t>обес</a:t>
          </a:r>
          <a:r>
            <a:rPr lang="ru-RU" sz="1000" b="1" kern="1200" dirty="0">
              <a:solidFill>
                <a:srgbClr val="0070C0"/>
              </a:solidFill>
            </a:rPr>
            <a:t>-печение дорожной деятельности в от-ношении </a:t>
          </a:r>
          <a:r>
            <a:rPr lang="ru-RU" sz="1000" b="1" kern="1200" dirty="0" err="1">
              <a:solidFill>
                <a:srgbClr val="0070C0"/>
              </a:solidFill>
            </a:rPr>
            <a:t>автомо-бильных</a:t>
          </a:r>
          <a:r>
            <a:rPr lang="ru-RU" sz="1000" b="1" kern="1200" dirty="0">
              <a:solidFill>
                <a:srgbClr val="0070C0"/>
              </a:solidFill>
            </a:rPr>
            <a:t> дорог общего пользовани</a:t>
          </a:r>
          <a:r>
            <a:rPr lang="ru-RU" sz="900" b="1" kern="1200" dirty="0">
              <a:solidFill>
                <a:srgbClr val="0070C0"/>
              </a:solidFill>
            </a:rPr>
            <a:t>я</a:t>
          </a:r>
        </a:p>
      </dsp:txBody>
      <dsp:txXfrm>
        <a:off x="2902838" y="2038733"/>
        <a:ext cx="1151765" cy="1151765"/>
      </dsp:txXfrm>
    </dsp:sp>
    <dsp:sp modelId="{0ECC93BA-5D7E-4C23-AFF9-DB99F26CD943}">
      <dsp:nvSpPr>
        <dsp:cNvPr id="0" name=""/>
        <dsp:cNvSpPr/>
      </dsp:nvSpPr>
      <dsp:spPr>
        <a:xfrm>
          <a:off x="1512162" y="216019"/>
          <a:ext cx="1826987" cy="1628841"/>
        </a:xfrm>
        <a:prstGeom prst="ellipse">
          <a:avLst/>
        </a:prstGeom>
        <a:solidFill>
          <a:srgbClr val="FFFF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solidFill>
                <a:srgbClr val="FF0000"/>
              </a:solidFill>
            </a:rPr>
            <a:t>Госпошлина за </a:t>
          </a:r>
        </a:p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000" b="1" kern="1200" dirty="0">
              <a:solidFill>
                <a:srgbClr val="FF0000"/>
              </a:solidFill>
            </a:rPr>
            <a:t>выдачу разрешения на движение по дороге транспортного средства, </a:t>
          </a:r>
          <a:r>
            <a:rPr lang="ru-RU" sz="1000" b="1" kern="1200" dirty="0" err="1">
              <a:solidFill>
                <a:srgbClr val="FF0000"/>
              </a:solidFill>
            </a:rPr>
            <a:t>осуществ-ляющего</a:t>
          </a:r>
          <a:r>
            <a:rPr lang="ru-RU" sz="1000" b="1" kern="1200" dirty="0">
              <a:solidFill>
                <a:srgbClr val="FF0000"/>
              </a:solidFill>
            </a:rPr>
            <a:t> перевозки опасных, тяжеловес-</a:t>
          </a:r>
          <a:r>
            <a:rPr lang="ru-RU" sz="1000" b="1" kern="1200" dirty="0" err="1">
              <a:solidFill>
                <a:srgbClr val="FF0000"/>
              </a:solidFill>
            </a:rPr>
            <a:t>ных</a:t>
          </a:r>
          <a:r>
            <a:rPr lang="ru-RU" sz="1000" b="1" kern="1200" dirty="0">
              <a:solidFill>
                <a:srgbClr val="FF0000"/>
              </a:solidFill>
            </a:rPr>
            <a:t> и </a:t>
          </a:r>
          <a:r>
            <a:rPr lang="ru-RU" sz="1000" b="1" kern="1200" dirty="0" err="1">
              <a:solidFill>
                <a:srgbClr val="FF0000"/>
              </a:solidFill>
            </a:rPr>
            <a:t>крупногаба-ритных</a:t>
          </a:r>
          <a:r>
            <a:rPr lang="ru-RU" sz="1000" b="1" kern="1200" dirty="0">
              <a:solidFill>
                <a:srgbClr val="FF0000"/>
              </a:solidFill>
            </a:rPr>
            <a:t> грузов</a:t>
          </a:r>
        </a:p>
      </dsp:txBody>
      <dsp:txXfrm>
        <a:off x="1779718" y="454557"/>
        <a:ext cx="1291875" cy="1151765"/>
      </dsp:txXfrm>
    </dsp:sp>
    <dsp:sp modelId="{A6870213-E568-4671-9FAF-F2867F076E4E}">
      <dsp:nvSpPr>
        <dsp:cNvPr id="0" name=""/>
        <dsp:cNvSpPr/>
      </dsp:nvSpPr>
      <dsp:spPr>
        <a:xfrm>
          <a:off x="3391771" y="288027"/>
          <a:ext cx="1975271" cy="1736463"/>
        </a:xfrm>
        <a:prstGeom prst="ellipse">
          <a:avLst/>
        </a:prstGeom>
        <a:solidFill>
          <a:srgbClr val="FFC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100" b="1" kern="1200" dirty="0">
              <a:solidFill>
                <a:srgbClr val="C00000"/>
              </a:solidFill>
            </a:rPr>
            <a:t>Акцизы на нефтепродукты</a:t>
          </a:r>
        </a:p>
      </dsp:txBody>
      <dsp:txXfrm>
        <a:off x="3681043" y="542326"/>
        <a:ext cx="1396727" cy="1227865"/>
      </dsp:txXfrm>
    </dsp:sp>
    <dsp:sp modelId="{E553E994-22A4-428A-88DB-7FF54604E86E}">
      <dsp:nvSpPr>
        <dsp:cNvPr id="0" name=""/>
        <dsp:cNvSpPr/>
      </dsp:nvSpPr>
      <dsp:spPr>
        <a:xfrm>
          <a:off x="936084" y="9"/>
          <a:ext cx="4985736" cy="3658649"/>
        </a:xfrm>
        <a:prstGeom prst="funnel">
          <a:avLst/>
        </a:prstGeom>
        <a:solidFill>
          <a:srgbClr val="C00000">
            <a:alpha val="40000"/>
          </a:srgb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2">
  <dgm:title val=""/>
  <dgm:desc val=""/>
  <dgm:catLst>
    <dgm:cat type="cycle" pri="1000"/>
    <dgm:cat type="convert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cycle">
    <dgm:varLst>
      <dgm:dir/>
      <dgm:resizeHandles val="exact"/>
    </dgm:varLst>
    <dgm:choose name="Name0">
      <dgm:if name="Name1" func="var" arg="dir" op="equ" val="norm">
        <dgm:choose name="Name2">
          <dgm:if name="Name3" axis="ch" ptType="node" func="cnt" op="gt" val="2">
            <dgm:alg type="cycle">
              <dgm:param type="stAng" val="0"/>
              <dgm:param type="spanAng" val="360"/>
            </dgm:alg>
          </dgm:if>
          <dgm:else name="Name4">
            <dgm:alg type="cycle">
              <dgm:param type="stAng" val="-90"/>
              <dgm:param type="spanAng" val="360"/>
            </dgm:alg>
          </dgm:else>
        </dgm:choose>
      </dgm:if>
      <dgm:else name="Name5">
        <dgm:choose name="Name6">
          <dgm:if name="Name7" axis="ch" ptType="node" func="cnt" op="gt" val="2">
            <dgm:alg type="cycle">
              <dgm:param type="stAng" val="0"/>
              <dgm:param type="spanAng" val="-360"/>
            </dgm:alg>
          </dgm:if>
          <dgm:else name="Name8">
            <dgm:alg type="cycle">
              <dgm:param type="stAng" val="90"/>
              <dgm:param type="spanAng" val="-360"/>
            </dgm:alg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ptType="sibTrans" refType="w" refFor="ch" refPtType="node" op="equ" fact="0.25"/>
      <dgm:constr type="sibSp" refType="w" refFor="ch" refPtType="node" fact="0.5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h" refType="w"/>
          <dgm:constr type="lMarg" refType="primFontSz" fact="0.1"/>
          <dgm:constr type="rMarg" refType="primFontSz" fact="0.1"/>
          <dgm:constr type="tMarg" refType="primFontSz" fact="0.1"/>
          <dgm:constr type="bMarg" refType="primFontSz" fact="0.1"/>
        </dgm:constrLst>
        <dgm:ruleLst>
          <dgm:rule type="primFontSz" val="5" fact="NaN" max="NaN"/>
        </dgm:ruleLst>
      </dgm:layoutNode>
      <dgm:choose name="Name9">
        <dgm:if name="Name10" axis="par ch" ptType="doc node" func="cnt" op="gt" val="1">
          <dgm:forEach name="sibTransForEach" axis="followSib" ptType="sibTrans" hideLastTrans="0" cnt="1">
            <dgm:layoutNode name="sibTrans">
              <dgm:choose name="Name11">
                <dgm:if name="Name12" axis="par ch" ptType="doc node" func="cnt" op="lt" val="3">
                  <dgm:alg type="conn">
                    <dgm:param type="begPts" val="radial"/>
                    <dgm:param type="endPts" val="radial"/>
                  </dgm:alg>
                </dgm:if>
                <dgm:else name="Name13">
                  <dgm:alg type="conn">
                    <dgm:param type="begPts" val="auto"/>
                    <dgm:param type="endPts" val="auto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1.35"/>
                <dgm:constr type="connDist"/>
                <dgm:constr type="w" for="ch" refType="connDist" fact="0.45"/>
                <dgm:constr type="h" for="ch" refType="h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14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0.47375</cdr:x>
      <cdr:y>0.1743</cdr:y>
    </cdr:from>
    <cdr:to>
      <cdr:x>0.58486</cdr:x>
      <cdr:y>0.3685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3898776" y="820688"/>
          <a:ext cx="914400" cy="91440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endParaRPr lang="ru-RU" sz="1100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1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2CC31D-6154-4FE3-B888-41CFB69A0BCD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5"/>
            <a:ext cx="5438140" cy="4466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D8639-14B9-4476-B50C-255447927D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659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26361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EF18781-E445-4AC8-90EA-9A0161031023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4058941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6973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77101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777090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95969A-6186-48FF-878B-820CF9751F0C}" type="slidenum">
              <a:rPr lang="ru-RU" smtClean="0"/>
              <a:pPr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4186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854360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D8639-14B9-4476-B50C-255447927DD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2995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2554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55641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3785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94831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14811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54751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2499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4839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64278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61117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9209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E135A9E-E08D-4129-B6AF-8D76CE8690C8}" type="datetimeFigureOut">
              <a:rPr lang="ru-RU" smtClean="0"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F74AF-76BB-43FE-9087-EE11AB21593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40145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jpeg"/><Relationship Id="rId13" Type="http://schemas.openxmlformats.org/officeDocument/2006/relationships/image" Target="../media/image53.jpeg"/><Relationship Id="rId3" Type="http://schemas.microsoft.com/office/2007/relationships/hdphoto" Target="../media/hdphoto1.wdp"/><Relationship Id="rId7" Type="http://schemas.openxmlformats.org/officeDocument/2006/relationships/image" Target="../media/image48.jpg"/><Relationship Id="rId12" Type="http://schemas.openxmlformats.org/officeDocument/2006/relationships/image" Target="../media/image52.jpeg"/><Relationship Id="rId2" Type="http://schemas.openxmlformats.org/officeDocument/2006/relationships/image" Target="../media/image1.jpeg"/><Relationship Id="rId16" Type="http://schemas.openxmlformats.org/officeDocument/2006/relationships/image" Target="../media/image5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11" Type="http://schemas.openxmlformats.org/officeDocument/2006/relationships/image" Target="../media/image51.jpeg"/><Relationship Id="rId5" Type="http://schemas.openxmlformats.org/officeDocument/2006/relationships/image" Target="../media/image46.jpeg"/><Relationship Id="rId15" Type="http://schemas.openxmlformats.org/officeDocument/2006/relationships/image" Target="../media/image55.jpeg"/><Relationship Id="rId10" Type="http://schemas.openxmlformats.org/officeDocument/2006/relationships/image" Target="../media/image23.jpeg"/><Relationship Id="rId4" Type="http://schemas.openxmlformats.org/officeDocument/2006/relationships/image" Target="../media/image45.png"/><Relationship Id="rId9" Type="http://schemas.openxmlformats.org/officeDocument/2006/relationships/image" Target="../media/image50.jpeg"/><Relationship Id="rId14" Type="http://schemas.openxmlformats.org/officeDocument/2006/relationships/image" Target="../media/image54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8.png"/><Relationship Id="rId4" Type="http://schemas.openxmlformats.org/officeDocument/2006/relationships/image" Target="../media/image57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1.jpeg"/><Relationship Id="rId7" Type="http://schemas.openxmlformats.org/officeDocument/2006/relationships/image" Target="../media/image59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.xml"/><Relationship Id="rId5" Type="http://schemas.openxmlformats.org/officeDocument/2006/relationships/chart" Target="../charts/chart1.xml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jpeg"/><Relationship Id="rId4" Type="http://schemas.openxmlformats.org/officeDocument/2006/relationships/chart" Target="../charts/char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jpg"/><Relationship Id="rId5" Type="http://schemas.openxmlformats.org/officeDocument/2006/relationships/image" Target="../media/image63.jp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3" Type="http://schemas.microsoft.com/office/2007/relationships/hdphoto" Target="../media/hdphoto1.wdp"/><Relationship Id="rId7" Type="http://schemas.openxmlformats.org/officeDocument/2006/relationships/image" Target="../media/image6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g"/><Relationship Id="rId5" Type="http://schemas.openxmlformats.org/officeDocument/2006/relationships/chart" Target="../charts/chart5.xml"/><Relationship Id="rId4" Type="http://schemas.openxmlformats.org/officeDocument/2006/relationships/chart" Target="../charts/char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3.xml"/><Relationship Id="rId12" Type="http://schemas.openxmlformats.org/officeDocument/2006/relationships/image" Target="../media/image7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3.xml"/><Relationship Id="rId11" Type="http://schemas.openxmlformats.org/officeDocument/2006/relationships/image" Target="../media/image69.png"/><Relationship Id="rId5" Type="http://schemas.openxmlformats.org/officeDocument/2006/relationships/diagramData" Target="../diagrams/data3.xml"/><Relationship Id="rId10" Type="http://schemas.openxmlformats.org/officeDocument/2006/relationships/image" Target="../media/image68.jpeg"/><Relationship Id="rId4" Type="http://schemas.microsoft.com/office/2007/relationships/hdphoto" Target="../media/hdphoto1.wdp"/><Relationship Id="rId9" Type="http://schemas.microsoft.com/office/2007/relationships/diagramDrawing" Target="../diagrams/drawing3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diagramDrawing" Target="../diagrams/drawing4.xml"/><Relationship Id="rId3" Type="http://schemas.microsoft.com/office/2007/relationships/hdphoto" Target="../media/hdphoto1.wdp"/><Relationship Id="rId7" Type="http://schemas.openxmlformats.org/officeDocument/2006/relationships/diagramColors" Target="../diagrams/colors4.xml"/><Relationship Id="rId12" Type="http://schemas.openxmlformats.org/officeDocument/2006/relationships/image" Target="../media/image7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4.xml"/><Relationship Id="rId11" Type="http://schemas.openxmlformats.org/officeDocument/2006/relationships/image" Target="../media/image73.png"/><Relationship Id="rId5" Type="http://schemas.openxmlformats.org/officeDocument/2006/relationships/diagramLayout" Target="../diagrams/layout4.xml"/><Relationship Id="rId10" Type="http://schemas.openxmlformats.org/officeDocument/2006/relationships/image" Target="../media/image72.jpg"/><Relationship Id="rId4" Type="http://schemas.openxmlformats.org/officeDocument/2006/relationships/diagramData" Target="../diagrams/data4.xml"/><Relationship Id="rId9" Type="http://schemas.openxmlformats.org/officeDocument/2006/relationships/image" Target="../media/image71.jpe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5.jpeg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7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7.jpeg"/><Relationship Id="rId5" Type="http://schemas.openxmlformats.org/officeDocument/2006/relationships/chart" Target="../charts/chart9.xml"/><Relationship Id="rId4" Type="http://schemas.openxmlformats.org/officeDocument/2006/relationships/chart" Target="../charts/chart8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8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chart" Target="../charts/chart11.xml"/><Relationship Id="rId4" Type="http://schemas.openxmlformats.org/officeDocument/2006/relationships/chart" Target="../charts/char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8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1.jpeg"/><Relationship Id="rId5" Type="http://schemas.openxmlformats.org/officeDocument/2006/relationships/chart" Target="../charts/chart12.xml"/><Relationship Id="rId4" Type="http://schemas.microsoft.com/office/2007/relationships/hdphoto" Target="../media/hdphoto1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3.png"/><Relationship Id="rId4" Type="http://schemas.openxmlformats.org/officeDocument/2006/relationships/chart" Target="../charts/chart13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4.png"/><Relationship Id="rId4" Type="http://schemas.openxmlformats.org/officeDocument/2006/relationships/chart" Target="../charts/chart14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7.jpeg"/><Relationship Id="rId3" Type="http://schemas.openxmlformats.org/officeDocument/2006/relationships/image" Target="../media/image1.jpeg"/><Relationship Id="rId7" Type="http://schemas.openxmlformats.org/officeDocument/2006/relationships/image" Target="../media/image8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5.jpeg"/><Relationship Id="rId5" Type="http://schemas.openxmlformats.org/officeDocument/2006/relationships/chart" Target="../charts/chart15.xml"/><Relationship Id="rId4" Type="http://schemas.microsoft.com/office/2007/relationships/hdphoto" Target="../media/hdphoto1.wdp"/><Relationship Id="rId9" Type="http://schemas.openxmlformats.org/officeDocument/2006/relationships/image" Target="../media/image88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9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89.jpeg"/><Relationship Id="rId4" Type="http://schemas.openxmlformats.org/officeDocument/2006/relationships/chart" Target="../charts/chart1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png"/><Relationship Id="rId3" Type="http://schemas.microsoft.com/office/2007/relationships/hdphoto" Target="../media/hdphoto1.wdp"/><Relationship Id="rId7" Type="http://schemas.openxmlformats.org/officeDocument/2006/relationships/image" Target="../media/image9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4" Type="http://schemas.openxmlformats.org/officeDocument/2006/relationships/chart" Target="../charts/chart17.xml"/><Relationship Id="rId9" Type="http://schemas.microsoft.com/office/2007/relationships/hdphoto" Target="../media/hdphoto3.wdp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13" Type="http://schemas.openxmlformats.org/officeDocument/2006/relationships/image" Target="../media/image103.JPG"/><Relationship Id="rId3" Type="http://schemas.microsoft.com/office/2007/relationships/hdphoto" Target="../media/hdphoto1.wdp"/><Relationship Id="rId7" Type="http://schemas.openxmlformats.org/officeDocument/2006/relationships/image" Target="../media/image97.jpeg"/><Relationship Id="rId12" Type="http://schemas.openxmlformats.org/officeDocument/2006/relationships/image" Target="../media/image10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11" Type="http://schemas.openxmlformats.org/officeDocument/2006/relationships/image" Target="../media/image101.JPG"/><Relationship Id="rId5" Type="http://schemas.openxmlformats.org/officeDocument/2006/relationships/image" Target="../media/image95.jpeg"/><Relationship Id="rId10" Type="http://schemas.openxmlformats.org/officeDocument/2006/relationships/image" Target="../media/image100.jpeg"/><Relationship Id="rId4" Type="http://schemas.openxmlformats.org/officeDocument/2006/relationships/chart" Target="../charts/chart18.xml"/><Relationship Id="rId9" Type="http://schemas.openxmlformats.org/officeDocument/2006/relationships/image" Target="../media/image99.jpeg"/><Relationship Id="rId14" Type="http://schemas.openxmlformats.org/officeDocument/2006/relationships/image" Target="../media/image104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jpg"/><Relationship Id="rId3" Type="http://schemas.microsoft.com/office/2007/relationships/hdphoto" Target="../media/hdphoto1.wdp"/><Relationship Id="rId7" Type="http://schemas.openxmlformats.org/officeDocument/2006/relationships/image" Target="../media/image10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microsoft.com/office/2007/relationships/hdphoto" Target="../media/hdphoto4.wdp"/><Relationship Id="rId5" Type="http://schemas.openxmlformats.org/officeDocument/2006/relationships/image" Target="../media/image105.jpeg"/><Relationship Id="rId4" Type="http://schemas.openxmlformats.org/officeDocument/2006/relationships/chart" Target="../charts/chart19.xml"/><Relationship Id="rId9" Type="http://schemas.openxmlformats.org/officeDocument/2006/relationships/image" Target="../media/image108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microsoft.com/office/2007/relationships/hdphoto" Target="../media/hdphoto1.wdp"/><Relationship Id="rId7" Type="http://schemas.openxmlformats.org/officeDocument/2006/relationships/image" Target="../media/image111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0.jpg"/><Relationship Id="rId5" Type="http://schemas.openxmlformats.org/officeDocument/2006/relationships/image" Target="../media/image109.jpeg"/><Relationship Id="rId4" Type="http://schemas.openxmlformats.org/officeDocument/2006/relationships/chart" Target="../charts/chart20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openxmlformats.org/officeDocument/2006/relationships/image" Target="../media/image13.jpeg"/><Relationship Id="rId3" Type="http://schemas.microsoft.com/office/2007/relationships/hdphoto" Target="../media/hdphoto1.wdp"/><Relationship Id="rId7" Type="http://schemas.openxmlformats.org/officeDocument/2006/relationships/diagramColors" Target="../diagrams/colors1.xml"/><Relationship Id="rId12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11" Type="http://schemas.openxmlformats.org/officeDocument/2006/relationships/image" Target="../media/image11.jpeg"/><Relationship Id="rId5" Type="http://schemas.openxmlformats.org/officeDocument/2006/relationships/diagramLayout" Target="../diagrams/layout1.xml"/><Relationship Id="rId15" Type="http://schemas.openxmlformats.org/officeDocument/2006/relationships/image" Target="../media/image15.png"/><Relationship Id="rId10" Type="http://schemas.openxmlformats.org/officeDocument/2006/relationships/image" Target="../media/image10.jpeg"/><Relationship Id="rId4" Type="http://schemas.openxmlformats.org/officeDocument/2006/relationships/diagramData" Target="../diagrams/data1.xml"/><Relationship Id="rId9" Type="http://schemas.openxmlformats.org/officeDocument/2006/relationships/image" Target="../media/image9.jpeg"/><Relationship Id="rId1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2.xml"/><Relationship Id="rId3" Type="http://schemas.openxmlformats.org/officeDocument/2006/relationships/image" Target="../media/image1.jpeg"/><Relationship Id="rId7" Type="http://schemas.openxmlformats.org/officeDocument/2006/relationships/diagramQuickStyle" Target="../diagrams/quickStyle2.xml"/><Relationship Id="rId12" Type="http://schemas.openxmlformats.org/officeDocument/2006/relationships/image" Target="../media/image1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2.xml"/><Relationship Id="rId11" Type="http://schemas.openxmlformats.org/officeDocument/2006/relationships/image" Target="../media/image17.jpg"/><Relationship Id="rId5" Type="http://schemas.openxmlformats.org/officeDocument/2006/relationships/diagramData" Target="../diagrams/data2.xml"/><Relationship Id="rId10" Type="http://schemas.openxmlformats.org/officeDocument/2006/relationships/image" Target="../media/image16.jpeg"/><Relationship Id="rId4" Type="http://schemas.microsoft.com/office/2007/relationships/hdphoto" Target="../media/hdphoto1.wdp"/><Relationship Id="rId9" Type="http://schemas.microsoft.com/office/2007/relationships/diagramDrawing" Target="../diagrams/drawing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image" Target="../media/image27.jpeg"/><Relationship Id="rId3" Type="http://schemas.openxmlformats.org/officeDocument/2006/relationships/image" Target="../media/image1.jpeg"/><Relationship Id="rId7" Type="http://schemas.openxmlformats.org/officeDocument/2006/relationships/image" Target="../media/image21.jpeg"/><Relationship Id="rId12" Type="http://schemas.openxmlformats.org/officeDocument/2006/relationships/image" Target="../media/image26.jpeg"/><Relationship Id="rId17" Type="http://schemas.openxmlformats.org/officeDocument/2006/relationships/image" Target="../media/image31.pn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0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eg"/><Relationship Id="rId11" Type="http://schemas.openxmlformats.org/officeDocument/2006/relationships/image" Target="../media/image25.jpeg"/><Relationship Id="rId5" Type="http://schemas.openxmlformats.org/officeDocument/2006/relationships/image" Target="../media/image19.jpeg"/><Relationship Id="rId15" Type="http://schemas.openxmlformats.org/officeDocument/2006/relationships/image" Target="../media/image29.jpeg"/><Relationship Id="rId10" Type="http://schemas.openxmlformats.org/officeDocument/2006/relationships/image" Target="../media/image24.jpeg"/><Relationship Id="rId4" Type="http://schemas.microsoft.com/office/2007/relationships/hdphoto" Target="../media/hdphoto1.wdp"/><Relationship Id="rId9" Type="http://schemas.openxmlformats.org/officeDocument/2006/relationships/image" Target="../media/image23.jpeg"/><Relationship Id="rId14" Type="http://schemas.openxmlformats.org/officeDocument/2006/relationships/image" Target="../media/image28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g"/><Relationship Id="rId13" Type="http://schemas.openxmlformats.org/officeDocument/2006/relationships/image" Target="../media/image41.jpeg"/><Relationship Id="rId3" Type="http://schemas.microsoft.com/office/2007/relationships/hdphoto" Target="../media/hdphoto1.wdp"/><Relationship Id="rId7" Type="http://schemas.openxmlformats.org/officeDocument/2006/relationships/image" Target="../media/image35.jpeg"/><Relationship Id="rId12" Type="http://schemas.openxmlformats.org/officeDocument/2006/relationships/image" Target="../media/image40.jpg"/><Relationship Id="rId2" Type="http://schemas.openxmlformats.org/officeDocument/2006/relationships/image" Target="../media/image1.jpeg"/><Relationship Id="rId16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11" Type="http://schemas.openxmlformats.org/officeDocument/2006/relationships/image" Target="../media/image39.jpeg"/><Relationship Id="rId5" Type="http://schemas.openxmlformats.org/officeDocument/2006/relationships/image" Target="../media/image33.jpeg"/><Relationship Id="rId15" Type="http://schemas.openxmlformats.org/officeDocument/2006/relationships/image" Target="../media/image43.jpg"/><Relationship Id="rId10" Type="http://schemas.openxmlformats.org/officeDocument/2006/relationships/image" Target="../media/image38.jpeg"/><Relationship Id="rId4" Type="http://schemas.openxmlformats.org/officeDocument/2006/relationships/image" Target="../media/image32.jpeg"/><Relationship Id="rId9" Type="http://schemas.openxmlformats.org/officeDocument/2006/relationships/image" Target="../media/image37.png"/><Relationship Id="rId14" Type="http://schemas.openxmlformats.org/officeDocument/2006/relationships/image" Target="../media/image4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1" y="0"/>
            <a:ext cx="9144000" cy="6858000"/>
          </a:xfrm>
          <a:prstGeom prst="rect">
            <a:avLst/>
          </a:prstGeom>
        </p:spPr>
      </p:pic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54" r="13004" b="2816"/>
          <a:stretch/>
        </p:blipFill>
        <p:spPr>
          <a:xfrm>
            <a:off x="1619672" y="1988840"/>
            <a:ext cx="6346953" cy="41625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66" y="193337"/>
            <a:ext cx="1033158" cy="1291447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6096" y="6227954"/>
            <a:ext cx="3168352" cy="457812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D8F2A13-1FC5-466A-8C65-06B87CC7FE10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87" t="1" b="-35119"/>
          <a:stretch/>
        </p:blipFill>
        <p:spPr>
          <a:xfrm>
            <a:off x="1608714" y="815941"/>
            <a:ext cx="6916145" cy="80692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A36A224-BA43-4789-AEE6-E5661C09165D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969" b="-35626"/>
          <a:stretch/>
        </p:blipFill>
        <p:spPr>
          <a:xfrm>
            <a:off x="1182298" y="211371"/>
            <a:ext cx="7807236" cy="687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48475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Рисунок 2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72344" y="4015792"/>
            <a:ext cx="3672408" cy="864096"/>
          </a:xfrm>
          <a:prstGeom prst="rect">
            <a:avLst/>
          </a:prstGeom>
          <a:solidFill>
            <a:srgbClr val="F9942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Неналоговые доходы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88,8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96816" y="1124744"/>
            <a:ext cx="3672408" cy="7920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Налог на доходы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физических лиц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355,7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85376" y="2013848"/>
            <a:ext cx="3672408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Земельный налог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73,3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2344" y="2999368"/>
            <a:ext cx="3672408" cy="792088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Акцизы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13,9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95536" y="5013176"/>
            <a:ext cx="3672408" cy="8640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	Финансовая помощь из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областного бюджета     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1 653,8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95536" y="5949280"/>
            <a:ext cx="3672408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Иные доходы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80,0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95536" y="620688"/>
            <a:ext cx="8280920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602BE"/>
                </a:solidFill>
              </a:rPr>
              <a:t>ДОХОДЫ БЮДЖЕТА 2 265,5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                    </a:t>
            </a:r>
            <a:r>
              <a:rPr lang="ru-RU" dirty="0">
                <a:solidFill>
                  <a:srgbClr val="2602BE"/>
                </a:solidFill>
              </a:rPr>
              <a:t>РАСХОДЫ БЮДЖЕТА – 2 265,5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  <a:endParaRPr lang="ru-RU" dirty="0">
              <a:solidFill>
                <a:srgbClr val="2602BE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7928" y="1951504"/>
            <a:ext cx="3672408" cy="8640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  Социальная политика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771,2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25928" y="1067891"/>
            <a:ext cx="3672408" cy="792088"/>
          </a:xfrm>
          <a:prstGeom prst="rect">
            <a:avLst/>
          </a:prstGeom>
          <a:solidFill>
            <a:srgbClr val="FF66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Образование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845,1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03440" y="3861048"/>
            <a:ext cx="3672408" cy="8640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Здравоохранение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12,7                                  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32040" y="4882036"/>
            <a:ext cx="3672408" cy="923228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                 </a:t>
            </a:r>
          </a:p>
          <a:p>
            <a:r>
              <a:rPr lang="ru-RU" sz="1750" dirty="0">
                <a:solidFill>
                  <a:schemeClr val="tx1"/>
                </a:solidFill>
              </a:rPr>
              <a:t>	        Жилищно-</a:t>
            </a:r>
            <a:r>
              <a:rPr lang="ru-RU" sz="1750" dirty="0" err="1">
                <a:solidFill>
                  <a:schemeClr val="tx1"/>
                </a:solidFill>
              </a:rPr>
              <a:t>коммуналь</a:t>
            </a:r>
            <a:r>
              <a:rPr lang="ru-RU" sz="1750" dirty="0">
                <a:solidFill>
                  <a:schemeClr val="tx1"/>
                </a:solidFill>
              </a:rPr>
              <a:t>-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</a:t>
            </a:r>
            <a:r>
              <a:rPr lang="ru-RU" sz="1750" dirty="0" err="1">
                <a:solidFill>
                  <a:schemeClr val="tx1"/>
                </a:solidFill>
              </a:rPr>
              <a:t>ное</a:t>
            </a:r>
            <a:r>
              <a:rPr lang="ru-RU" sz="1750" dirty="0">
                <a:solidFill>
                  <a:schemeClr val="tx1"/>
                </a:solidFill>
              </a:rPr>
              <a:t> хозяйство	                     180,5</a:t>
            </a:r>
          </a:p>
          <a:p>
            <a:endParaRPr lang="ru-RU" sz="1750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03440" y="2924944"/>
            <a:ext cx="3672408" cy="792088"/>
          </a:xfrm>
          <a:prstGeom prst="rect">
            <a:avLst/>
          </a:prstGeom>
          <a:solidFill>
            <a:srgbClr val="FF6699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Культура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76,8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932040" y="5949280"/>
            <a:ext cx="3672408" cy="72008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  Иные расходы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379,2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038984"/>
            <a:ext cx="936104" cy="814036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" t="4545" r="4667" b="27289"/>
          <a:stretch/>
        </p:blipFill>
        <p:spPr>
          <a:xfrm>
            <a:off x="4932040" y="1934053"/>
            <a:ext cx="1343072" cy="9188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2999368"/>
            <a:ext cx="680580" cy="717664"/>
          </a:xfrm>
          <a:prstGeom prst="rect">
            <a:avLst/>
          </a:prstGeom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851899"/>
            <a:ext cx="1224136" cy="9170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4879888"/>
            <a:ext cx="1360847" cy="9253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8476" y="5949280"/>
            <a:ext cx="1263724" cy="8419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" name="Рисунок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994606"/>
            <a:ext cx="1001688" cy="7512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368" y="2105048"/>
            <a:ext cx="1492047" cy="747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407" t="32501" r="23857" b="2099"/>
          <a:stretch/>
        </p:blipFill>
        <p:spPr>
          <a:xfrm>
            <a:off x="561825" y="1084992"/>
            <a:ext cx="966941" cy="8665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68" y="2999368"/>
            <a:ext cx="647546" cy="86339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768" y="5013177"/>
            <a:ext cx="971888" cy="7920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972" y="4077133"/>
            <a:ext cx="1070340" cy="8027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020" y="17432"/>
            <a:ext cx="8849960" cy="542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22051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424029"/>
              </p:ext>
            </p:extLst>
          </p:nvPr>
        </p:nvGraphicFramePr>
        <p:xfrm>
          <a:off x="264096" y="2420888"/>
          <a:ext cx="8579296" cy="4087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4482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1448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14482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482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639003"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Показатель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2018 год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ru-RU" sz="18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Изменения к предыдущему году, %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17181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Решение Новошахтинской городской Думы от 22.12.2016 № 300 (первоначально утвержденное)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>
                          <a:solidFill>
                            <a:srgbClr val="7030A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Проект решения Новошахтинской городской Думы на 2018 год и плановый период 2019-2020 года</a:t>
                      </a: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488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1. Доходы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2 227 943,6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2 123 793,8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4880">
                <a:tc>
                  <a:txBody>
                    <a:bodyPr/>
                    <a:lstStyle/>
                    <a:p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2. Расходы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2 246 791,2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2 141 496,7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b="1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95,3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4880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3. Дефицит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-18 847,6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-17 702,9</a:t>
                      </a:r>
                      <a:endParaRPr lang="ru-RU" b="1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96962">
                <a:tc>
                  <a:txBody>
                    <a:bodyPr/>
                    <a:lstStyle/>
                    <a:p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4. Источники финансирования дефицита бюджета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18 847,6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>
                          <a:solidFill>
                            <a:srgbClr val="0070C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17 702,9</a:t>
                      </a: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ru-RU" dirty="0">
                        <a:solidFill>
                          <a:srgbClr val="0070C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5232"/>
            <a:ext cx="2520280" cy="18769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9306" b="-14954"/>
          <a:stretch/>
        </p:blipFill>
        <p:spPr>
          <a:xfrm>
            <a:off x="2987824" y="260648"/>
            <a:ext cx="5693018" cy="55846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90"/>
          <a:stretch/>
        </p:blipFill>
        <p:spPr>
          <a:xfrm>
            <a:off x="3065537" y="802547"/>
            <a:ext cx="5537592" cy="48581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7591954" y="2142149"/>
            <a:ext cx="11154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FF0000"/>
                </a:solidFill>
              </a:rPr>
              <a:t>в 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217771935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269" y="0"/>
            <a:ext cx="9144000" cy="6858000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6930875"/>
              </p:ext>
            </p:extLst>
          </p:nvPr>
        </p:nvGraphicFramePr>
        <p:xfrm>
          <a:off x="693720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3692314914"/>
              </p:ext>
            </p:extLst>
          </p:nvPr>
        </p:nvGraphicFramePr>
        <p:xfrm>
          <a:off x="504306" y="1168896"/>
          <a:ext cx="8251564" cy="5517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01" b="13403"/>
          <a:stretch/>
        </p:blipFill>
        <p:spPr>
          <a:xfrm>
            <a:off x="6871906" y="1196752"/>
            <a:ext cx="1909950" cy="23435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054" b="-52644"/>
          <a:stretch/>
        </p:blipFill>
        <p:spPr>
          <a:xfrm>
            <a:off x="504306" y="116632"/>
            <a:ext cx="8251564" cy="93610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002" t="1" r="13872" b="-31606"/>
          <a:stretch/>
        </p:blipFill>
        <p:spPr>
          <a:xfrm>
            <a:off x="861029" y="476672"/>
            <a:ext cx="7527395" cy="82488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020" r="1" b="2786"/>
          <a:stretch/>
        </p:blipFill>
        <p:spPr>
          <a:xfrm>
            <a:off x="3598275" y="1052736"/>
            <a:ext cx="2564311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81352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7384"/>
            <a:ext cx="9144000" cy="6885384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/>
          </a:p>
        </p:txBody>
      </p:sp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5863167"/>
              </p:ext>
            </p:extLst>
          </p:nvPr>
        </p:nvGraphicFramePr>
        <p:xfrm>
          <a:off x="477586" y="1518532"/>
          <a:ext cx="8486902" cy="46085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5" r="11481" b="11604"/>
          <a:stretch/>
        </p:blipFill>
        <p:spPr>
          <a:xfrm>
            <a:off x="6444208" y="1556792"/>
            <a:ext cx="2310350" cy="1649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1691680" y="89940"/>
            <a:ext cx="6281293" cy="6480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778"/>
          <a:stretch/>
        </p:blipFill>
        <p:spPr>
          <a:xfrm>
            <a:off x="930049" y="738012"/>
            <a:ext cx="7746407" cy="67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55146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Рисунок 4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2939499" y="2076573"/>
            <a:ext cx="2581136" cy="832123"/>
            <a:chOff x="294580" y="1576903"/>
            <a:chExt cx="2581136" cy="832123"/>
          </a:xfrm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294580" y="1576903"/>
              <a:ext cx="2581136" cy="832123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318952" y="1601275"/>
              <a:ext cx="2532392" cy="783379"/>
            </a:xfrm>
            <a:prstGeom prst="rect">
              <a:avLst/>
            </a:prstGeom>
            <a:solidFill>
              <a:srgbClr val="FFFF00"/>
            </a:solidFill>
          </p:spPr>
          <p:style>
            <a:lnRef idx="0">
              <a:schemeClr val="accent5"/>
            </a:lnRef>
            <a:fillRef idx="3">
              <a:schemeClr val="accent5"/>
            </a:fillRef>
            <a:effectRef idx="3">
              <a:schemeClr val="accent5"/>
            </a:effectRef>
            <a:fontRef idx="minor">
              <a:schemeClr val="lt1"/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dirty="0">
                  <a:solidFill>
                    <a:srgbClr val="FF0000"/>
                  </a:solidFill>
                </a:rPr>
                <a:t>ДОХОДЫ БЮДЖЕТА</a:t>
              </a:r>
              <a:endParaRPr lang="ru-RU" sz="2000" b="1" kern="1200" dirty="0">
                <a:solidFill>
                  <a:srgbClr val="FF0000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539552" y="3620714"/>
            <a:ext cx="2304256" cy="832123"/>
            <a:chOff x="294580" y="1576903"/>
            <a:chExt cx="2581136" cy="832123"/>
          </a:xfrm>
        </p:grpSpPr>
        <p:sp>
          <p:nvSpPr>
            <p:cNvPr id="13" name="Скругленный прямоугольник 12"/>
            <p:cNvSpPr/>
            <p:nvPr/>
          </p:nvSpPr>
          <p:spPr>
            <a:xfrm>
              <a:off x="294580" y="1576903"/>
              <a:ext cx="2581136" cy="832123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Скругленный прямоугольник 4"/>
            <p:cNvSpPr/>
            <p:nvPr/>
          </p:nvSpPr>
          <p:spPr>
            <a:xfrm>
              <a:off x="318952" y="1601275"/>
              <a:ext cx="2532392" cy="783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solidFill>
                    <a:srgbClr val="FF0000"/>
                  </a:solidFill>
                </a:rPr>
                <a:t>СОБСТВЕННЫЕ</a:t>
              </a: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5195700" y="3566175"/>
            <a:ext cx="2328628" cy="832123"/>
            <a:chOff x="294580" y="1576903"/>
            <a:chExt cx="2581136" cy="832123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294580" y="1576903"/>
              <a:ext cx="2581136" cy="832123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318952" y="1601275"/>
              <a:ext cx="2556764" cy="78337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76200" tIns="76200" rIns="76200" bIns="76200" numCol="1" spcCol="1270" anchor="ctr" anchorCtr="0">
              <a:noAutofit/>
            </a:bodyPr>
            <a:lstStyle/>
            <a:p>
              <a:pPr lvl="0" algn="ctr" defTabSz="8890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000" b="1" kern="1200" dirty="0">
                  <a:solidFill>
                    <a:srgbClr val="FF0000"/>
                  </a:solidFill>
                </a:rPr>
                <a:t>БЕЗВОЗМЕЗДНЫЕ</a:t>
              </a:r>
            </a:p>
          </p:txBody>
        </p:sp>
      </p:grpSp>
      <p:grpSp>
        <p:nvGrpSpPr>
          <p:cNvPr id="18" name="Группа 17"/>
          <p:cNvGrpSpPr/>
          <p:nvPr/>
        </p:nvGrpSpPr>
        <p:grpSpPr>
          <a:xfrm>
            <a:off x="419908" y="5157192"/>
            <a:ext cx="1219905" cy="604200"/>
            <a:chOff x="0" y="3168353"/>
            <a:chExt cx="1219905" cy="604200"/>
          </a:xfrm>
        </p:grpSpPr>
        <p:sp>
          <p:nvSpPr>
            <p:cNvPr id="19" name="Скругленный прямоугольник 18"/>
            <p:cNvSpPr/>
            <p:nvPr/>
          </p:nvSpPr>
          <p:spPr>
            <a:xfrm>
              <a:off x="0" y="3168353"/>
              <a:ext cx="1219905" cy="604200"/>
            </a:xfrm>
            <a:prstGeom prst="roundRect">
              <a:avLst>
                <a:gd name="adj" fmla="val 10000"/>
              </a:avLst>
            </a:prstGeom>
            <a:solidFill>
              <a:srgbClr val="92D050">
                <a:alpha val="90000"/>
              </a:srgbClr>
            </a:solidFill>
            <a:ln>
              <a:solidFill>
                <a:srgbClr val="00B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0" name="Скругленный прямоугольник 4"/>
            <p:cNvSpPr/>
            <p:nvPr/>
          </p:nvSpPr>
          <p:spPr>
            <a:xfrm>
              <a:off x="17696" y="3186049"/>
              <a:ext cx="1184513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НАЛОГОВЫЕ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1930801" y="5201064"/>
            <a:ext cx="1219905" cy="604200"/>
            <a:chOff x="0" y="3168353"/>
            <a:chExt cx="1219905" cy="604200"/>
          </a:xfrm>
        </p:grpSpPr>
        <p:sp>
          <p:nvSpPr>
            <p:cNvPr id="22" name="Скругленный прямоугольник 21"/>
            <p:cNvSpPr/>
            <p:nvPr/>
          </p:nvSpPr>
          <p:spPr>
            <a:xfrm>
              <a:off x="0" y="3168353"/>
              <a:ext cx="1219905" cy="604200"/>
            </a:xfrm>
            <a:prstGeom prst="roundRect">
              <a:avLst>
                <a:gd name="adj" fmla="val 10000"/>
              </a:avLst>
            </a:prstGeom>
            <a:solidFill>
              <a:srgbClr val="92D050">
                <a:alpha val="90000"/>
              </a:srgbClr>
            </a:solidFill>
            <a:ln>
              <a:solidFill>
                <a:srgbClr val="00B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Скругленный прямоугольник 4"/>
            <p:cNvSpPr/>
            <p:nvPr/>
          </p:nvSpPr>
          <p:spPr>
            <a:xfrm>
              <a:off x="17696" y="3186049"/>
              <a:ext cx="1184513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НЕНАЛОГОВЫЕ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3908535" y="5111562"/>
            <a:ext cx="951497" cy="604200"/>
            <a:chOff x="3066061" y="3189506"/>
            <a:chExt cx="951497" cy="604200"/>
          </a:xfrm>
        </p:grpSpPr>
        <p:sp>
          <p:nvSpPr>
            <p:cNvPr id="25" name="Скругленный прямоугольник 24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6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ДОТАЦИИ</a:t>
              </a:r>
            </a:p>
          </p:txBody>
        </p:sp>
      </p:grpSp>
      <p:grpSp>
        <p:nvGrpSpPr>
          <p:cNvPr id="27" name="Группа 26"/>
          <p:cNvGrpSpPr/>
          <p:nvPr/>
        </p:nvGrpSpPr>
        <p:grpSpPr>
          <a:xfrm>
            <a:off x="5060663" y="5093866"/>
            <a:ext cx="951497" cy="604200"/>
            <a:chOff x="3066061" y="3189506"/>
            <a:chExt cx="951497" cy="604200"/>
          </a:xfrm>
        </p:grpSpPr>
        <p:sp>
          <p:nvSpPr>
            <p:cNvPr id="28" name="Скругленный прямоугольник 27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9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СУБСИДИИ</a:t>
              </a:r>
            </a:p>
          </p:txBody>
        </p:sp>
      </p:grpSp>
      <p:grpSp>
        <p:nvGrpSpPr>
          <p:cNvPr id="30" name="Группа 29"/>
          <p:cNvGrpSpPr/>
          <p:nvPr/>
        </p:nvGrpSpPr>
        <p:grpSpPr>
          <a:xfrm>
            <a:off x="6195095" y="5076170"/>
            <a:ext cx="951497" cy="604200"/>
            <a:chOff x="3066061" y="3189506"/>
            <a:chExt cx="951497" cy="604200"/>
          </a:xfrm>
        </p:grpSpPr>
        <p:sp>
          <p:nvSpPr>
            <p:cNvPr id="31" name="Скругленный прямоугольник 30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2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dirty="0"/>
                <a:t>СУБВЕНЦИИ</a:t>
              </a:r>
              <a:endParaRPr lang="ru-RU" sz="1200" kern="1200" dirty="0"/>
            </a:p>
          </p:txBody>
        </p:sp>
      </p:grpSp>
      <p:grpSp>
        <p:nvGrpSpPr>
          <p:cNvPr id="33" name="Группа 32"/>
          <p:cNvGrpSpPr/>
          <p:nvPr/>
        </p:nvGrpSpPr>
        <p:grpSpPr>
          <a:xfrm>
            <a:off x="7356985" y="5058474"/>
            <a:ext cx="1357000" cy="604200"/>
            <a:chOff x="3066061" y="3189506"/>
            <a:chExt cx="951497" cy="604200"/>
          </a:xfrm>
        </p:grpSpPr>
        <p:sp>
          <p:nvSpPr>
            <p:cNvPr id="34" name="Скругленный прямоугольник 33"/>
            <p:cNvSpPr/>
            <p:nvPr/>
          </p:nvSpPr>
          <p:spPr>
            <a:xfrm>
              <a:off x="3066061" y="3189506"/>
              <a:ext cx="951497" cy="604200"/>
            </a:xfrm>
            <a:prstGeom prst="roundRect">
              <a:avLst>
                <a:gd name="adj" fmla="val 10000"/>
              </a:avLst>
            </a:prstGeom>
            <a:solidFill>
              <a:srgbClr val="FFFF00">
                <a:alpha val="90000"/>
              </a:srgbClr>
            </a:solidFill>
            <a:ln>
              <a:solidFill>
                <a:srgbClr val="FFC00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Скругленный прямоугольник 4"/>
            <p:cNvSpPr/>
            <p:nvPr/>
          </p:nvSpPr>
          <p:spPr>
            <a:xfrm>
              <a:off x="3083757" y="3207202"/>
              <a:ext cx="916105" cy="56880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45720" tIns="45720" rIns="45720" bIns="45720" numCol="1" spcCol="1270" anchor="ctr" anchorCtr="0">
              <a:noAutofit/>
            </a:bodyPr>
            <a:lstStyle/>
            <a:p>
              <a:pPr lvl="0" algn="ctr" defTabSz="533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1200" kern="1200" dirty="0"/>
                <a:t>ИНЫЕ МЕЖБЮДЖЕТНЫЕ ТРАНСФЕРТЫ</a:t>
              </a:r>
            </a:p>
          </p:txBody>
        </p:sp>
      </p:grpSp>
      <p:cxnSp>
        <p:nvCxnSpPr>
          <p:cNvPr id="37" name="Прямая соединительная линия 36"/>
          <p:cNvCxnSpPr/>
          <p:nvPr/>
        </p:nvCxnSpPr>
        <p:spPr>
          <a:xfrm flipV="1">
            <a:off x="1691680" y="3156693"/>
            <a:ext cx="0" cy="46402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1694678" y="3156693"/>
            <a:ext cx="4758104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>
            <a:off x="6444208" y="3156693"/>
            <a:ext cx="0" cy="40948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230067" y="2908696"/>
            <a:ext cx="0" cy="24799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691680" y="4452837"/>
            <a:ext cx="0" cy="3600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>
            <a:stCxn id="19" idx="0"/>
          </p:cNvCxnSpPr>
          <p:nvPr/>
        </p:nvCxnSpPr>
        <p:spPr>
          <a:xfrm flipH="1" flipV="1">
            <a:off x="1029860" y="4835159"/>
            <a:ext cx="1" cy="322033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>
            <a:off x="1005488" y="4812877"/>
            <a:ext cx="1478280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>
            <a:off x="2483768" y="4797152"/>
            <a:ext cx="0" cy="36004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>
            <a:stCxn id="25" idx="0"/>
            <a:endCxn id="25" idx="0"/>
          </p:cNvCxnSpPr>
          <p:nvPr/>
        </p:nvCxnSpPr>
        <p:spPr>
          <a:xfrm>
            <a:off x="4384284" y="5111562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4384284" y="4716130"/>
            <a:ext cx="0" cy="395432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4384283" y="4699014"/>
            <a:ext cx="3602521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7986805" y="4704635"/>
            <a:ext cx="0" cy="342344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5494974" y="4716130"/>
            <a:ext cx="0" cy="377736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>
            <a:endCxn id="31" idx="0"/>
          </p:cNvCxnSpPr>
          <p:nvPr/>
        </p:nvCxnSpPr>
        <p:spPr>
          <a:xfrm>
            <a:off x="6670843" y="4706481"/>
            <a:ext cx="1" cy="36968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>
            <a:off x="6511838" y="4396125"/>
            <a:ext cx="0" cy="320005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pic>
        <p:nvPicPr>
          <p:cNvPr id="53" name="Рисунок 5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0014" y="1170117"/>
            <a:ext cx="2586218" cy="17413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" name="Рисунок 3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2885" r="6895" b="14699"/>
          <a:stretch/>
        </p:blipFill>
        <p:spPr>
          <a:xfrm>
            <a:off x="179511" y="1170117"/>
            <a:ext cx="1751290" cy="17142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3595" b="-28809"/>
          <a:stretch/>
        </p:blipFill>
        <p:spPr>
          <a:xfrm>
            <a:off x="998880" y="44624"/>
            <a:ext cx="7343688" cy="864096"/>
          </a:xfrm>
          <a:prstGeom prst="rect">
            <a:avLst/>
          </a:prstGeom>
        </p:spPr>
      </p:pic>
      <p:pic>
        <p:nvPicPr>
          <p:cNvPr id="52" name="Рисунок 5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534" r="17713" b="11680"/>
          <a:stretch/>
        </p:blipFill>
        <p:spPr>
          <a:xfrm>
            <a:off x="2694518" y="620688"/>
            <a:ext cx="3400153" cy="6227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0238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8" y="0"/>
            <a:ext cx="9144000" cy="6858000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17630464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2596037292"/>
              </p:ext>
            </p:extLst>
          </p:nvPr>
        </p:nvGraphicFramePr>
        <p:xfrm>
          <a:off x="287524" y="2200256"/>
          <a:ext cx="8568952" cy="44644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332657"/>
            <a:ext cx="2736304" cy="20522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" r="47973"/>
          <a:stretch/>
        </p:blipFill>
        <p:spPr>
          <a:xfrm>
            <a:off x="3530560" y="188639"/>
            <a:ext cx="5073888" cy="787103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b="-20960"/>
          <a:stretch/>
        </p:blipFill>
        <p:spPr>
          <a:xfrm>
            <a:off x="3707903" y="902360"/>
            <a:ext cx="4774209" cy="94246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2320" y="1825536"/>
            <a:ext cx="2209524" cy="6380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285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53371450"/>
              </p:ext>
            </p:extLst>
          </p:nvPr>
        </p:nvGraphicFramePr>
        <p:xfrm>
          <a:off x="21392" y="1293713"/>
          <a:ext cx="8388424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4" t="5171" b="30712"/>
          <a:stretch/>
        </p:blipFill>
        <p:spPr>
          <a:xfrm>
            <a:off x="6480515" y="1484784"/>
            <a:ext cx="2395251" cy="26906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Прямоугольник 1"/>
          <p:cNvSpPr/>
          <p:nvPr/>
        </p:nvSpPr>
        <p:spPr>
          <a:xfrm>
            <a:off x="5652120" y="4509120"/>
            <a:ext cx="3419872" cy="22006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100" b="1" dirty="0">
                <a:solidFill>
                  <a:srgbClr val="FF0000"/>
                </a:solidFill>
              </a:rPr>
              <a:t>Администраторы  доходов   бюджета </a:t>
            </a:r>
            <a:r>
              <a:rPr lang="ru-RU" sz="900" b="1" i="1" dirty="0">
                <a:solidFill>
                  <a:srgbClr val="5A5A5A"/>
                </a:solidFill>
              </a:rPr>
              <a:t>– </a:t>
            </a:r>
            <a:r>
              <a:rPr lang="ru-RU" sz="1050" b="1" i="1" dirty="0">
                <a:solidFill>
                  <a:srgbClr val="7030A0"/>
                </a:solidFill>
              </a:rPr>
              <a:t>органы государственной власти, осуществляющие в соответствии с законодательством РФ контроль за правильностью исчисления, полнотой и своевременностью уплаты, начисление, учет, взыскание и принятие решений о возврате (зачете) излишне уплаченных (взысканных) платежей в бюджет, пеней и штрафов по ним, а также имеющие в своем ведении бюджетные учреждения, которым предоставлено право получать доходы от предпринимательской и иной приносящей доход деятельности, и федеральные государственные унитарные (в </a:t>
            </a:r>
            <a:r>
              <a:rPr lang="ru-RU" sz="1050" b="1" i="1" dirty="0" err="1">
                <a:solidFill>
                  <a:srgbClr val="7030A0"/>
                </a:solidFill>
              </a:rPr>
              <a:t>т.ч</a:t>
            </a:r>
            <a:r>
              <a:rPr lang="ru-RU" sz="1050" b="1" i="1" dirty="0">
                <a:solidFill>
                  <a:srgbClr val="7030A0"/>
                </a:solidFill>
              </a:rPr>
              <a:t>. казенные) предприятия.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982"/>
          <a:stretch/>
        </p:blipFill>
        <p:spPr>
          <a:xfrm>
            <a:off x="738886" y="116632"/>
            <a:ext cx="7865562" cy="57606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278" t="1" b="-21686"/>
          <a:stretch/>
        </p:blipFill>
        <p:spPr>
          <a:xfrm>
            <a:off x="1690922" y="548680"/>
            <a:ext cx="5689390" cy="75366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5677" b="4080"/>
          <a:stretch/>
        </p:blipFill>
        <p:spPr>
          <a:xfrm>
            <a:off x="2309038" y="2996952"/>
            <a:ext cx="1614890" cy="50090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70" t="1" b="-23749"/>
          <a:stretch/>
        </p:blipFill>
        <p:spPr>
          <a:xfrm>
            <a:off x="2402760" y="3645024"/>
            <a:ext cx="1449160" cy="530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294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752"/>
            <a:ext cx="9144000" cy="6858000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19" name="Объект 1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8869321"/>
              </p:ext>
            </p:extLst>
          </p:nvPr>
        </p:nvGraphicFramePr>
        <p:xfrm>
          <a:off x="252086" y="116633"/>
          <a:ext cx="8627640" cy="6623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75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5212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27994">
                <a:tc>
                  <a:txBody>
                    <a:bodyPr/>
                    <a:lstStyle/>
                    <a:p>
                      <a:pPr algn="ctr"/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АДМИНИСТРАТОРЫ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ДОХОДОВ</a:t>
                      </a:r>
                      <a:r>
                        <a:rPr lang="ru-RU" sz="1800" dirty="0">
                          <a:solidFill>
                            <a:srgbClr val="FFFF00"/>
                          </a:solidFill>
                        </a:rPr>
                        <a:t> </a:t>
                      </a:r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БЮДЖЕТА ГОРОДА – </a:t>
                      </a:r>
                    </a:p>
                    <a:p>
                      <a:pPr algn="ctr"/>
                      <a:r>
                        <a:rPr lang="ru-RU" sz="1800" b="1" dirty="0">
                          <a:solidFill>
                            <a:srgbClr val="FFFF00"/>
                          </a:solidFill>
                        </a:rPr>
                        <a:t>ОРГАНЫ ГОСУДАРСТВЕННОЙ ВЛАСТИ РФ И РО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r>
                        <a:rPr lang="ru-RU" sz="1400" dirty="0">
                          <a:solidFill>
                            <a:srgbClr val="0070C0"/>
                          </a:solidFill>
                        </a:rPr>
                        <a:t>Управление</a:t>
                      </a:r>
                      <a:r>
                        <a:rPr lang="ru-RU" sz="1400" baseline="0" dirty="0">
                          <a:solidFill>
                            <a:srgbClr val="0070C0"/>
                          </a:solidFill>
                        </a:rPr>
                        <a:t> Федеральной налоговой службы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18,8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Министерство имущественных и земельных отношений, финансового оздоровления предприятий, организаций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1,7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Федеральное казначейство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Федеральной службы по надзору в сфере защиты прав потребителей и благополучия человека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Главное управление Министерства внутренних дел Российской Федерации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Департамент федеральной службы по надзору в сфере природопользования по Южному федеральному округу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73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Правительство Ростовской</a:t>
                      </a: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области</a:t>
                      </a:r>
                      <a:endParaRPr lang="ru-RU" sz="140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</a:t>
                      </a: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антимонопольной службы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693469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государственного  авиационного надзора за обеспечением транспортной безопасности</a:t>
                      </a:r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 по Южному Федеральному округу Федеральной службы в сфере транспорта</a:t>
                      </a:r>
                      <a:endParaRPr lang="ru-RU" sz="140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ветеринарии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46733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Федеральной службы судебных приставов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1400" kern="1200" baseline="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Федеральной службы государственной регистрации кадастра и картографии по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1400" kern="1200" baseline="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0,2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508376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400" kern="1200" dirty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Управление государственного надзора за техническим состоянием самоходных машин и других видов техники Ростовской области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sp>
        <p:nvSpPr>
          <p:cNvPr id="17" name="Прямоугольник 16"/>
          <p:cNvSpPr/>
          <p:nvPr/>
        </p:nvSpPr>
        <p:spPr>
          <a:xfrm>
            <a:off x="1403648" y="1392416"/>
            <a:ext cx="6096000" cy="5276944"/>
          </a:xfrm>
          <a:prstGeom prst="rect">
            <a:avLst/>
          </a:prstGeom>
        </p:spPr>
        <p:txBody>
          <a:bodyPr/>
          <a:lstStyle/>
          <a:p>
            <a:pPr lvl="0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  <a:p>
            <a:pPr lvl="1">
              <a:buChar char="•"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599798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8160" y="-17904"/>
            <a:ext cx="9144000" cy="6858000"/>
          </a:xfrm>
          <a:prstGeom prst="rect">
            <a:avLst/>
          </a:prstGeo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43808" y="5165576"/>
            <a:ext cx="2947518" cy="1503784"/>
          </a:xfrm>
          <a:noFill/>
        </p:spPr>
        <p:txBody>
          <a:bodyPr>
            <a:noAutofit/>
          </a:bodyPr>
          <a:lstStyle/>
          <a:p>
            <a:r>
              <a:rPr lang="ru-RU" sz="1050" i="1" dirty="0">
                <a:solidFill>
                  <a:srgbClr val="7030A0"/>
                </a:solidFill>
                <a:latin typeface="Tahoma"/>
                <a:ea typeface="Calibri"/>
              </a:rPr>
              <a:t>- часть  средств   бюджета, подлежащая  использованию  в  целях  финансового  обеспечения дорожной деятельности  в отношении автомобильных дорог  общего пользования,  а  также  капитального  ремонта  и ремонта дворовых территорий многоквартирных  домов,  проездов к дворовым территориям  многоквартирных  домов  населенных пунктов.</a:t>
            </a:r>
            <a:br>
              <a:rPr lang="ru-RU" sz="1050" i="1" dirty="0">
                <a:solidFill>
                  <a:srgbClr val="7030A0"/>
                </a:solidFill>
              </a:rPr>
            </a:br>
            <a:endParaRPr lang="ru-RU" sz="1050" b="1" i="1" dirty="0">
              <a:solidFill>
                <a:srgbClr val="7030A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21761659"/>
              </p:ext>
            </p:extLst>
          </p:nvPr>
        </p:nvGraphicFramePr>
        <p:xfrm>
          <a:off x="1187624" y="620688"/>
          <a:ext cx="6768752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344" y="4482247"/>
            <a:ext cx="2115448" cy="191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482247"/>
            <a:ext cx="2959932" cy="19171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28064"/>
            <a:ext cx="9036496" cy="6403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797152"/>
            <a:ext cx="2232248" cy="4577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080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" y="-2971"/>
            <a:ext cx="9144000" cy="6858000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39566114"/>
              </p:ext>
            </p:extLst>
          </p:nvPr>
        </p:nvGraphicFramePr>
        <p:xfrm>
          <a:off x="467544" y="1628800"/>
          <a:ext cx="8219254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1863220578"/>
              </p:ext>
            </p:extLst>
          </p:nvPr>
        </p:nvGraphicFramePr>
        <p:xfrm>
          <a:off x="593601" y="3470488"/>
          <a:ext cx="8141151" cy="29270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16" t="17505" b="10805"/>
          <a:stretch/>
        </p:blipFill>
        <p:spPr>
          <a:xfrm>
            <a:off x="323527" y="1484784"/>
            <a:ext cx="3694628" cy="20162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TextBox 1"/>
          <p:cNvSpPr txBox="1"/>
          <p:nvPr/>
        </p:nvSpPr>
        <p:spPr>
          <a:xfrm>
            <a:off x="7452320" y="3212976"/>
            <a:ext cx="102092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600" b="1" dirty="0">
                <a:solidFill>
                  <a:srgbClr val="7030A0"/>
                </a:solidFill>
              </a:rPr>
              <a:t>млн. руб.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429" b="-13794"/>
          <a:stretch/>
        </p:blipFill>
        <p:spPr>
          <a:xfrm>
            <a:off x="607313" y="116632"/>
            <a:ext cx="7848872" cy="8425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64"/>
          <a:stretch/>
        </p:blipFill>
        <p:spPr>
          <a:xfrm>
            <a:off x="1533272" y="692696"/>
            <a:ext cx="5897988" cy="7126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5222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10868" y="188640"/>
            <a:ext cx="8712968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b="1" dirty="0">
              <a:solidFill>
                <a:srgbClr val="FF0000"/>
              </a:solidFill>
            </a:endParaRPr>
          </a:p>
          <a:p>
            <a:pPr algn="just"/>
            <a:endParaRPr lang="ru-RU" sz="1200" b="1" dirty="0">
              <a:solidFill>
                <a:srgbClr val="9900CC"/>
              </a:solidFill>
            </a:endParaRPr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Бюджет</a:t>
            </a:r>
            <a:r>
              <a:rPr lang="ru-RU" sz="1200" dirty="0">
                <a:solidFill>
                  <a:srgbClr val="9900CC"/>
                </a:solidFill>
              </a:rPr>
              <a:t> </a:t>
            </a:r>
            <a:r>
              <a:rPr lang="ru-RU" sz="1200" dirty="0"/>
              <a:t>- </a:t>
            </a:r>
            <a:r>
              <a:rPr lang="ru-RU" sz="1200" i="1" dirty="0"/>
              <a:t>форма образования и расходования  денежных средств ,  предназначенных  для  финансового обеспечения задач и функций государства и местного самоуправления</a:t>
            </a:r>
            <a:endParaRPr lang="ru-RU" sz="800" i="1" dirty="0"/>
          </a:p>
          <a:p>
            <a:endParaRPr lang="ru-RU" sz="800" dirty="0"/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Бюджетно-налоговая политика </a:t>
            </a:r>
            <a:r>
              <a:rPr lang="ru-RU" sz="1200" dirty="0"/>
              <a:t>- </a:t>
            </a:r>
            <a:r>
              <a:rPr lang="ru-RU" sz="1200" i="1" dirty="0"/>
              <a:t>политика государства в области налогообложения и государственных  расходов, направленная по замыслу на поддержание высокого уровня занятости, стабильной экономики, роста ВНП</a:t>
            </a:r>
            <a:endParaRPr lang="ru-RU" sz="800" i="1" dirty="0"/>
          </a:p>
          <a:p>
            <a:pPr algn="just"/>
            <a:endParaRPr lang="ru-RU" sz="800" i="1" dirty="0"/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Доходы бюджета </a:t>
            </a:r>
            <a:r>
              <a:rPr lang="ru-RU" sz="1200" dirty="0"/>
              <a:t>- </a:t>
            </a:r>
            <a:r>
              <a:rPr lang="ru-RU" sz="1200" i="1" dirty="0"/>
              <a:t>поступающие  в бюджет денежные  средства, за исключением средств, являющихся источниками финансирования дефицита бюджета</a:t>
            </a:r>
          </a:p>
          <a:p>
            <a:pPr algn="just"/>
            <a:endParaRPr lang="ru-RU" sz="1200" i="1" dirty="0"/>
          </a:p>
          <a:p>
            <a:pPr algn="just"/>
            <a:r>
              <a:rPr lang="ru-RU" sz="1200" i="1" dirty="0"/>
              <a:t>К </a:t>
            </a:r>
            <a:r>
              <a:rPr lang="ru-RU" sz="1400" b="1" dirty="0">
                <a:solidFill>
                  <a:srgbClr val="9900CC"/>
                </a:solidFill>
              </a:rPr>
              <a:t>собственным доходам бюджетов </a:t>
            </a:r>
            <a:r>
              <a:rPr lang="ru-RU" sz="1200" i="1" dirty="0"/>
              <a:t>относятся: налоговые доходы, зачисляемые в бюджеты в соответствии с бюджетным законодательством РФ и законодательством о налогах и сборах; неналоговые доходы, зачисляемые в бюджеты в соответствии с законодательством РФ , законами субъектов РФ и муниципальными правовыми актами представительных органов муниципальных образований</a:t>
            </a:r>
          </a:p>
          <a:p>
            <a:pPr algn="just"/>
            <a:r>
              <a:rPr lang="ru-RU" sz="1200" dirty="0"/>
              <a:t>  </a:t>
            </a:r>
          </a:p>
          <a:p>
            <a:pPr algn="just"/>
            <a:r>
              <a:rPr lang="ru-RU" sz="1200" dirty="0"/>
              <a:t> </a:t>
            </a:r>
            <a:r>
              <a:rPr lang="ru-RU" sz="1200" i="1" dirty="0"/>
              <a:t>К </a:t>
            </a:r>
            <a:r>
              <a:rPr lang="ru-RU" sz="1400" b="1" dirty="0">
                <a:solidFill>
                  <a:srgbClr val="9900CC"/>
                </a:solidFill>
              </a:rPr>
              <a:t>безвозмездным поступлениям </a:t>
            </a:r>
            <a:r>
              <a:rPr lang="ru-RU" sz="1200" i="1" dirty="0"/>
              <a:t>относятся: дотации из других бюджетов бюджетной системы РФ; субсидии из других бюджетов бюджетной системы РФ (межбюджетные субсидии);субвенции из федерального бюджета и (или) из бюджетов субъектов РФ; иные  межбюджетные  трансферты  из  других  бюджетов бюджетной системы РФ</a:t>
            </a:r>
          </a:p>
          <a:p>
            <a:pPr algn="just"/>
            <a:endParaRPr lang="ru-RU" sz="1200" b="1" i="1" dirty="0">
              <a:solidFill>
                <a:srgbClr val="FA86F2"/>
              </a:solidFill>
            </a:endParaRPr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Налоговые доходы </a:t>
            </a:r>
            <a:r>
              <a:rPr lang="ru-RU" sz="1200" i="1" dirty="0"/>
              <a:t>бюджетов городских округов – это отчисления от федеральных налогов и сборов, в т. ч. налогов, предусмотренных специальными налоговыми режимами, и (или) региональных  налогов  по единым  нормативам отчислений , установленным законами субъектов РФ для  зачисления соответствующих налоговых доходов в бюджеты городских округов в соответствии с п.1 ст.58 бюджетного Кодекса РФ</a:t>
            </a:r>
          </a:p>
          <a:p>
            <a:pPr algn="just"/>
            <a:endParaRPr lang="ru-RU" sz="1200" i="1" dirty="0">
              <a:latin typeface="Tahoma"/>
              <a:ea typeface="Calibri"/>
            </a:endParaRPr>
          </a:p>
          <a:p>
            <a:pPr algn="just"/>
            <a:r>
              <a:rPr lang="ru-RU" sz="1200" i="1" dirty="0"/>
              <a:t>К</a:t>
            </a:r>
            <a:r>
              <a:rPr lang="ru-RU" sz="1200" dirty="0"/>
              <a:t> </a:t>
            </a:r>
            <a:r>
              <a:rPr lang="ru-RU" sz="1400" b="1" dirty="0">
                <a:solidFill>
                  <a:srgbClr val="9900CC"/>
                </a:solidFill>
              </a:rPr>
              <a:t>неналоговым доходам бюджета </a:t>
            </a:r>
            <a:r>
              <a:rPr lang="ru-RU" sz="1200" i="1" dirty="0"/>
              <a:t>города относятся: доходы от использования имущества, находящегося в муниципальной собственности; доходы от продажи имущества (кроме акций и иных форм участия  в капитале, государственных  запасов драгоценных металлов и драгоценных камней), находящегося муниципальной  собственности; доходы от платных услуг, оказываемых казенными учреждениями; средства, полученные в результате применения мер гражданско-правовой , административной и уголовной ответственности, в том числе штрафы, конфискации, компенсации, а также средства, полученные в возмещение  вреда , причиненного  муниципальному  образованию,  и иные суммы принудительного  изъятия; иные неналоговые доходы.</a:t>
            </a:r>
          </a:p>
          <a:p>
            <a:pPr algn="just"/>
            <a:endParaRPr lang="ru-RU" sz="1200" dirty="0"/>
          </a:p>
          <a:p>
            <a:pPr algn="just"/>
            <a:r>
              <a:rPr lang="ru-RU" sz="1400" b="1" dirty="0">
                <a:solidFill>
                  <a:srgbClr val="9900CC"/>
                </a:solidFill>
              </a:rPr>
              <a:t>Межбюджетные трансферты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– средства , предоставляемые  одним бюджетом бюджетной системы РФ другому бюджету бюджетной системы РФ.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15816" y="44624"/>
            <a:ext cx="3691383" cy="594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4020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6415996"/>
              </p:ext>
            </p:extLst>
          </p:nvPr>
        </p:nvGraphicFramePr>
        <p:xfrm>
          <a:off x="457200" y="1556792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66082814"/>
              </p:ext>
            </p:extLst>
          </p:nvPr>
        </p:nvGraphicFramePr>
        <p:xfrm>
          <a:off x="636240" y="1844824"/>
          <a:ext cx="6096000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514" r="45324"/>
          <a:stretch/>
        </p:blipFill>
        <p:spPr>
          <a:xfrm>
            <a:off x="6869336" y="3573016"/>
            <a:ext cx="2004832" cy="28953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3000"/>
          <a:stretch/>
        </p:blipFill>
        <p:spPr>
          <a:xfrm>
            <a:off x="432048" y="116632"/>
            <a:ext cx="8388424" cy="85987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461"/>
          <a:stretch/>
        </p:blipFill>
        <p:spPr>
          <a:xfrm>
            <a:off x="1649800" y="620688"/>
            <a:ext cx="6162560" cy="864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3730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6" y="764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6682225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6" name="Диаграмма 5"/>
          <p:cNvGraphicFramePr/>
          <p:nvPr>
            <p:extLst>
              <p:ext uri="{D42A27DB-BD31-4B8C-83A1-F6EECF244321}">
                <p14:modId xmlns:p14="http://schemas.microsoft.com/office/powerpoint/2010/main" val="2384400115"/>
              </p:ext>
            </p:extLst>
          </p:nvPr>
        </p:nvGraphicFramePr>
        <p:xfrm>
          <a:off x="107504" y="1765749"/>
          <a:ext cx="8922304" cy="4912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29" t="11355" r="7973" b="11762"/>
          <a:stretch/>
        </p:blipFill>
        <p:spPr>
          <a:xfrm>
            <a:off x="6436506" y="855877"/>
            <a:ext cx="2593302" cy="17090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166"/>
          <a:stretch/>
        </p:blipFill>
        <p:spPr>
          <a:xfrm>
            <a:off x="1050766" y="68107"/>
            <a:ext cx="6977617" cy="854514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691" t="15084"/>
          <a:stretch/>
        </p:blipFill>
        <p:spPr>
          <a:xfrm>
            <a:off x="1907704" y="922620"/>
            <a:ext cx="4222940" cy="706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30308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969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72921"/>
              </p:ext>
            </p:extLst>
          </p:nvPr>
        </p:nvGraphicFramePr>
        <p:xfrm>
          <a:off x="468823" y="2348880"/>
          <a:ext cx="7272808" cy="42094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074" name="Picture 2" descr="C:\Documents and Settings\User\Мои документы\городские здания пейзажи\DSCF4909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003" y="116632"/>
            <a:ext cx="2784309" cy="2088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408"/>
          <a:stretch/>
        </p:blipFill>
        <p:spPr>
          <a:xfrm>
            <a:off x="344631" y="332656"/>
            <a:ext cx="5472609" cy="59190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109" b="-39716"/>
          <a:stretch/>
        </p:blipFill>
        <p:spPr>
          <a:xfrm>
            <a:off x="468823" y="1268761"/>
            <a:ext cx="5471329" cy="79208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28" r="34803" b="-26675"/>
          <a:stretch/>
        </p:blipFill>
        <p:spPr>
          <a:xfrm>
            <a:off x="467545" y="821391"/>
            <a:ext cx="5425256" cy="67871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954360" y="2204864"/>
            <a:ext cx="8704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>
                <a:solidFill>
                  <a:srgbClr val="7030A0"/>
                </a:solidFill>
              </a:rPr>
              <a:t>тыс. руб.</a:t>
            </a:r>
          </a:p>
        </p:txBody>
      </p:sp>
    </p:spTree>
    <p:extLst>
      <p:ext uri="{BB962C8B-B14F-4D97-AF65-F5344CB8AC3E}">
        <p14:creationId xmlns:p14="http://schemas.microsoft.com/office/powerpoint/2010/main" val="287604246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6615391"/>
              </p:ext>
            </p:extLst>
          </p:nvPr>
        </p:nvGraphicFramePr>
        <p:xfrm>
          <a:off x="107504" y="764704"/>
          <a:ext cx="885698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436"/>
          <a:stretch/>
        </p:blipFill>
        <p:spPr>
          <a:xfrm>
            <a:off x="971600" y="0"/>
            <a:ext cx="7056784" cy="57003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83"/>
          <a:stretch/>
        </p:blipFill>
        <p:spPr>
          <a:xfrm>
            <a:off x="1757454" y="476672"/>
            <a:ext cx="5629092" cy="504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04085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4976124"/>
              </p:ext>
            </p:extLst>
          </p:nvPr>
        </p:nvGraphicFramePr>
        <p:xfrm>
          <a:off x="179512" y="1435056"/>
          <a:ext cx="8784976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174"/>
          <a:stretch/>
        </p:blipFill>
        <p:spPr>
          <a:xfrm>
            <a:off x="534824" y="250112"/>
            <a:ext cx="8074352" cy="57606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448"/>
          <a:stretch/>
        </p:blipFill>
        <p:spPr>
          <a:xfrm>
            <a:off x="3495040" y="692696"/>
            <a:ext cx="1797040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64665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0389685"/>
              </p:ext>
            </p:extLst>
          </p:nvPr>
        </p:nvGraphicFramePr>
        <p:xfrm>
          <a:off x="323528" y="1340768"/>
          <a:ext cx="6347048" cy="312921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6" name="Picture 12" descr="F:\здания\image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171"/>
          <a:stretch/>
        </p:blipFill>
        <p:spPr bwMode="auto">
          <a:xfrm>
            <a:off x="6500440" y="2002249"/>
            <a:ext cx="2527636" cy="16649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" descr="C:\Documents and Settings\User\Мои документы\городские здания пейзажи\DSCF4990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369"/>
          <a:stretch/>
        </p:blipFill>
        <p:spPr bwMode="auto">
          <a:xfrm>
            <a:off x="5580112" y="4737099"/>
            <a:ext cx="2923681" cy="1855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" descr="C:\Documents and Settings\User\Мои документы\городские здания пейзажи\DSCF6572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93" t="14853" r="4242" b="16736"/>
          <a:stretch/>
        </p:blipFill>
        <p:spPr bwMode="auto">
          <a:xfrm>
            <a:off x="1101885" y="4737100"/>
            <a:ext cx="3228557" cy="18557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963"/>
          <a:stretch/>
        </p:blipFill>
        <p:spPr>
          <a:xfrm>
            <a:off x="1720991" y="116632"/>
            <a:ext cx="6043267" cy="64807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51"/>
          <a:stretch/>
        </p:blipFill>
        <p:spPr>
          <a:xfrm>
            <a:off x="2627784" y="751704"/>
            <a:ext cx="4326176" cy="568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0733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2437"/>
            <a:ext cx="9144000" cy="6858000"/>
          </a:xfrm>
          <a:prstGeom prst="rect">
            <a:avLst/>
          </a:prstGeom>
        </p:spPr>
      </p:pic>
      <p:graphicFrame>
        <p:nvGraphicFramePr>
          <p:cNvPr id="12" name="Объект 11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4479283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5" name="Picture 10" descr="F:\здания\original.jpe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744" t="17586"/>
          <a:stretch/>
        </p:blipFill>
        <p:spPr bwMode="auto">
          <a:xfrm>
            <a:off x="6228184" y="1052736"/>
            <a:ext cx="2473275" cy="15882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659" b="-33124"/>
          <a:stretch/>
        </p:blipFill>
        <p:spPr>
          <a:xfrm>
            <a:off x="467544" y="116632"/>
            <a:ext cx="6854615" cy="72008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51" r="27985" b="-4107"/>
          <a:stretch/>
        </p:blipFill>
        <p:spPr>
          <a:xfrm>
            <a:off x="1592763" y="490424"/>
            <a:ext cx="4208597" cy="56231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628"/>
          <a:stretch/>
        </p:blipFill>
        <p:spPr>
          <a:xfrm>
            <a:off x="1403648" y="876030"/>
            <a:ext cx="4320480" cy="536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725774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528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471807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8" descr="C:\Documents and Settings\User\Мои документы\городские здания пейзажи\DSCF48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8276" y="5229200"/>
            <a:ext cx="1954549" cy="1465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9" descr="C:\Documents and Settings\User\Мои документы\городские здания пейзажи\DSCF486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2400267" cy="18002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38946" b="-24425"/>
          <a:stretch/>
        </p:blipFill>
        <p:spPr>
          <a:xfrm>
            <a:off x="2843808" y="78531"/>
            <a:ext cx="5638224" cy="96067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102"/>
          <a:stretch/>
        </p:blipFill>
        <p:spPr>
          <a:xfrm>
            <a:off x="3718134" y="740130"/>
            <a:ext cx="3556849" cy="697220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693" y="5085185"/>
            <a:ext cx="2268905" cy="15248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6078997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6" y="81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7695953"/>
              </p:ext>
            </p:extLst>
          </p:nvPr>
        </p:nvGraphicFramePr>
        <p:xfrm>
          <a:off x="1289506" y="908720"/>
          <a:ext cx="7365504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4" descr="F:\здания\798852be9c33c1094b324705eab93cf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53553">
            <a:off x="107504" y="5229200"/>
            <a:ext cx="2276333" cy="15160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F:\здания\ДОУ Глория на 120 мест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116632"/>
            <a:ext cx="1662481" cy="12468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F:\здания\DSC_0297__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883"/>
          <a:stretch/>
        </p:blipFill>
        <p:spPr bwMode="auto">
          <a:xfrm>
            <a:off x="6012160" y="1119794"/>
            <a:ext cx="2292096" cy="9923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F:\здания\238071_html_m13552806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208"/>
          <a:stretch/>
        </p:blipFill>
        <p:spPr bwMode="auto">
          <a:xfrm>
            <a:off x="2731582" y="5369305"/>
            <a:ext cx="2344474" cy="1375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8" descr="F:\здания\232277398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922" r="27619" b="1"/>
          <a:stretch/>
        </p:blipFill>
        <p:spPr bwMode="auto">
          <a:xfrm rot="21098960">
            <a:off x="73268" y="3717032"/>
            <a:ext cx="1603723" cy="11011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9" descr="F:\здания\6mQ-JpCwkZE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10" t="35456" b="11335"/>
          <a:stretch/>
        </p:blipFill>
        <p:spPr bwMode="auto">
          <a:xfrm rot="353003">
            <a:off x="105278" y="2474786"/>
            <a:ext cx="1532956" cy="9757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669"/>
          <a:stretch/>
        </p:blipFill>
        <p:spPr>
          <a:xfrm rot="10800000" flipH="1" flipV="1">
            <a:off x="6948263" y="1988840"/>
            <a:ext cx="2044559" cy="12011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6542" y="3140968"/>
            <a:ext cx="1920213" cy="1440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73" t="21158" r="4986"/>
          <a:stretch/>
        </p:blipFill>
        <p:spPr>
          <a:xfrm rot="21327527">
            <a:off x="5627163" y="5443890"/>
            <a:ext cx="1857875" cy="126217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38576" b="-17196"/>
          <a:stretch/>
        </p:blipFill>
        <p:spPr>
          <a:xfrm>
            <a:off x="939476" y="116632"/>
            <a:ext cx="5616624" cy="817122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216"/>
          <a:stretch/>
        </p:blipFill>
        <p:spPr>
          <a:xfrm>
            <a:off x="1907704" y="585144"/>
            <a:ext cx="3546416" cy="69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578949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12" y="3592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502846"/>
              </p:ext>
            </p:extLst>
          </p:nvPr>
        </p:nvGraphicFramePr>
        <p:xfrm>
          <a:off x="2411760" y="1484784"/>
          <a:ext cx="6635080" cy="44253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11" descr="C:\Documents and Settings\User\Мои документы\городские здания пейзажи\IMG_3611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608" r="9481"/>
          <a:stretch/>
        </p:blipFill>
        <p:spPr bwMode="auto">
          <a:xfrm>
            <a:off x="0" y="3717032"/>
            <a:ext cx="2872587" cy="13681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1" r="5387"/>
          <a:stretch/>
        </p:blipFill>
        <p:spPr>
          <a:xfrm>
            <a:off x="107504" y="1505641"/>
            <a:ext cx="2615377" cy="20537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210852"/>
            <a:ext cx="2333034" cy="1586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377"/>
          <a:stretch/>
        </p:blipFill>
        <p:spPr>
          <a:xfrm>
            <a:off x="2987824" y="75600"/>
            <a:ext cx="5616624" cy="689104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404"/>
          <a:stretch/>
        </p:blipFill>
        <p:spPr>
          <a:xfrm>
            <a:off x="2872587" y="692696"/>
            <a:ext cx="5875877" cy="678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6742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01712" y="237963"/>
            <a:ext cx="8640912" cy="63340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Дотация</a:t>
            </a:r>
            <a:r>
              <a:rPr lang="ru-RU" sz="14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от лат.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dotatio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 - дар, пожертвование) - денежные  средства, выделяемые  из  бюджета субъекта РФ для поддержки местных бюджетов при недостаточности их собственных доходов.</a:t>
            </a:r>
          </a:p>
          <a:p>
            <a:pPr algn="just"/>
            <a:endParaRPr lang="ru-RU" sz="1200" b="1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Субсидии</a:t>
            </a:r>
            <a:r>
              <a:rPr lang="ru-RU" sz="1200" dirty="0">
                <a:solidFill>
                  <a:srgbClr val="FA86F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местным бюджетам из бюджета субъекта РФ - это межбюджетные  трансферты, предоставляемые  бюджетам муниципальных образований в целях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софинансирования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  расходных обязательств, возникающих  при  выполнении  полномочий  органов местного самоуправления по вопросам местного значения.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Субвенции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местным бюджетам из бюджета субъекта РФ– это межбюджетные трансферты, предоставляемые местным бюджетам в целях финансового обеспечения расходных обязательств муниципальных образований, возникающих при выполнении государственных полномочий РФ, субъектов РФ, переданных для осуществления органам местного самоуправления в установленном порядке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Налог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это обязательный, безвозмездный платеж, взимаемый с организаций и физических лиц в форме  отчуждения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принад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-лежащих им на праве собственности, хозяйственного ведения или оперативного  управления денежных средств в целях </a:t>
            </a:r>
            <a:r>
              <a:rPr lang="ru-RU" sz="1200" i="1" dirty="0" err="1">
                <a:latin typeface="Times New Roman" pitchFamily="18" charset="0"/>
                <a:cs typeface="Times New Roman" pitchFamily="18" charset="0"/>
              </a:rPr>
              <a:t>финан-сового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 обеспечения деятельности государства и (или) муниципальных образований</a:t>
            </a:r>
          </a:p>
          <a:p>
            <a:pPr algn="just"/>
            <a:endParaRPr lang="ru-RU" sz="12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Налоговая политика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курс действий, система мер, проводимых государством в области налогов и налогообложения. Налоговая политика находит свое выражение в видах применяемых налогов, величинах налоговых ставок, установлении круга налогоплательщиков и объектов налогообложения, в налоговых льготах.</a:t>
            </a:r>
          </a:p>
          <a:p>
            <a:pPr algn="just"/>
            <a:endParaRPr lang="ru-RU" sz="1200" dirty="0">
              <a:solidFill>
                <a:srgbClr val="FF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defRPr/>
            </a:pPr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Расходы бюджета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выплачиваемые из бюджета денежные средства, за исключением средств, являющихся в соответствии с настоящим Кодексом источниками финансирования дефицита бюджета</a:t>
            </a:r>
          </a:p>
          <a:p>
            <a:pPr algn="just"/>
            <a:endParaRPr lang="ru-RU" sz="1200" b="1" i="1" dirty="0">
              <a:solidFill>
                <a:srgbClr val="FF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Дефицит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– превышение расходов над его доходами</a:t>
            </a:r>
          </a:p>
          <a:p>
            <a:pPr algn="just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Сбалансированность бюджета </a:t>
            </a:r>
            <a:r>
              <a:rPr lang="ru-RU" sz="1200" i="1" dirty="0">
                <a:latin typeface="Times New Roman" pitchFamily="18" charset="0"/>
                <a:cs typeface="Times New Roman" pitchFamily="18" charset="0"/>
              </a:rPr>
              <a:t>является одним из основных принципов составления бюджета и построения бюджетной системы. Она может быть достигнута разными методами. Сбалансированность бюджета, составленного путем достижения равенства доходов и расходов, обеспечивается автоматически. Сбалансированность бюджета, составленного с превышением расходов над доходами (т.е. с дефицитом), достигается путем изыскания источников финансирования дефицита. В этом случае сбалансированность бюджета предполагает равенство планируемых расходов объему доходов и поступлений из источников финансирования дефицита бюджета.</a:t>
            </a:r>
          </a:p>
          <a:p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91009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16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5385633"/>
              </p:ext>
            </p:extLst>
          </p:nvPr>
        </p:nvGraphicFramePr>
        <p:xfrm>
          <a:off x="327846" y="2492896"/>
          <a:ext cx="7911466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pic>
        <p:nvPicPr>
          <p:cNvPr id="6" name="Picture 2" descr="C:\Documents and Settings\User\Мои документы\городские здания пейзажи\IMG_870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692696"/>
            <a:ext cx="2582874" cy="172191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 descr="C:\Documents and Settings\User\Мои документы\городские здания пейзажи\IMG_1608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1856" y="714936"/>
            <a:ext cx="2592288" cy="17281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45333" b="-15099"/>
          <a:stretch/>
        </p:blipFill>
        <p:spPr>
          <a:xfrm>
            <a:off x="1979712" y="188640"/>
            <a:ext cx="4998720" cy="64346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00" r="19561"/>
          <a:stretch/>
        </p:blipFill>
        <p:spPr>
          <a:xfrm>
            <a:off x="3408947" y="714936"/>
            <a:ext cx="2326106" cy="55905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244" r="1" b="-13763"/>
          <a:stretch/>
        </p:blipFill>
        <p:spPr>
          <a:xfrm>
            <a:off x="3668771" y="1092260"/>
            <a:ext cx="1806458" cy="6359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" t="4545" r="4667" b="27289"/>
          <a:stretch/>
        </p:blipFill>
        <p:spPr>
          <a:xfrm>
            <a:off x="6282952" y="4653136"/>
            <a:ext cx="2631236" cy="19442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683448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9707" y="1916832"/>
            <a:ext cx="8229600" cy="4680520"/>
          </a:xfrm>
        </p:spPr>
        <p:txBody>
          <a:bodyPr>
            <a:normAutofit/>
          </a:bodyPr>
          <a:lstStyle/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Обеспечение устойчивости бюджета города, выполнение принятых обязательств перед гражданами.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Наращивание темпов роста собственных (налоговых и неналоговых) доходов, сокращение неэффективных расходов, снижение уровня дефицита бюджета города.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Укрепление налогового потенциала города, оптимизация бюджетных расходов, совершенствование контроля за эффективным использованием бюджетных средств.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и результативности имеющихся инструментов программно-целевого управления и бюджетирования.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Создание условий для повышения качества предоставления муниципальных услуг.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Повышение эффективности процедур проведения муниципальных закупок.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Совершенствование процедур предварительного и последующего контроля.</a:t>
            </a:r>
          </a:p>
          <a:p>
            <a:r>
              <a:rPr lang="ru-RU" sz="1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Обеспечения открытости бюджетного процесса перед гражданами.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176" t="1" r="28349" b="-7818"/>
          <a:stretch/>
        </p:blipFill>
        <p:spPr>
          <a:xfrm>
            <a:off x="590640" y="571356"/>
            <a:ext cx="8013808" cy="69740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27" b="-12674"/>
          <a:stretch/>
        </p:blipFill>
        <p:spPr>
          <a:xfrm>
            <a:off x="886076" y="0"/>
            <a:ext cx="7371848" cy="728816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803" t="1" b="-15481"/>
          <a:stretch/>
        </p:blipFill>
        <p:spPr>
          <a:xfrm>
            <a:off x="1557016" y="1124744"/>
            <a:ext cx="6029968" cy="746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2780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1" name="Овал 10"/>
          <p:cNvSpPr/>
          <p:nvPr/>
        </p:nvSpPr>
        <p:spPr>
          <a:xfrm>
            <a:off x="3059832" y="2708920"/>
            <a:ext cx="3240360" cy="2952328"/>
          </a:xfrm>
          <a:prstGeom prst="ellipse">
            <a:avLst/>
          </a:prstGeom>
          <a:solidFill>
            <a:srgbClr val="F9942F"/>
          </a:solidFill>
          <a:ln>
            <a:solidFill>
              <a:srgbClr val="F9942F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Основа формирования проекта бюджета города Новошахтинска</a:t>
            </a:r>
          </a:p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b="1" i="1" dirty="0">
                <a:solidFill>
                  <a:srgbClr val="FFFF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на 2018 год и на плановый период 2019 и 2020 годов</a:t>
            </a:r>
          </a:p>
        </p:txBody>
      </p:sp>
      <p:sp>
        <p:nvSpPr>
          <p:cNvPr id="12" name="Стрелка вниз 11"/>
          <p:cNvSpPr/>
          <p:nvPr/>
        </p:nvSpPr>
        <p:spPr>
          <a:xfrm rot="20571784">
            <a:off x="1072006" y="285339"/>
            <a:ext cx="4176464" cy="2880320"/>
          </a:xfrm>
          <a:prstGeom prst="down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Основные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направления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бюджетной и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налоговой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политики города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Новошахтинска на </a:t>
            </a:r>
          </a:p>
          <a:p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2018-2020 годы </a:t>
            </a:r>
          </a:p>
        </p:txBody>
      </p:sp>
      <p:sp>
        <p:nvSpPr>
          <p:cNvPr id="13" name="Стрелка вниз 12"/>
          <p:cNvSpPr/>
          <p:nvPr/>
        </p:nvSpPr>
        <p:spPr>
          <a:xfrm rot="3012167">
            <a:off x="5322330" y="1864473"/>
            <a:ext cx="4164977" cy="2779659"/>
          </a:xfrm>
          <a:prstGeom prst="downArrow">
            <a:avLst/>
          </a:prstGeom>
          <a:solidFill>
            <a:srgbClr val="FFFF00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b="1" i="1" dirty="0">
                <a:solidFill>
                  <a:srgbClr val="0CD61F"/>
                </a:solidFill>
                <a:latin typeface="Arial" pitchFamily="34" charset="0"/>
                <a:cs typeface="Arial" pitchFamily="34" charset="0"/>
              </a:rPr>
              <a:t>Муниципальные программы города Новошахтинска</a:t>
            </a:r>
            <a:endParaRPr lang="ru-RU" b="1" dirty="0">
              <a:solidFill>
                <a:srgbClr val="0CD61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4" name="Стрелка вправо 13"/>
          <p:cNvSpPr/>
          <p:nvPr/>
        </p:nvSpPr>
        <p:spPr>
          <a:xfrm rot="20151468">
            <a:off x="197633" y="3398444"/>
            <a:ext cx="3036184" cy="3370510"/>
          </a:xfrm>
          <a:prstGeom prst="rightArrow">
            <a:avLst/>
          </a:prstGeom>
          <a:solidFill>
            <a:srgbClr val="FF99FF"/>
          </a:solidFill>
        </p:spPr>
        <p:style>
          <a:lnRef idx="0">
            <a:schemeClr val="accent4"/>
          </a:lnRef>
          <a:fillRef idx="1003">
            <a:schemeClr val="lt1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0000"/>
              </a:lnSpc>
              <a:spcAft>
                <a:spcPts val="0"/>
              </a:spcAft>
            </a:pPr>
            <a:r>
              <a:rPr lang="ru-RU" sz="1200" b="1" i="1" dirty="0">
                <a:solidFill>
                  <a:srgbClr val="7030A0"/>
                </a:solidFill>
              </a:rPr>
              <a:t>Прогноз социально-экономического </a:t>
            </a:r>
            <a:br>
              <a:rPr lang="ru-RU" sz="1200" b="1" i="1" dirty="0">
                <a:solidFill>
                  <a:srgbClr val="7030A0"/>
                </a:solidFill>
              </a:rPr>
            </a:br>
            <a:r>
              <a:rPr lang="ru-RU" sz="1200" b="1" i="1" dirty="0">
                <a:solidFill>
                  <a:srgbClr val="7030A0"/>
                </a:solidFill>
              </a:rPr>
              <a:t>развития города и составления </a:t>
            </a:r>
            <a:br>
              <a:rPr lang="ru-RU" sz="1200" b="1" i="1" dirty="0">
                <a:solidFill>
                  <a:srgbClr val="7030A0"/>
                </a:solidFill>
              </a:rPr>
            </a:br>
            <a:r>
              <a:rPr lang="ru-RU" sz="1200" b="1" i="1" dirty="0">
                <a:solidFill>
                  <a:srgbClr val="7030A0"/>
                </a:solidFill>
              </a:rPr>
              <a:t>проекта бюджета города Новошахтинска </a:t>
            </a:r>
            <a:br>
              <a:rPr lang="ru-RU" sz="1200" b="1" i="1" dirty="0">
                <a:solidFill>
                  <a:srgbClr val="7030A0"/>
                </a:solidFill>
              </a:rPr>
            </a:br>
            <a:r>
              <a:rPr lang="ru-RU" sz="1200" b="1" i="1" dirty="0">
                <a:solidFill>
                  <a:srgbClr val="7030A0"/>
                </a:solidFill>
              </a:rPr>
              <a:t>на 2018 – 2020 годы</a:t>
            </a:r>
            <a:endParaRPr lang="ru-RU" sz="1200" b="1" i="1" dirty="0">
              <a:solidFill>
                <a:srgbClr val="7030A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1" t="22623" r="10052"/>
          <a:stretch/>
        </p:blipFill>
        <p:spPr>
          <a:xfrm>
            <a:off x="5652120" y="44623"/>
            <a:ext cx="2171634" cy="1680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3578950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6886409"/>
              </p:ext>
            </p:extLst>
          </p:nvPr>
        </p:nvGraphicFramePr>
        <p:xfrm>
          <a:off x="323528" y="1988840"/>
          <a:ext cx="8229600" cy="4709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6" name="Picture 3" descr="C:\Documents and Settings\User\Мои документы\городские здания пейзажи\6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5213372"/>
            <a:ext cx="2075611" cy="13839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4" descr="C:\Documents and Settings\User\Мои документы\городские здания пейзажи\DSCF1953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0920" y="1833219"/>
            <a:ext cx="2081205" cy="15609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5" descr="C:\Documents and Settings\User\Мои документы\городские здания пейзажи\DSCF2910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918" y="1814090"/>
            <a:ext cx="2153213" cy="161491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6" descr="C:\Documents and Settings\User\Мои документы\городские здания пейзажи\DSCF4802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612157"/>
            <a:ext cx="1868025" cy="14010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7" descr="C:\Documents and Settings\User\Мои документы\городские здания пейзажи\DSCF4909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0" y="3650294"/>
            <a:ext cx="1721165" cy="129087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0920" y="5234320"/>
            <a:ext cx="2021210" cy="13420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96" t="-3258" r="44728" b="-18911"/>
          <a:stretch/>
        </p:blipFill>
        <p:spPr>
          <a:xfrm>
            <a:off x="0" y="116632"/>
            <a:ext cx="9123681" cy="72008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28" r="-2661"/>
          <a:stretch/>
        </p:blipFill>
        <p:spPr>
          <a:xfrm>
            <a:off x="755576" y="692696"/>
            <a:ext cx="7788138" cy="57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17650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0" y="0"/>
            <a:ext cx="9144000" cy="6858000"/>
          </a:xfrm>
          <a:prstGeom prst="rect">
            <a:avLst/>
          </a:prstGeom>
        </p:spPr>
      </p:pic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0394265"/>
              </p:ext>
            </p:extLst>
          </p:nvPr>
        </p:nvGraphicFramePr>
        <p:xfrm>
          <a:off x="457200" y="1268413"/>
          <a:ext cx="8229600" cy="48275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17" t="29629" r="19332" b="11327"/>
          <a:stretch/>
        </p:blipFill>
        <p:spPr>
          <a:xfrm>
            <a:off x="6948264" y="5517232"/>
            <a:ext cx="2029336" cy="12336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29" t="27170" r="32202" b="13489"/>
          <a:stretch/>
        </p:blipFill>
        <p:spPr>
          <a:xfrm>
            <a:off x="107504" y="908720"/>
            <a:ext cx="2512429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2776" b="-23569"/>
          <a:stretch/>
        </p:blipFill>
        <p:spPr>
          <a:xfrm>
            <a:off x="1363718" y="116631"/>
            <a:ext cx="7462082" cy="70638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434" t="-15447"/>
          <a:stretch/>
        </p:blipFill>
        <p:spPr>
          <a:xfrm>
            <a:off x="2698832" y="639621"/>
            <a:ext cx="5675238" cy="701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6652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977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5004048" y="1988840"/>
            <a:ext cx="3672408" cy="8640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Социальная политика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802,7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992712" y="1124744"/>
            <a:ext cx="3672408" cy="792088"/>
          </a:xfrm>
          <a:prstGeom prst="rect">
            <a:avLst/>
          </a:prstGeom>
          <a:solidFill>
            <a:srgbClr val="FFC0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Образование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853,4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5004048" y="3861048"/>
            <a:ext cx="3672408" cy="86409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Здравоохранение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15,1                                  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004048" y="4869160"/>
            <a:ext cx="3672408" cy="1008112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                 </a:t>
            </a:r>
          </a:p>
          <a:p>
            <a:r>
              <a:rPr lang="ru-RU" sz="1750" dirty="0">
                <a:solidFill>
                  <a:schemeClr val="tx1"/>
                </a:solidFill>
              </a:rPr>
              <a:t>	   Жилищно-коммунальное  	               хозяйство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132,9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 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5004048" y="2996952"/>
            <a:ext cx="3672408" cy="79208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Культура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110,2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5004048" y="6021288"/>
            <a:ext cx="3672408" cy="720080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    Иные расходы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227,2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67544" y="2060848"/>
            <a:ext cx="3672408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Земельный налог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73,3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67544" y="1131104"/>
            <a:ext cx="3672408" cy="7920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Налог на доходы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физических лиц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310,7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67544" y="2996952"/>
            <a:ext cx="3672408" cy="864096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Неналоговые доходы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7,5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67440" y="4005064"/>
            <a:ext cx="3672408" cy="792088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Акцизы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12,3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67544" y="4941168"/>
            <a:ext cx="3672408" cy="8640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	Финансовая помощь из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областного бюджета     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1 566,4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67544" y="5949280"/>
            <a:ext cx="3672408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Иные доходы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153,6</a:t>
            </a:r>
          </a:p>
        </p:txBody>
      </p:sp>
      <p:sp>
        <p:nvSpPr>
          <p:cNvPr id="21" name="Прямоугольник 20"/>
          <p:cNvSpPr/>
          <p:nvPr/>
        </p:nvSpPr>
        <p:spPr>
          <a:xfrm>
            <a:off x="467544" y="611396"/>
            <a:ext cx="8208912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602BE"/>
                </a:solidFill>
              </a:rPr>
              <a:t> ДОХОДЫ БЮДЖЕТА 2 123,8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                </a:t>
            </a:r>
            <a:r>
              <a:rPr lang="ru-RU" dirty="0">
                <a:solidFill>
                  <a:srgbClr val="2602BE"/>
                </a:solidFill>
              </a:rPr>
              <a:t>РАСХОДЫ БЮДЖЕТА – 2 141,5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9125" y="1207670"/>
            <a:ext cx="1274398" cy="81925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240" y="2132856"/>
            <a:ext cx="936104" cy="7200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862" y="4869160"/>
            <a:ext cx="1003802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2988510"/>
            <a:ext cx="1163384" cy="8725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125" y="5846167"/>
            <a:ext cx="1001580" cy="75118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52" y="1090314"/>
            <a:ext cx="971208" cy="82651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52" y="2026926"/>
            <a:ext cx="1056524" cy="826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1612" y="2999224"/>
            <a:ext cx="1196691" cy="78981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3827011"/>
            <a:ext cx="1161899" cy="7261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0951" y="4797152"/>
            <a:ext cx="1242913" cy="9361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6344" y="5944906"/>
            <a:ext cx="965140" cy="7238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7515" y="3927564"/>
            <a:ext cx="1046989" cy="78524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0"/>
            <a:ext cx="8712968" cy="5344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6301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360616" y="1930524"/>
            <a:ext cx="3672408" cy="864096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Земельный налог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73,3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64925" y="1052736"/>
            <a:ext cx="3672408" cy="792088"/>
          </a:xfrm>
          <a:prstGeom prst="rect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Налог на доходы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физических лиц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323,7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60616" y="3884384"/>
            <a:ext cx="3672408" cy="864096"/>
          </a:xfrm>
          <a:prstGeom prst="rect">
            <a:avLst/>
          </a:prstGeom>
          <a:solidFill>
            <a:srgbClr val="F9942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Неналоговые доходы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94,3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0616" y="2973745"/>
            <a:ext cx="3672408" cy="792088"/>
          </a:xfrm>
          <a:prstGeom prst="rect">
            <a:avLst/>
          </a:prstGeom>
          <a:solidFill>
            <a:srgbClr val="7030A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Акцизы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13,9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45885" y="4863772"/>
            <a:ext cx="3672408" cy="864096"/>
          </a:xfrm>
          <a:prstGeom prst="rect">
            <a:avLst/>
          </a:prstGeom>
          <a:solidFill>
            <a:schemeClr val="accent3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	Финансовая помощь из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областного бюджета     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1 518,4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64925" y="5846752"/>
            <a:ext cx="3672408" cy="792088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Иные доходы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     78,9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4925" y="548679"/>
            <a:ext cx="8311531" cy="369332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ru-RU" dirty="0">
                <a:solidFill>
                  <a:srgbClr val="2602BE"/>
                </a:solidFill>
              </a:rPr>
              <a:t>ДОХОДЫ БЮДЖЕТА 2 102,5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  <a:r>
              <a:rPr lang="ru-RU" dirty="0">
                <a:solidFill>
                  <a:srgbClr val="2602BE"/>
                </a:solidFill>
              </a:rPr>
              <a:t>                РАСХОДЫ БЮДЖЕТА – 2 102,5 </a:t>
            </a:r>
            <a:r>
              <a:rPr lang="ru-RU" sz="1600" dirty="0" err="1">
                <a:solidFill>
                  <a:srgbClr val="2602BE"/>
                </a:solidFill>
              </a:rPr>
              <a:t>млн.руб</a:t>
            </a:r>
            <a:r>
              <a:rPr lang="ru-RU" sz="1600" dirty="0">
                <a:solidFill>
                  <a:srgbClr val="2602BE"/>
                </a:solidFill>
              </a:rPr>
              <a:t>.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928488" y="1916832"/>
            <a:ext cx="3672408" cy="864096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1002">
            <a:schemeClr val="lt2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Социальная политика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758,0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980728"/>
            <a:ext cx="3672408" cy="792088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Образование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843,5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4928488" y="3861048"/>
            <a:ext cx="3672408" cy="864096"/>
          </a:xfrm>
          <a:prstGeom prst="rect">
            <a:avLst/>
          </a:prstGeom>
          <a:solidFill>
            <a:srgbClr val="00B0F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         Здравоохранение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   23,6                                   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937864" y="4797152"/>
            <a:ext cx="3672408" cy="1008112"/>
          </a:xfrm>
          <a:prstGeom prst="rect">
            <a:avLst/>
          </a:prstGeom>
          <a:solidFill>
            <a:srgbClr val="FFFF66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>
                <a:solidFill>
                  <a:schemeClr val="tx1"/>
                </a:solidFill>
              </a:rPr>
              <a:t>                    </a:t>
            </a:r>
          </a:p>
          <a:p>
            <a:r>
              <a:rPr lang="ru-RU" sz="1750" dirty="0">
                <a:solidFill>
                  <a:schemeClr val="tx1"/>
                </a:solidFill>
              </a:rPr>
              <a:t>	   Жилищно-коммунальное  	               хозяйство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179,1</a:t>
            </a:r>
          </a:p>
          <a:p>
            <a:r>
              <a:rPr lang="ru-RU" sz="1750" dirty="0">
                <a:solidFill>
                  <a:schemeClr val="tx1"/>
                </a:solidFill>
              </a:rPr>
              <a:t>                                     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924152" y="2924944"/>
            <a:ext cx="3672408" cy="792088"/>
          </a:xfrm>
          <a:prstGeom prst="rect">
            <a:avLst/>
          </a:prstGeom>
          <a:solidFill>
            <a:srgbClr val="FF66FF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   Культура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80,7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2040" y="5877272"/>
            <a:ext cx="3672408" cy="761568"/>
          </a:xfrm>
          <a:prstGeom prst="rect">
            <a:avLst/>
          </a:prstGeom>
          <a:solidFill>
            <a:srgbClr val="00B05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        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 Иные расходы</a:t>
            </a:r>
          </a:p>
          <a:p>
            <a:pPr algn="ctr"/>
            <a:r>
              <a:rPr lang="ru-RU" dirty="0">
                <a:solidFill>
                  <a:schemeClr val="tx1"/>
                </a:solidFill>
              </a:rPr>
              <a:t>         217,6</a:t>
            </a: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035503"/>
            <a:ext cx="507932" cy="66530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1279" y="2016224"/>
            <a:ext cx="888873" cy="69269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7864" y="3922000"/>
            <a:ext cx="1182631" cy="8260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8136" y="4882852"/>
            <a:ext cx="1188550" cy="9944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5" name="Рисунок 2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105" y="5930540"/>
            <a:ext cx="938147" cy="6814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6" name="Рисунок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5877272"/>
            <a:ext cx="864096" cy="86409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215" y="1905359"/>
            <a:ext cx="1121110" cy="8968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875" y="3031232"/>
            <a:ext cx="1060715" cy="795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60" t="31306" r="22036"/>
          <a:stretch/>
        </p:blipFill>
        <p:spPr>
          <a:xfrm>
            <a:off x="416875" y="980728"/>
            <a:ext cx="1066334" cy="9537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3911" y="2950539"/>
            <a:ext cx="927573" cy="8385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7" name="Рисунок 26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909" y="4886523"/>
            <a:ext cx="1058416" cy="84673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8" name="Рисунок 27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079" y="3877048"/>
            <a:ext cx="915926" cy="91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" name="Рисунок 2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760" y="44624"/>
            <a:ext cx="8892480" cy="54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48817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3638</TotalTime>
  <Words>1292</Words>
  <Application>Microsoft Office PowerPoint</Application>
  <PresentationFormat>Экран (4:3)</PresentationFormat>
  <Paragraphs>284</Paragraphs>
  <Slides>30</Slides>
  <Notes>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- часть  средств   бюджета, подлежащая  использованию  в  целях  финансового  обеспечения дорожной деятельности  в отношении автомобильных дорог  общего пользования,  а  также  капитального  ремонта  и ремонта дворовых территорий многоквартирных  домов,  проездов к дворовым территориям  многоквартирных  домов  населенных пунктов.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Финансовый отдел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Администрация города Новошахтинска</dc:title>
  <dc:creator>Прокопченко Е.Н.</dc:creator>
  <cp:lastModifiedBy>user</cp:lastModifiedBy>
  <cp:revision>206</cp:revision>
  <cp:lastPrinted>2016-12-16T12:22:24Z</cp:lastPrinted>
  <dcterms:created xsi:type="dcterms:W3CDTF">2016-04-01T07:01:19Z</dcterms:created>
  <dcterms:modified xsi:type="dcterms:W3CDTF">2018-02-20T09:32:09Z</dcterms:modified>
</cp:coreProperties>
</file>