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20"/>
  </p:notesMasterIdLst>
  <p:handoutMasterIdLst>
    <p:handoutMasterId r:id="rId21"/>
  </p:handoutMasterIdLst>
  <p:sldIdLst>
    <p:sldId id="377" r:id="rId2"/>
    <p:sldId id="390" r:id="rId3"/>
    <p:sldId id="405" r:id="rId4"/>
    <p:sldId id="381" r:id="rId5"/>
    <p:sldId id="380" r:id="rId6"/>
    <p:sldId id="410" r:id="rId7"/>
    <p:sldId id="406" r:id="rId8"/>
    <p:sldId id="407" r:id="rId9"/>
    <p:sldId id="408" r:id="rId10"/>
    <p:sldId id="404" r:id="rId11"/>
    <p:sldId id="415" r:id="rId12"/>
    <p:sldId id="416" r:id="rId13"/>
    <p:sldId id="402" r:id="rId14"/>
    <p:sldId id="417" r:id="rId15"/>
    <p:sldId id="400" r:id="rId16"/>
    <p:sldId id="409" r:id="rId17"/>
    <p:sldId id="413" r:id="rId18"/>
    <p:sldId id="414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C9C1"/>
    <a:srgbClr val="C16548"/>
    <a:srgbClr val="ECECEC"/>
    <a:srgbClr val="EFE9E7"/>
    <a:srgbClr val="CB6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A63548-C3C2-F3BA-68E9-E6DBCA45AEAB}" v="737" dt="2025-08-04T11:10:14.242"/>
    <p1510:client id="{44391E3C-1B83-9551-CAFF-28382EC9EA1B}" v="22" dt="2025-08-04T08:36:32.2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58" autoAdjust="0"/>
    <p:restoredTop sz="94744" autoAdjust="0"/>
  </p:normalViewPr>
  <p:slideViewPr>
    <p:cSldViewPr snapToGrid="0">
      <p:cViewPr>
        <p:scale>
          <a:sx n="100" d="100"/>
          <a:sy n="100" d="100"/>
        </p:scale>
        <p:origin x="-1446" y="-3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8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9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072623BC-5453-41D9-8AAA-DC8C046E78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F67D222-4B37-4341-A20E-5F7F6C3448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36061D9A-746F-451D-A588-E1812F761F0E}" type="datetimeFigureOut">
              <a:rPr lang="ru-RU" smtClean="0"/>
              <a:t>04.08.2025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B166901-B1E0-4CE0-9E4B-28767C8733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9224F09-7EC3-4666-A1BC-C6E796D196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F248A818-BD7E-4D23-9FDE-11234E8699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66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30AB2845-231E-434A-B678-E6CE4B27D651}" type="datetimeFigureOut">
              <a:rPr lang="ru-RU" smtClean="0"/>
              <a:t>04.08.2025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943A4303-F8B1-2446-9487-0E9B8F29976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243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147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C274BA3-2D60-A1C3-8714-19E130DCF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9F747F49-8588-256F-FCFF-2D6EC4B253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0A8DDA5F-B9F5-A6C9-1E44-CADF7D3CCC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2B455D0-00B3-1BA3-5BD0-500042F796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949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361EF73-769D-4EF6-AF28-C6C1D3182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BB149810-C39A-B000-2464-F402B6AD66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484235E4-509F-39BE-FC3E-3F59ECFDFF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7D01ADC-9F17-9074-7D3E-8FCE875256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848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228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F0F9794-E5F6-8638-4281-53DE4120B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E359F260-B097-65CE-7EC7-95F5A59ABB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06C14D8F-7EA9-CD22-65E2-60182049D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0F77532-AE59-860D-703B-DE19BE81B9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1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09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288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A17CA42-53B0-933C-F384-CDB174794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F8FE4BE0-C86C-8DE4-7AEE-308B7D759A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5C117183-3ED5-8D87-0F32-0A9F8504BE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C15AB97-4361-AA1A-4168-342D19D037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915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362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617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F686B7A-EBB4-0D3F-9450-CEE42DFDA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8CBD979D-9A06-1235-A7B2-1735018816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3F41A86D-FF8F-58C5-73F5-491A6ECB7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BC2E2A7-1BD3-D914-EEFA-31A75E2F37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958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9E590E6-2D48-4806-01D2-8F5A32F1B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57EA5B83-096A-73FC-DA51-34FBB3015D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B074D23E-565B-F308-1B08-7DE5A9F27E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272AE1B-F3DC-9EAF-81BE-0D67AE96EC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178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92937CC-EA67-43A4-51B9-A3EC03EB6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684AEDCF-1C2D-06A0-9620-F9C5A8FE5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55095302-8CDA-CC83-65FA-46B57F9676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351185F-8188-AFAC-0BD6-B65AE4143B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458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943A4303-F8B1-2446-9487-0E9B8F299762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47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5159547C-AB38-C793-550F-7C7D6CEE22D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8224" y="-1"/>
            <a:ext cx="11035552" cy="6858001"/>
          </a:xfrm>
          <a:noFill/>
        </p:spPr>
        <p:txBody>
          <a:bodyPr lIns="0" tIns="0" rIns="0" bIns="0" rtlCol="0" anchor="ctr">
            <a:noAutofit/>
          </a:bodyPr>
          <a:lstStyle>
            <a:lvl1pPr algn="l">
              <a:defRPr lang="ru-RU" sz="8000" kern="1200" spc="1000" baseline="0">
                <a:ln>
                  <a:noFill/>
                </a:ln>
                <a:solidFill>
                  <a:srgbClr val="CB6E50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</a:p>
        </p:txBody>
      </p:sp>
      <p:sp>
        <p:nvSpPr>
          <p:cNvPr id="8" name="Рисунок 26">
            <a:extLst>
              <a:ext uri="{FF2B5EF4-FFF2-40B4-BE49-F238E27FC236}">
                <a16:creationId xmlns:a16="http://schemas.microsoft.com/office/drawing/2014/main" xmlns="" id="{C0B4C216-E27C-7A50-CF5C-D340913FF5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8308" y="604554"/>
            <a:ext cx="4085468" cy="5136084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sz="1400" b="0" i="0">
                <a:solidFill>
                  <a:schemeClr val="bg1"/>
                </a:solidFill>
                <a:latin typeface="Arial" panose="02000503020000020003" pitchFamily="2" charset="0"/>
                <a:cs typeface="Arial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0C4CF15-8EEB-3E61-A35B-A44FACDCD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8308" y="5901989"/>
            <a:ext cx="4085468" cy="46808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lang="ru-RU" sz="1800" b="0" i="0">
                <a:solidFill>
                  <a:schemeClr val="bg1"/>
                </a:solidFill>
                <a:latin typeface="+mn-lt"/>
                <a:cs typeface="+mn-cs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3025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Название и контен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642551"/>
            <a:ext cx="10915076" cy="1553680"/>
          </a:xfrm>
        </p:spPr>
        <p:txBody>
          <a:bodyPr lIns="0" tIns="0" rIns="0" bIns="0" rtlCol="0" anchor="t"/>
          <a:lstStyle>
            <a:lvl1pPr algn="ctr"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1916A793-0543-8519-4E06-4D8E6A4E8C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9100" y="1837944"/>
            <a:ext cx="11353800" cy="3019086"/>
          </a:xfrm>
        </p:spPr>
        <p:txBody>
          <a:bodyPr rtlCol="0">
            <a:noAutofit/>
          </a:bodyPr>
          <a:lstStyle>
            <a:lvl1pPr>
              <a:defRPr lang="ru-RU" sz="3200"/>
            </a:lvl1pPr>
            <a:lvl2pPr marL="457200" indent="0" algn="l">
              <a:buNone/>
              <a:defRPr lang="ru-RU" sz="14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1" rtl="0"/>
            <a:r>
              <a:rPr lang="ru-RU" dirty="0"/>
              <a:t>Смарт-графика</a:t>
            </a:r>
          </a:p>
        </p:txBody>
      </p:sp>
      <p:sp>
        <p:nvSpPr>
          <p:cNvPr id="8" name="Текст 15">
            <a:extLst>
              <a:ext uri="{FF2B5EF4-FFF2-40B4-BE49-F238E27FC236}">
                <a16:creationId xmlns:a16="http://schemas.microsoft.com/office/drawing/2014/main" xmlns="" id="{2FA2A82A-5FFB-EAB7-624A-E00F9EA6DE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8459" y="5232509"/>
            <a:ext cx="2188729" cy="493151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3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Изменить</a:t>
            </a:r>
          </a:p>
        </p:txBody>
      </p:sp>
      <p:sp>
        <p:nvSpPr>
          <p:cNvPr id="14" name="Текст 15">
            <a:extLst>
              <a:ext uri="{FF2B5EF4-FFF2-40B4-BE49-F238E27FC236}">
                <a16:creationId xmlns:a16="http://schemas.microsoft.com/office/drawing/2014/main" xmlns="" id="{1DD59288-2C4C-BA2F-F3C9-CEEC7BBAE55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47242" y="5232509"/>
            <a:ext cx="2188728" cy="493151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3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Изменить</a:t>
            </a:r>
          </a:p>
        </p:txBody>
      </p:sp>
      <p:sp>
        <p:nvSpPr>
          <p:cNvPr id="12" name="Текст 15">
            <a:extLst>
              <a:ext uri="{FF2B5EF4-FFF2-40B4-BE49-F238E27FC236}">
                <a16:creationId xmlns:a16="http://schemas.microsoft.com/office/drawing/2014/main" xmlns="" id="{A221A6B3-B644-8124-2E99-CBB5C1C0B2E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456023" y="5232509"/>
            <a:ext cx="2188729" cy="493151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3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Изменить</a:t>
            </a:r>
          </a:p>
        </p:txBody>
      </p:sp>
      <p:sp>
        <p:nvSpPr>
          <p:cNvPr id="10" name="Текст 15">
            <a:extLst>
              <a:ext uri="{FF2B5EF4-FFF2-40B4-BE49-F238E27FC236}">
                <a16:creationId xmlns:a16="http://schemas.microsoft.com/office/drawing/2014/main" xmlns="" id="{282FC433-EED8-C305-2AE2-E3BC9D42E55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4806" y="5232509"/>
            <a:ext cx="2188729" cy="493151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3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Изменить</a:t>
            </a:r>
          </a:p>
        </p:txBody>
      </p:sp>
      <p:sp>
        <p:nvSpPr>
          <p:cNvPr id="9" name="Текст 18">
            <a:extLst>
              <a:ext uri="{FF2B5EF4-FFF2-40B4-BE49-F238E27FC236}">
                <a16:creationId xmlns:a16="http://schemas.microsoft.com/office/drawing/2014/main" xmlns="" id="{0824A580-B433-CC76-2FDC-C607FC5ECF8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38459" y="5742851"/>
            <a:ext cx="2188729" cy="369332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lang="ru-RU" sz="14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образец текста</a:t>
            </a:r>
          </a:p>
        </p:txBody>
      </p:sp>
      <p:sp>
        <p:nvSpPr>
          <p:cNvPr id="15" name="Текст 18">
            <a:extLst>
              <a:ext uri="{FF2B5EF4-FFF2-40B4-BE49-F238E27FC236}">
                <a16:creationId xmlns:a16="http://schemas.microsoft.com/office/drawing/2014/main" xmlns="" id="{479803CA-9514-7183-8AC8-13CC5B84064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547241" y="5742851"/>
            <a:ext cx="2188729" cy="369332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lang="ru-RU" sz="14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образец текста</a:t>
            </a:r>
          </a:p>
        </p:txBody>
      </p:sp>
      <p:sp>
        <p:nvSpPr>
          <p:cNvPr id="13" name="Текст 18">
            <a:extLst>
              <a:ext uri="{FF2B5EF4-FFF2-40B4-BE49-F238E27FC236}">
                <a16:creationId xmlns:a16="http://schemas.microsoft.com/office/drawing/2014/main" xmlns="" id="{861F1384-35C1-15D1-9228-D96AC95355B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456023" y="5742851"/>
            <a:ext cx="2188729" cy="369332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lang="ru-RU" sz="14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образец текста</a:t>
            </a:r>
          </a:p>
        </p:txBody>
      </p:sp>
      <p:sp>
        <p:nvSpPr>
          <p:cNvPr id="11" name="Текст 18">
            <a:extLst>
              <a:ext uri="{FF2B5EF4-FFF2-40B4-BE49-F238E27FC236}">
                <a16:creationId xmlns:a16="http://schemas.microsoft.com/office/drawing/2014/main" xmlns="" id="{38B1D216-8DC7-A8D4-4857-4C7529D982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364806" y="5742851"/>
            <a:ext cx="2188729" cy="369332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50000"/>
              </a:lnSpc>
              <a:buFont typeface="Arial" panose="020B0604020202020204" pitchFamily="34" charset="0"/>
              <a:buNone/>
              <a:defRPr lang="ru-RU" sz="14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образец текста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3595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Название и контент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Рисунок 26">
            <a:extLst>
              <a:ext uri="{FF2B5EF4-FFF2-40B4-BE49-F238E27FC236}">
                <a16:creationId xmlns:a16="http://schemas.microsoft.com/office/drawing/2014/main" xmlns="" id="{E0689DF6-C6F5-534C-0D45-ED59D0031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860958"/>
            <a:ext cx="4085468" cy="5136084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ru-RU" sz="1400" b="0" i="0">
                <a:solidFill>
                  <a:schemeClr val="bg1"/>
                </a:solidFill>
                <a:latin typeface="Arial" panose="02000503020000020003" pitchFamily="2" charset="0"/>
                <a:cs typeface="Arial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6" name="Надпись 15">
            <a:extLst>
              <a:ext uri="{FF2B5EF4-FFF2-40B4-BE49-F238E27FC236}">
                <a16:creationId xmlns:a16="http://schemas.microsoft.com/office/drawing/2014/main" xmlns="" id="{248A60E5-D102-7326-D77E-C6DF8BDDA7D6}"/>
              </a:ext>
            </a:extLst>
          </p:cNvPr>
          <p:cNvSpPr txBox="1"/>
          <p:nvPr userDrawn="1"/>
        </p:nvSpPr>
        <p:spPr>
          <a:xfrm>
            <a:off x="6598508" y="60795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2D67076B-6CF0-B20E-9689-27FA1127A7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48851" y="0"/>
            <a:ext cx="8160152" cy="6858000"/>
          </a:xfrm>
        </p:spPr>
        <p:txBody>
          <a:bodyPr rtlCol="0" anchor="ctr">
            <a:noAutofit/>
          </a:bodyPr>
          <a:lstStyle>
            <a:lvl1pPr algn="l">
              <a:defRPr lang="ru-RU" sz="800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  <a:br>
              <a:rPr lang="ru-RU" dirty="0"/>
            </a:br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5309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Название и контен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>
            <a:extLst>
              <a:ext uri="{FF2B5EF4-FFF2-40B4-BE49-F238E27FC236}">
                <a16:creationId xmlns:a16="http://schemas.microsoft.com/office/drawing/2014/main" xmlns="" id="{F986A58D-6106-E01B-0BDC-2F992AD25A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642551"/>
            <a:ext cx="10915076" cy="1553680"/>
          </a:xfrm>
        </p:spPr>
        <p:txBody>
          <a:bodyPr lIns="0" tIns="0" rIns="0" bIns="0" rtlCol="0" anchor="t"/>
          <a:lstStyle>
            <a:lvl1pPr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15" name="Рисунок 5">
            <a:extLst>
              <a:ext uri="{FF2B5EF4-FFF2-40B4-BE49-F238E27FC236}">
                <a16:creationId xmlns:a16="http://schemas.microsoft.com/office/drawing/2014/main" xmlns="" id="{3F266306-412A-D7DE-40EF-45BBA13E556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38460" y="2539313"/>
            <a:ext cx="685800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2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3" name="Рисунок 5">
            <a:extLst>
              <a:ext uri="{FF2B5EF4-FFF2-40B4-BE49-F238E27FC236}">
                <a16:creationId xmlns:a16="http://schemas.microsoft.com/office/drawing/2014/main" xmlns="" id="{28BF9A91-4021-72CF-EEBD-43B8B2F764A0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534372" y="2539313"/>
            <a:ext cx="685800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2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0" name="Рисунок 5">
            <a:extLst>
              <a:ext uri="{FF2B5EF4-FFF2-40B4-BE49-F238E27FC236}">
                <a16:creationId xmlns:a16="http://schemas.microsoft.com/office/drawing/2014/main" xmlns="" id="{5D88CB52-BC08-9751-260B-B531030DCAB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430282" y="2539313"/>
            <a:ext cx="685800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2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21" name="Рисунок 5">
            <a:extLst>
              <a:ext uri="{FF2B5EF4-FFF2-40B4-BE49-F238E27FC236}">
                <a16:creationId xmlns:a16="http://schemas.microsoft.com/office/drawing/2014/main" xmlns="" id="{06E6C850-58C9-7074-08C7-7D24B9A951F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326190" y="2539313"/>
            <a:ext cx="685800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2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8" name="Текст 15">
            <a:extLst>
              <a:ext uri="{FF2B5EF4-FFF2-40B4-BE49-F238E27FC236}">
                <a16:creationId xmlns:a16="http://schemas.microsoft.com/office/drawing/2014/main" xmlns="" id="{CC404B5F-F158-CEF8-E5AF-9B7601510F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8462" y="3397603"/>
            <a:ext cx="2227344" cy="43068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2" name="Текст 15">
            <a:extLst>
              <a:ext uri="{FF2B5EF4-FFF2-40B4-BE49-F238E27FC236}">
                <a16:creationId xmlns:a16="http://schemas.microsoft.com/office/drawing/2014/main" xmlns="" id="{0A395A78-D15C-3B71-AC48-52F422FF299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34372" y="3397603"/>
            <a:ext cx="2227344" cy="43068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23" name="Текст 15">
            <a:extLst>
              <a:ext uri="{FF2B5EF4-FFF2-40B4-BE49-F238E27FC236}">
                <a16:creationId xmlns:a16="http://schemas.microsoft.com/office/drawing/2014/main" xmlns="" id="{C26292D0-5ED9-B06E-0FEC-5ECF9B61DA1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430282" y="3397603"/>
            <a:ext cx="2227344" cy="43068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20" name="Текст 15">
            <a:extLst>
              <a:ext uri="{FF2B5EF4-FFF2-40B4-BE49-F238E27FC236}">
                <a16:creationId xmlns:a16="http://schemas.microsoft.com/office/drawing/2014/main" xmlns="" id="{7025E22B-8EFC-3B41-7DF2-F2F0FBBFC26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326192" y="3397603"/>
            <a:ext cx="2227344" cy="43068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8" name="Текст 18">
            <a:extLst>
              <a:ext uri="{FF2B5EF4-FFF2-40B4-BE49-F238E27FC236}">
                <a16:creationId xmlns:a16="http://schemas.microsoft.com/office/drawing/2014/main" xmlns="" id="{459D7743-7A8F-C73A-B9D5-49190ED512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38462" y="4000780"/>
            <a:ext cx="2227344" cy="2078744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7" name="Текст 18">
            <a:extLst>
              <a:ext uri="{FF2B5EF4-FFF2-40B4-BE49-F238E27FC236}">
                <a16:creationId xmlns:a16="http://schemas.microsoft.com/office/drawing/2014/main" xmlns="" id="{D4BD1280-EFE5-3F5B-2E53-29FC62D2218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534372" y="4000780"/>
            <a:ext cx="2227344" cy="2078744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6" name="Текст 18">
            <a:extLst>
              <a:ext uri="{FF2B5EF4-FFF2-40B4-BE49-F238E27FC236}">
                <a16:creationId xmlns:a16="http://schemas.microsoft.com/office/drawing/2014/main" xmlns="" id="{D7323A54-CEF7-D9AE-B43D-CCF5F95273C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0282" y="4000780"/>
            <a:ext cx="2227344" cy="2078744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5" name="Текст 18">
            <a:extLst>
              <a:ext uri="{FF2B5EF4-FFF2-40B4-BE49-F238E27FC236}">
                <a16:creationId xmlns:a16="http://schemas.microsoft.com/office/drawing/2014/main" xmlns="" id="{C50A54A3-4CD3-53F4-3FFE-F664FBFCB16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26191" y="4000780"/>
            <a:ext cx="2227344" cy="2078744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66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3">
            <a:extLst>
              <a:ext uri="{FF2B5EF4-FFF2-40B4-BE49-F238E27FC236}">
                <a16:creationId xmlns:a16="http://schemas.microsoft.com/office/drawing/2014/main" xmlns="" id="{75B86244-CE85-A100-2FAE-57F9E99595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3681" y="4554640"/>
            <a:ext cx="7156551" cy="99289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80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ЗАГОЛОВОК</a:t>
            </a:r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xmlns="" id="{41BADE24-E02E-B86B-4973-FF07C9C25E1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3681" y="1296361"/>
            <a:ext cx="7156551" cy="99289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80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="" id="{096E5F1B-46ED-3EC5-71CF-9A8DF9B5AA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78452" y="1"/>
            <a:ext cx="5329866" cy="6857999"/>
          </a:xfrm>
          <a:custGeom>
            <a:avLst/>
            <a:gdLst>
              <a:gd name="connsiteX0" fmla="*/ 1468669 w 5329866"/>
              <a:gd name="connsiteY0" fmla="*/ 0 h 6857999"/>
              <a:gd name="connsiteX1" fmla="*/ 3861198 w 5329866"/>
              <a:gd name="connsiteY1" fmla="*/ 0 h 6857999"/>
              <a:gd name="connsiteX2" fmla="*/ 3935198 w 5329866"/>
              <a:gd name="connsiteY2" fmla="*/ 35648 h 6857999"/>
              <a:gd name="connsiteX3" fmla="*/ 5329866 w 5329866"/>
              <a:gd name="connsiteY3" fmla="*/ 2378939 h 6857999"/>
              <a:gd name="connsiteX4" fmla="*/ 5326197 w 5329866"/>
              <a:gd name="connsiteY4" fmla="*/ 2451597 h 6857999"/>
              <a:gd name="connsiteX5" fmla="*/ 5329866 w 5329866"/>
              <a:gd name="connsiteY5" fmla="*/ 2451597 h 6857999"/>
              <a:gd name="connsiteX6" fmla="*/ 5329866 w 5329866"/>
              <a:gd name="connsiteY6" fmla="*/ 4479062 h 6857999"/>
              <a:gd name="connsiteX7" fmla="*/ 5329866 w 5329866"/>
              <a:gd name="connsiteY7" fmla="*/ 4613614 h 6857999"/>
              <a:gd name="connsiteX8" fmla="*/ 5323072 w 5329866"/>
              <a:gd name="connsiteY8" fmla="*/ 4613614 h 6857999"/>
              <a:gd name="connsiteX9" fmla="*/ 5316108 w 5329866"/>
              <a:gd name="connsiteY9" fmla="*/ 4751536 h 6857999"/>
              <a:gd name="connsiteX10" fmla="*/ 4074162 w 5329866"/>
              <a:gd name="connsiteY10" fmla="*/ 6741331 h 6857999"/>
              <a:gd name="connsiteX11" fmla="*/ 3866902 w 5329866"/>
              <a:gd name="connsiteY11" fmla="*/ 6857999 h 6857999"/>
              <a:gd name="connsiteX12" fmla="*/ 1462965 w 5329866"/>
              <a:gd name="connsiteY12" fmla="*/ 6857999 h 6857999"/>
              <a:gd name="connsiteX13" fmla="*/ 1255705 w 5329866"/>
              <a:gd name="connsiteY13" fmla="*/ 6741331 h 6857999"/>
              <a:gd name="connsiteX14" fmla="*/ 13759 w 5329866"/>
              <a:gd name="connsiteY14" fmla="*/ 4751536 h 6857999"/>
              <a:gd name="connsiteX15" fmla="*/ 6794 w 5329866"/>
              <a:gd name="connsiteY15" fmla="*/ 4613614 h 6857999"/>
              <a:gd name="connsiteX16" fmla="*/ 2 w 5329866"/>
              <a:gd name="connsiteY16" fmla="*/ 4613614 h 6857999"/>
              <a:gd name="connsiteX17" fmla="*/ 2 w 5329866"/>
              <a:gd name="connsiteY17" fmla="*/ 4479104 h 6857999"/>
              <a:gd name="connsiteX18" fmla="*/ 0 w 5329866"/>
              <a:gd name="connsiteY18" fmla="*/ 4479062 h 6857999"/>
              <a:gd name="connsiteX19" fmla="*/ 2 w 5329866"/>
              <a:gd name="connsiteY19" fmla="*/ 4479020 h 6857999"/>
              <a:gd name="connsiteX20" fmla="*/ 2 w 5329866"/>
              <a:gd name="connsiteY20" fmla="*/ 2451597 h 6857999"/>
              <a:gd name="connsiteX21" fmla="*/ 3670 w 5329866"/>
              <a:gd name="connsiteY21" fmla="*/ 2451597 h 6857999"/>
              <a:gd name="connsiteX22" fmla="*/ 0 w 5329866"/>
              <a:gd name="connsiteY22" fmla="*/ 2378939 h 6857999"/>
              <a:gd name="connsiteX23" fmla="*/ 1394668 w 5329866"/>
              <a:gd name="connsiteY23" fmla="*/ 3564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29866" h="6857999">
                <a:moveTo>
                  <a:pt x="1468669" y="0"/>
                </a:moveTo>
                <a:lnTo>
                  <a:pt x="3861198" y="0"/>
                </a:lnTo>
                <a:lnTo>
                  <a:pt x="3935198" y="35648"/>
                </a:lnTo>
                <a:cubicBezTo>
                  <a:pt x="4765925" y="486926"/>
                  <a:pt x="5329866" y="1367075"/>
                  <a:pt x="5329866" y="2378939"/>
                </a:cubicBezTo>
                <a:lnTo>
                  <a:pt x="5326197" y="2451597"/>
                </a:lnTo>
                <a:lnTo>
                  <a:pt x="5329866" y="2451597"/>
                </a:lnTo>
                <a:lnTo>
                  <a:pt x="5329866" y="4479062"/>
                </a:lnTo>
                <a:lnTo>
                  <a:pt x="5329866" y="4613614"/>
                </a:lnTo>
                <a:lnTo>
                  <a:pt x="5323072" y="4613614"/>
                </a:lnTo>
                <a:lnTo>
                  <a:pt x="5316108" y="4751536"/>
                </a:lnTo>
                <a:cubicBezTo>
                  <a:pt x="5230813" y="5591417"/>
                  <a:pt x="4755512" y="6316001"/>
                  <a:pt x="4074162" y="6741331"/>
                </a:cubicBezTo>
                <a:lnTo>
                  <a:pt x="3866902" y="6857999"/>
                </a:lnTo>
                <a:lnTo>
                  <a:pt x="1462965" y="6857999"/>
                </a:lnTo>
                <a:lnTo>
                  <a:pt x="1255705" y="6741331"/>
                </a:lnTo>
                <a:cubicBezTo>
                  <a:pt x="574355" y="6316001"/>
                  <a:pt x="99054" y="5591417"/>
                  <a:pt x="13759" y="4751536"/>
                </a:cubicBezTo>
                <a:lnTo>
                  <a:pt x="6794" y="4613614"/>
                </a:lnTo>
                <a:lnTo>
                  <a:pt x="2" y="4613614"/>
                </a:lnTo>
                <a:lnTo>
                  <a:pt x="2" y="4479104"/>
                </a:lnTo>
                <a:lnTo>
                  <a:pt x="0" y="4479062"/>
                </a:lnTo>
                <a:lnTo>
                  <a:pt x="2" y="4479020"/>
                </a:lnTo>
                <a:lnTo>
                  <a:pt x="2" y="2451597"/>
                </a:lnTo>
                <a:lnTo>
                  <a:pt x="3670" y="2451597"/>
                </a:lnTo>
                <a:lnTo>
                  <a:pt x="0" y="2378939"/>
                </a:lnTo>
                <a:cubicBezTo>
                  <a:pt x="0" y="1367075"/>
                  <a:pt x="563941" y="486926"/>
                  <a:pt x="1394668" y="35648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sz="14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3E88BC5D-D10D-D2EE-8AE9-4CDCE46A20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3681" y="2404268"/>
            <a:ext cx="7217511" cy="2049462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8000" b="0" i="0" spc="100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12233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>
            <a:extLst>
              <a:ext uri="{FF2B5EF4-FFF2-40B4-BE49-F238E27FC236}">
                <a16:creationId xmlns:a16="http://schemas.microsoft.com/office/drawing/2014/main" xmlns="" id="{DAB6B870-F337-8AB9-902B-76B31B88B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3385" y="3039033"/>
            <a:ext cx="3478306" cy="3186954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150000"/>
              </a:lnSpc>
              <a:defRPr lang="ru-RU" sz="1600" b="1" i="0" spc="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rtl="0">
              <a:spcBef>
                <a:spcPts val="1000"/>
              </a:spcBef>
              <a:buFont typeface="Arial" panose="020B0604020202020204" pitchFamily="34" charset="0"/>
            </a:pPr>
            <a:r>
              <a:rPr lang="ru-RU"/>
              <a:t>Образец заголовка</a:t>
            </a:r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xmlns="" id="{D96EB741-6571-225B-B7A7-4AA9D1E618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33288" y="0"/>
            <a:ext cx="8190425" cy="6857998"/>
          </a:xfr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>
              <a:buNone/>
              <a:defRPr lang="ru-RU" sz="8000" spc="1000" dirty="0">
                <a:solidFill>
                  <a:schemeClr val="tx2">
                    <a:alpha val="10000"/>
                  </a:schemeClr>
                </a:solidFill>
                <a:effectLst/>
                <a:latin typeface="+mj-lt"/>
              </a:defRPr>
            </a:lvl1pPr>
          </a:lstStyle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БЛАГОДАРИМ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БЛАГОДАРИМ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БЛАГОДАРИМ 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ВАС!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ВАС!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ВАС!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dirty="0"/>
              <a:t>ВАС!</a:t>
            </a:r>
          </a:p>
        </p:txBody>
      </p:sp>
      <p:sp>
        <p:nvSpPr>
          <p:cNvPr id="11" name="Текст 3">
            <a:extLst>
              <a:ext uri="{FF2B5EF4-FFF2-40B4-BE49-F238E27FC236}">
                <a16:creationId xmlns:a16="http://schemas.microsoft.com/office/drawing/2014/main" xmlns="" id="{6826FD8D-780A-4913-0206-2F5C031F37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33289" y="1835522"/>
            <a:ext cx="8190424" cy="3186954"/>
          </a:xfrm>
          <a:noFill/>
        </p:spPr>
        <p:txBody>
          <a:bodyPr vert="horz" wrap="square" lIns="0" tIns="0" rIns="0" bIns="0" rtlCol="0" anchor="ctr">
            <a:noAutofit/>
          </a:bodyPr>
          <a:lstStyle>
            <a:lvl1pPr marL="0" indent="0">
              <a:buNone/>
              <a:defRPr lang="ru-RU" sz="8000" spc="1000" dirty="0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noProof="0" dirty="0"/>
              <a:t>БЛАГОДАРИМ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ВАС!</a:t>
            </a:r>
          </a:p>
          <a:p>
            <a:pPr marL="228600" marR="0" lvl="0" indent="-2286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5311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>
            <a:extLst>
              <a:ext uri="{FF2B5EF4-FFF2-40B4-BE49-F238E27FC236}">
                <a16:creationId xmlns:a16="http://schemas.microsoft.com/office/drawing/2014/main" xmlns="" id="{F986A58D-6106-E01B-0BDC-2F992AD25A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1399032"/>
            <a:ext cx="5486400" cy="676656"/>
          </a:xfrm>
        </p:spPr>
        <p:txBody>
          <a:bodyPr lIns="0" tIns="0" rIns="0" bIns="0" rtlCol="0" anchor="ctr"/>
          <a:lstStyle>
            <a:lvl1pPr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Текст 15">
            <a:extLst>
              <a:ext uri="{FF2B5EF4-FFF2-40B4-BE49-F238E27FC236}">
                <a16:creationId xmlns:a16="http://schemas.microsoft.com/office/drawing/2014/main" xmlns="" id="{CC404B5F-F158-CEF8-E5AF-9B7601510F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28232" y="1481328"/>
            <a:ext cx="2227344" cy="67781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8" name="Текст 15">
            <a:extLst>
              <a:ext uri="{FF2B5EF4-FFF2-40B4-BE49-F238E27FC236}">
                <a16:creationId xmlns:a16="http://schemas.microsoft.com/office/drawing/2014/main" xmlns="" id="{25014DBD-FC37-6FBB-AEBA-C826652821F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28232" y="3941064"/>
            <a:ext cx="2227344" cy="67781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Текст 15">
            <a:extLst>
              <a:ext uri="{FF2B5EF4-FFF2-40B4-BE49-F238E27FC236}">
                <a16:creationId xmlns:a16="http://schemas.microsoft.com/office/drawing/2014/main" xmlns="" id="{F62835A7-C3E7-285E-CDF2-A44B022CFA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6880" y="1481328"/>
            <a:ext cx="2227344" cy="67781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4" name="Текст 15">
            <a:extLst>
              <a:ext uri="{FF2B5EF4-FFF2-40B4-BE49-F238E27FC236}">
                <a16:creationId xmlns:a16="http://schemas.microsoft.com/office/drawing/2014/main" xmlns="" id="{EB251253-703B-546E-AB34-52E0AE4AA6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6880" y="3941064"/>
            <a:ext cx="2227344" cy="67781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8">
            <a:extLst>
              <a:ext uri="{FF2B5EF4-FFF2-40B4-BE49-F238E27FC236}">
                <a16:creationId xmlns:a16="http://schemas.microsoft.com/office/drawing/2014/main" xmlns="" id="{AAD5CDF0-03F4-067C-A930-F9EEE3F0E32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232" y="2157984"/>
            <a:ext cx="2227344" cy="1645920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1EA0E8C0-9652-ED9C-4CD9-6B72392D6D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28232" y="4626864"/>
            <a:ext cx="2227344" cy="1645920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3" name="Текст 18">
            <a:extLst>
              <a:ext uri="{FF2B5EF4-FFF2-40B4-BE49-F238E27FC236}">
                <a16:creationId xmlns:a16="http://schemas.microsoft.com/office/drawing/2014/main" xmlns="" id="{50155057-5F64-A44D-EBB6-913EC89187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326880" y="2157984"/>
            <a:ext cx="2227344" cy="1645920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xmlns="" id="{095532FA-0A0C-CF19-D640-F92609A782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326880" y="4626864"/>
            <a:ext cx="2227344" cy="1645920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  <a:lvl1pPr>
              <a:defRPr>
                <a:latin typeface="+mn-lt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  <a:lvl1pPr>
              <a:defRPr>
                <a:latin typeface="+mn-lt"/>
              </a:defRPr>
            </a:lvl1pPr>
          </a:lstStyle>
          <a:p>
            <a:fld id="{295C7AAE-A677-454A-8BDB-62A0650ACE9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8618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звание и контент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Рисунок 26">
            <a:extLst>
              <a:ext uri="{FF2B5EF4-FFF2-40B4-BE49-F238E27FC236}">
                <a16:creationId xmlns:a16="http://schemas.microsoft.com/office/drawing/2014/main" xmlns="" id="{6A67D644-32E7-08DE-4A04-59BC59DA67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23536" y="697867"/>
            <a:ext cx="4344928" cy="5462266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sz="14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0"/>
            <a:ext cx="10515600" cy="1736204"/>
          </a:xfrm>
        </p:spPr>
        <p:txBody>
          <a:bodyPr rtlCol="0" anchor="ctr">
            <a:noAutofit/>
          </a:bodyPr>
          <a:lstStyle>
            <a:lvl1pPr algn="ctr">
              <a:defRPr lang="ru-RU" sz="800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C21A91CD-FAA1-12A5-36FC-FB6877A5CF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7235" y="5501848"/>
            <a:ext cx="10515600" cy="135615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ru-RU" sz="8000" b="0" spc="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6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Название и контен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610349A9-96E5-48EF-811D-326560B8C1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90571" y="1188358"/>
            <a:ext cx="6206821" cy="1335273"/>
          </a:xfrm>
        </p:spPr>
        <p:txBody>
          <a:bodyPr lIns="0" tIns="0" rIns="0" bIns="0" rtlCol="0" anchor="t">
            <a:noAutofit/>
          </a:bodyPr>
          <a:lstStyle>
            <a:lvl1pPr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15" name="Рисунок 26">
            <a:extLst>
              <a:ext uri="{FF2B5EF4-FFF2-40B4-BE49-F238E27FC236}">
                <a16:creationId xmlns:a16="http://schemas.microsoft.com/office/drawing/2014/main" xmlns="" id="{E0689DF6-C6F5-534C-0D45-ED59D0031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860958"/>
            <a:ext cx="4085468" cy="5136084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sz="14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24" name="Текст 15">
            <a:extLst>
              <a:ext uri="{FF2B5EF4-FFF2-40B4-BE49-F238E27FC236}">
                <a16:creationId xmlns:a16="http://schemas.microsoft.com/office/drawing/2014/main" xmlns="" id="{EB251253-703B-546E-AB34-52E0AE4AA6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590571" y="3000733"/>
            <a:ext cx="5763227" cy="2996309"/>
          </a:xfrm>
        </p:spPr>
        <p:txBody>
          <a:bodyPr lIns="0" tIns="0" rIns="0" bIns="0" rtlCol="0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lang="ru-RU" sz="16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ru-RU"/>
            </a:pPr>
            <a:r>
              <a:rPr lang="ru-RU" dirty="0"/>
              <a:t>Щелкните, чтобы изменить стили текста образца слайда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ru-RU"/>
            </a:pPr>
            <a:r>
              <a:rPr lang="ru-RU" dirty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57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Название и содержание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642551"/>
            <a:ext cx="10915076" cy="1192137"/>
          </a:xfrm>
        </p:spPr>
        <p:txBody>
          <a:bodyPr lIns="0" tIns="0" rIns="0" bIns="0" rtlCol="0" anchor="t"/>
          <a:lstStyle>
            <a:lvl1pPr algn="ctr">
              <a:defRPr lang="ru-RU" sz="5500">
                <a:solidFill>
                  <a:schemeClr val="accent4"/>
                </a:solidFill>
              </a:defRPr>
            </a:lvl1pPr>
          </a:lstStyle>
          <a:p>
            <a:pPr rtl="0"/>
            <a:r>
              <a:rPr lang="ru-RU" dirty="0"/>
              <a:t>ЩЕЛКНИТЕ, ЧТОБЫ ИЗМЕНИТЬ ОБРАЗЕЦ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08E835A2-9A63-E732-F9E2-A4F4914B176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6455" y="1834688"/>
            <a:ext cx="5310927" cy="723085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2400" b="0" i="0" spc="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dirty="0"/>
              <a:t>СТИЛИ ОБРАЗЦА ТЕКСТА</a:t>
            </a:r>
          </a:p>
        </p:txBody>
      </p:sp>
      <p:sp>
        <p:nvSpPr>
          <p:cNvPr id="27" name="Текст 15">
            <a:extLst>
              <a:ext uri="{FF2B5EF4-FFF2-40B4-BE49-F238E27FC236}">
                <a16:creationId xmlns:a16="http://schemas.microsoft.com/office/drawing/2014/main" xmlns="" id="{7CA4D69F-DA63-104E-3FB3-1F2D82C3B59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244466" y="1834688"/>
            <a:ext cx="5310927" cy="723085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2400" b="0" i="0" spc="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dirty="0"/>
              <a:t>СТИЛИ ОБРАЗЦА ТЕКСТА</a:t>
            </a:r>
          </a:p>
        </p:txBody>
      </p:sp>
      <p:sp>
        <p:nvSpPr>
          <p:cNvPr id="8" name="Текст 15">
            <a:extLst>
              <a:ext uri="{FF2B5EF4-FFF2-40B4-BE49-F238E27FC236}">
                <a16:creationId xmlns:a16="http://schemas.microsoft.com/office/drawing/2014/main" xmlns="" id="{CC404B5F-F158-CEF8-E5AF-9B7601510F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6688" y="2557773"/>
            <a:ext cx="1769072" cy="425705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4" name="Текст 15">
            <a:extLst>
              <a:ext uri="{FF2B5EF4-FFF2-40B4-BE49-F238E27FC236}">
                <a16:creationId xmlns:a16="http://schemas.microsoft.com/office/drawing/2014/main" xmlns="" id="{CAC50623-C141-FF48-2679-AD0F48D51D1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05759" y="2557773"/>
            <a:ext cx="1772935" cy="425705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Образец текста</a:t>
            </a:r>
            <a:endParaRPr lang="ru-RU" dirty="0"/>
          </a:p>
        </p:txBody>
      </p:sp>
      <p:sp>
        <p:nvSpPr>
          <p:cNvPr id="35" name="Текст 15">
            <a:extLst>
              <a:ext uri="{FF2B5EF4-FFF2-40B4-BE49-F238E27FC236}">
                <a16:creationId xmlns:a16="http://schemas.microsoft.com/office/drawing/2014/main" xmlns="" id="{FAAA39D6-45B2-A7D3-5DC3-C2459FFFC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178310" y="2557773"/>
            <a:ext cx="1769072" cy="425705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Образец текста</a:t>
            </a:r>
          </a:p>
        </p:txBody>
      </p:sp>
      <p:sp>
        <p:nvSpPr>
          <p:cNvPr id="26" name="Текст 15">
            <a:extLst>
              <a:ext uri="{FF2B5EF4-FFF2-40B4-BE49-F238E27FC236}">
                <a16:creationId xmlns:a16="http://schemas.microsoft.com/office/drawing/2014/main" xmlns="" id="{08456420-6A32-6316-DB13-BD852A1B7E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44466" y="2557773"/>
            <a:ext cx="1769072" cy="425705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28" name="Текст 15">
            <a:extLst>
              <a:ext uri="{FF2B5EF4-FFF2-40B4-BE49-F238E27FC236}">
                <a16:creationId xmlns:a16="http://schemas.microsoft.com/office/drawing/2014/main" xmlns="" id="{4006011E-82D1-0E59-8663-132BB94A82AD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13537" y="2557773"/>
            <a:ext cx="1772935" cy="425705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29" name="Текст 15">
            <a:extLst>
              <a:ext uri="{FF2B5EF4-FFF2-40B4-BE49-F238E27FC236}">
                <a16:creationId xmlns:a16="http://schemas.microsoft.com/office/drawing/2014/main" xmlns="" id="{979E2337-5EFF-E5EE-D81F-00E835015F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786321" y="2557773"/>
            <a:ext cx="1769072" cy="425705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lIns="91440" tIns="91440" rIns="91440" bIns="91440" rtlCol="0" anchor="ctr">
            <a:noAutofit/>
          </a:bodyPr>
          <a:lstStyle>
            <a:lvl1pPr marL="0" indent="0" algn="ctr">
              <a:buNone/>
              <a:defRPr lang="ru-RU" sz="1600" b="0" i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xmlns="" id="{BAB66CF5-0D1B-FF68-BB2E-8A5D28F0BC5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36688" y="2983478"/>
            <a:ext cx="1769071" cy="2707233"/>
          </a:xfrm>
          <a:ln>
            <a:solidFill>
              <a:schemeClr val="accent4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  <a:endParaRPr lang="ru-RU" dirty="0"/>
          </a:p>
        </p:txBody>
      </p:sp>
      <p:sp>
        <p:nvSpPr>
          <p:cNvPr id="21" name="Текст 18">
            <a:extLst>
              <a:ext uri="{FF2B5EF4-FFF2-40B4-BE49-F238E27FC236}">
                <a16:creationId xmlns:a16="http://schemas.microsoft.com/office/drawing/2014/main" xmlns="" id="{52E7EFCE-36D7-CF86-2FEF-E3734FE9950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405528" y="2983478"/>
            <a:ext cx="1772935" cy="2707233"/>
          </a:xfrm>
          <a:ln>
            <a:solidFill>
              <a:schemeClr val="accent4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6E1DCC08-6799-A1AC-28C2-A872BAF1E55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178463" y="2983478"/>
            <a:ext cx="1768919" cy="2707233"/>
          </a:xfrm>
          <a:ln>
            <a:solidFill>
              <a:schemeClr val="accent4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4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</p:txBody>
      </p:sp>
      <p:sp>
        <p:nvSpPr>
          <p:cNvPr id="30" name="Текст 18">
            <a:extLst>
              <a:ext uri="{FF2B5EF4-FFF2-40B4-BE49-F238E27FC236}">
                <a16:creationId xmlns:a16="http://schemas.microsoft.com/office/drawing/2014/main" xmlns="" id="{CE1BF705-AAB1-D537-2C0D-A795D1D4D17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44466" y="2983478"/>
            <a:ext cx="1769071" cy="2707233"/>
          </a:xfrm>
          <a:ln>
            <a:solidFill>
              <a:schemeClr val="accent1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:a16="http://schemas.microsoft.com/office/drawing/2014/main" xmlns="" id="{5F504EFC-46D9-97D5-DA53-4D8EB52D134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013306" y="2983478"/>
            <a:ext cx="1772935" cy="2707233"/>
          </a:xfrm>
          <a:ln>
            <a:solidFill>
              <a:schemeClr val="accent1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xmlns="" id="{C1231552-C2DF-2460-9DCB-33B1379D750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9786474" y="2983478"/>
            <a:ext cx="1768919" cy="2707233"/>
          </a:xfrm>
          <a:ln>
            <a:solidFill>
              <a:schemeClr val="accent1"/>
            </a:solidFill>
          </a:ln>
        </p:spPr>
        <p:txBody>
          <a:bodyPr lIns="182880" tIns="182880" rIns="182880" bIns="18288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83408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642551"/>
            <a:ext cx="10915076" cy="1553680"/>
          </a:xfrm>
        </p:spPr>
        <p:txBody>
          <a:bodyPr lIns="0" tIns="0" rIns="0" bIns="0" rtlCol="0" anchor="t"/>
          <a:lstStyle>
            <a:lvl1pPr algn="ctr"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26" name="Объект 2">
            <a:extLst>
              <a:ext uri="{FF2B5EF4-FFF2-40B4-BE49-F238E27FC236}">
                <a16:creationId xmlns:a16="http://schemas.microsoft.com/office/drawing/2014/main" xmlns="" id="{87B17915-F2EE-16C0-9704-09115209610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2064" y="1655064"/>
            <a:ext cx="11164824" cy="4599432"/>
          </a:xfrm>
        </p:spPr>
        <p:txBody>
          <a:bodyPr rtlCol="0">
            <a:noAutofit/>
          </a:bodyPr>
          <a:lstStyle>
            <a:lvl1pPr>
              <a:defRPr lang="ru-RU" sz="3200"/>
            </a:lvl1pPr>
            <a:lvl2pPr marL="457200" indent="0" algn="l">
              <a:buNone/>
              <a:defRPr lang="ru-RU" sz="14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1" rtl="0"/>
            <a:r>
              <a:rPr lang="ru-RU" dirty="0"/>
              <a:t>Смарт-графика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99577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462" y="642551"/>
            <a:ext cx="10915076" cy="1553680"/>
          </a:xfrm>
        </p:spPr>
        <p:txBody>
          <a:bodyPr lIns="0" tIns="0" rIns="0" bIns="0" rtlCol="0" anchor="t"/>
          <a:lstStyle>
            <a:lvl1pPr algn="ctr"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:a16="http://schemas.microsoft.com/office/drawing/2014/main" xmlns="" id="{2A29FDC8-4969-6E0E-767C-B89B08D3D23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2336" y="2195513"/>
            <a:ext cx="1743075" cy="3884612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ru-RU" sz="30000" b="0" spc="500" dirty="0">
                <a:ln>
                  <a:noFill/>
                </a:ln>
                <a:solidFill>
                  <a:srgbClr val="C16548">
                    <a:alpha val="10000"/>
                  </a:srgb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0" indent="-1143000" rtl="0">
              <a:spcBef>
                <a:spcPct val="0"/>
              </a:spcBef>
            </a:pPr>
            <a:r>
              <a:rPr lang="ru-RU"/>
              <a:t>0</a:t>
            </a:r>
          </a:p>
        </p:txBody>
      </p:sp>
      <p:sp>
        <p:nvSpPr>
          <p:cNvPr id="7" name="Текст 18">
            <a:extLst>
              <a:ext uri="{FF2B5EF4-FFF2-40B4-BE49-F238E27FC236}">
                <a16:creationId xmlns:a16="http://schemas.microsoft.com/office/drawing/2014/main" xmlns="" id="{894B01F3-B2C5-4835-6EF9-A40EB06012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55389" y="2703910"/>
            <a:ext cx="1743062" cy="2503346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:a16="http://schemas.microsoft.com/office/drawing/2014/main" xmlns="" id="{49CE4F9C-B2A8-323E-0B57-0B8FD348FA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20511" y="2196231"/>
            <a:ext cx="1743075" cy="3884612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ru-RU" sz="30000" b="0" spc="500" dirty="0">
                <a:ln>
                  <a:noFill/>
                </a:ln>
                <a:solidFill>
                  <a:srgbClr val="C16548">
                    <a:alpha val="10000"/>
                  </a:srgb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0" indent="-1143000" rtl="0">
              <a:spcBef>
                <a:spcPct val="0"/>
              </a:spcBef>
            </a:pPr>
            <a:r>
              <a:rPr lang="ru-RU" dirty="0"/>
              <a:t>0</a:t>
            </a:r>
          </a:p>
        </p:txBody>
      </p:sp>
      <p:sp>
        <p:nvSpPr>
          <p:cNvPr id="13" name="Текст 18">
            <a:extLst>
              <a:ext uri="{FF2B5EF4-FFF2-40B4-BE49-F238E27FC236}">
                <a16:creationId xmlns:a16="http://schemas.microsoft.com/office/drawing/2014/main" xmlns="" id="{E9B260B4-D1BC-635B-D388-0E1A9CF2C18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830848" y="2703910"/>
            <a:ext cx="1743062" cy="2503346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xmlns="" id="{6470C7D3-57C4-0583-E642-C6AB3565F67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732902" y="2196231"/>
            <a:ext cx="1743075" cy="3884612"/>
          </a:xfr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ru-RU" sz="30000" b="0" spc="500" dirty="0">
                <a:ln>
                  <a:noFill/>
                </a:ln>
                <a:solidFill>
                  <a:srgbClr val="C16548">
                    <a:alpha val="10000"/>
                  </a:srgb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0" indent="-1143000" rtl="0">
              <a:spcBef>
                <a:spcPct val="0"/>
              </a:spcBef>
            </a:pPr>
            <a:r>
              <a:rPr lang="ru-RU"/>
              <a:t>0</a:t>
            </a:r>
          </a:p>
        </p:txBody>
      </p:sp>
      <p:sp>
        <p:nvSpPr>
          <p:cNvPr id="15" name="Текст 18">
            <a:extLst>
              <a:ext uri="{FF2B5EF4-FFF2-40B4-BE49-F238E27FC236}">
                <a16:creationId xmlns:a16="http://schemas.microsoft.com/office/drawing/2014/main" xmlns="" id="{6978037E-3163-1C71-E997-16A7D05981D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10474" y="2703910"/>
            <a:ext cx="1743062" cy="2503346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6061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Текст 3">
            <a:extLst>
              <a:ext uri="{FF2B5EF4-FFF2-40B4-BE49-F238E27FC236}">
                <a16:creationId xmlns:a16="http://schemas.microsoft.com/office/drawing/2014/main" xmlns="" id="{CB59D176-085F-4D98-7EAC-587AAF3883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496452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40" name="Текст 3">
            <a:extLst>
              <a:ext uri="{FF2B5EF4-FFF2-40B4-BE49-F238E27FC236}">
                <a16:creationId xmlns:a16="http://schemas.microsoft.com/office/drawing/2014/main" xmlns="" id="{35534993-EB28-20A0-649F-874B18BF08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42270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45" name="Текст 3">
            <a:extLst>
              <a:ext uri="{FF2B5EF4-FFF2-40B4-BE49-F238E27FC236}">
                <a16:creationId xmlns:a16="http://schemas.microsoft.com/office/drawing/2014/main" xmlns="" id="{C343DEA5-C42E-2B07-9B4F-07365994AE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780992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46" name="Текст 3">
            <a:extLst>
              <a:ext uri="{FF2B5EF4-FFF2-40B4-BE49-F238E27FC236}">
                <a16:creationId xmlns:a16="http://schemas.microsoft.com/office/drawing/2014/main" xmlns="" id="{575FF4D9-84C9-19DB-9830-B3FFCD6F52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2919714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42" name="Текст 3">
            <a:extLst>
              <a:ext uri="{FF2B5EF4-FFF2-40B4-BE49-F238E27FC236}">
                <a16:creationId xmlns:a16="http://schemas.microsoft.com/office/drawing/2014/main" xmlns="" id="{C6101C39-E513-BB9E-A945-D86FEDC7EC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197158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41" name="Текст 3">
            <a:extLst>
              <a:ext uri="{FF2B5EF4-FFF2-40B4-BE49-F238E27FC236}">
                <a16:creationId xmlns:a16="http://schemas.microsoft.com/office/drawing/2014/main" xmlns="" id="{992DB54E-3FB3-A115-7CFE-06CB747E0F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335880"/>
            <a:ext cx="12192000" cy="992899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lang="ru-RU" sz="8500" b="0" spc="1000" baseline="0">
                <a:solidFill>
                  <a:schemeClr val="bg1">
                    <a:alpha val="10000"/>
                  </a:schemeClr>
                </a:solidFill>
                <a:latin typeface="+mj-lt"/>
              </a:defRPr>
            </a:lvl1pPr>
            <a:lvl2pPr marL="457200" indent="0">
              <a:buNone/>
              <a:defRPr lang="ru-RU">
                <a:latin typeface="Felix Titling" pitchFamily="82" charset="77"/>
              </a:defRPr>
            </a:lvl2pPr>
            <a:lvl3pPr marL="914400" indent="0">
              <a:buNone/>
              <a:defRPr lang="ru-RU">
                <a:latin typeface="Felix Titling" pitchFamily="82" charset="77"/>
              </a:defRPr>
            </a:lvl3pPr>
            <a:lvl4pPr marL="1371600" indent="0">
              <a:buNone/>
              <a:defRPr lang="ru-RU">
                <a:latin typeface="Felix Titling" pitchFamily="82" charset="77"/>
              </a:defRPr>
            </a:lvl4pPr>
            <a:lvl5pPr marL="1828800" indent="0">
              <a:buNone/>
              <a:defRPr lang="ru-RU">
                <a:latin typeface="Felix Titling" pitchFamily="82" charset="77"/>
              </a:defRPr>
            </a:lvl5pPr>
          </a:lstStyle>
          <a:p>
            <a:pPr lvl="0" rtl="0"/>
            <a:r>
              <a:rPr lang="ru-RU" dirty="0"/>
              <a:t>ОБРАЗЕЦ ЗАГОЛОВКА</a:t>
            </a:r>
          </a:p>
        </p:txBody>
      </p:sp>
      <p:sp>
        <p:nvSpPr>
          <p:cNvPr id="15" name="Рисунок 14">
            <a:extLst>
              <a:ext uri="{FF2B5EF4-FFF2-40B4-BE49-F238E27FC236}">
                <a16:creationId xmlns:a16="http://schemas.microsoft.com/office/drawing/2014/main" xmlns="" id="{878CB881-B4B6-F9E5-06B7-B87D6D5300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31067" y="-2"/>
            <a:ext cx="5329866" cy="6858002"/>
          </a:xfrm>
          <a:custGeom>
            <a:avLst/>
            <a:gdLst>
              <a:gd name="connsiteX0" fmla="*/ 1468671 w 5329866"/>
              <a:gd name="connsiteY0" fmla="*/ 0 h 6858002"/>
              <a:gd name="connsiteX1" fmla="*/ 3861196 w 5329866"/>
              <a:gd name="connsiteY1" fmla="*/ 0 h 6858002"/>
              <a:gd name="connsiteX2" fmla="*/ 3935199 w 5329866"/>
              <a:gd name="connsiteY2" fmla="*/ 35649 h 6858002"/>
              <a:gd name="connsiteX3" fmla="*/ 5329866 w 5329866"/>
              <a:gd name="connsiteY3" fmla="*/ 2378940 h 6858002"/>
              <a:gd name="connsiteX4" fmla="*/ 5326197 w 5329866"/>
              <a:gd name="connsiteY4" fmla="*/ 2451598 h 6858002"/>
              <a:gd name="connsiteX5" fmla="*/ 5329866 w 5329866"/>
              <a:gd name="connsiteY5" fmla="*/ 2451598 h 6858002"/>
              <a:gd name="connsiteX6" fmla="*/ 5329866 w 5329866"/>
              <a:gd name="connsiteY6" fmla="*/ 4479063 h 6858002"/>
              <a:gd name="connsiteX7" fmla="*/ 5329866 w 5329866"/>
              <a:gd name="connsiteY7" fmla="*/ 4613615 h 6858002"/>
              <a:gd name="connsiteX8" fmla="*/ 5323072 w 5329866"/>
              <a:gd name="connsiteY8" fmla="*/ 4613615 h 6858002"/>
              <a:gd name="connsiteX9" fmla="*/ 5316108 w 5329866"/>
              <a:gd name="connsiteY9" fmla="*/ 4751537 h 6858002"/>
              <a:gd name="connsiteX10" fmla="*/ 4074162 w 5329866"/>
              <a:gd name="connsiteY10" fmla="*/ 6741332 h 6858002"/>
              <a:gd name="connsiteX11" fmla="*/ 3866899 w 5329866"/>
              <a:gd name="connsiteY11" fmla="*/ 6858002 h 6858002"/>
              <a:gd name="connsiteX12" fmla="*/ 1462968 w 5329866"/>
              <a:gd name="connsiteY12" fmla="*/ 6858002 h 6858002"/>
              <a:gd name="connsiteX13" fmla="*/ 1255705 w 5329866"/>
              <a:gd name="connsiteY13" fmla="*/ 6741332 h 6858002"/>
              <a:gd name="connsiteX14" fmla="*/ 13759 w 5329866"/>
              <a:gd name="connsiteY14" fmla="*/ 4751537 h 6858002"/>
              <a:gd name="connsiteX15" fmla="*/ 6794 w 5329866"/>
              <a:gd name="connsiteY15" fmla="*/ 4613615 h 6858002"/>
              <a:gd name="connsiteX16" fmla="*/ 2 w 5329866"/>
              <a:gd name="connsiteY16" fmla="*/ 4613615 h 6858002"/>
              <a:gd name="connsiteX17" fmla="*/ 2 w 5329866"/>
              <a:gd name="connsiteY17" fmla="*/ 4479105 h 6858002"/>
              <a:gd name="connsiteX18" fmla="*/ 0 w 5329866"/>
              <a:gd name="connsiteY18" fmla="*/ 4479063 h 6858002"/>
              <a:gd name="connsiteX19" fmla="*/ 2 w 5329866"/>
              <a:gd name="connsiteY19" fmla="*/ 4479021 h 6858002"/>
              <a:gd name="connsiteX20" fmla="*/ 2 w 5329866"/>
              <a:gd name="connsiteY20" fmla="*/ 2451598 h 6858002"/>
              <a:gd name="connsiteX21" fmla="*/ 3670 w 5329866"/>
              <a:gd name="connsiteY21" fmla="*/ 2451598 h 6858002"/>
              <a:gd name="connsiteX22" fmla="*/ 0 w 5329866"/>
              <a:gd name="connsiteY22" fmla="*/ 2378940 h 6858002"/>
              <a:gd name="connsiteX23" fmla="*/ 1394668 w 5329866"/>
              <a:gd name="connsiteY23" fmla="*/ 35649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29866" h="6858002">
                <a:moveTo>
                  <a:pt x="1468671" y="0"/>
                </a:moveTo>
                <a:lnTo>
                  <a:pt x="3861196" y="0"/>
                </a:lnTo>
                <a:lnTo>
                  <a:pt x="3935199" y="35649"/>
                </a:lnTo>
                <a:cubicBezTo>
                  <a:pt x="4765925" y="486927"/>
                  <a:pt x="5329866" y="1367076"/>
                  <a:pt x="5329866" y="2378940"/>
                </a:cubicBezTo>
                <a:lnTo>
                  <a:pt x="5326197" y="2451598"/>
                </a:lnTo>
                <a:lnTo>
                  <a:pt x="5329866" y="2451598"/>
                </a:lnTo>
                <a:lnTo>
                  <a:pt x="5329866" y="4479063"/>
                </a:lnTo>
                <a:lnTo>
                  <a:pt x="5329866" y="4613615"/>
                </a:lnTo>
                <a:lnTo>
                  <a:pt x="5323072" y="4613615"/>
                </a:lnTo>
                <a:lnTo>
                  <a:pt x="5316108" y="4751537"/>
                </a:lnTo>
                <a:cubicBezTo>
                  <a:pt x="5230813" y="5591419"/>
                  <a:pt x="4755512" y="6316003"/>
                  <a:pt x="4074162" y="6741332"/>
                </a:cubicBezTo>
                <a:lnTo>
                  <a:pt x="3866899" y="6858002"/>
                </a:lnTo>
                <a:lnTo>
                  <a:pt x="1462968" y="6858002"/>
                </a:lnTo>
                <a:lnTo>
                  <a:pt x="1255705" y="6741332"/>
                </a:lnTo>
                <a:cubicBezTo>
                  <a:pt x="574355" y="6316003"/>
                  <a:pt x="99054" y="5591419"/>
                  <a:pt x="13759" y="4751537"/>
                </a:cubicBezTo>
                <a:lnTo>
                  <a:pt x="6794" y="4613615"/>
                </a:lnTo>
                <a:lnTo>
                  <a:pt x="2" y="4613615"/>
                </a:lnTo>
                <a:lnTo>
                  <a:pt x="2" y="4479105"/>
                </a:lnTo>
                <a:lnTo>
                  <a:pt x="0" y="4479063"/>
                </a:lnTo>
                <a:lnTo>
                  <a:pt x="2" y="4479021"/>
                </a:lnTo>
                <a:lnTo>
                  <a:pt x="2" y="2451598"/>
                </a:lnTo>
                <a:lnTo>
                  <a:pt x="3670" y="2451598"/>
                </a:lnTo>
                <a:lnTo>
                  <a:pt x="0" y="2378940"/>
                </a:lnTo>
                <a:cubicBezTo>
                  <a:pt x="0" y="1367076"/>
                  <a:pt x="563941" y="486927"/>
                  <a:pt x="1394668" y="3564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sz="1400" b="0" i="0">
                <a:latin typeface="+mn-lt"/>
                <a:cs typeface="+mn-cs"/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4" name="Заголовок 2">
            <a:extLst>
              <a:ext uri="{FF2B5EF4-FFF2-40B4-BE49-F238E27FC236}">
                <a16:creationId xmlns:a16="http://schemas.microsoft.com/office/drawing/2014/main" xmlns="" id="{B731088F-47E0-33BA-856D-6E68D4A69A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54639"/>
            <a:ext cx="12192000" cy="996696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ru-RU" sz="8500" b="0" i="0" spc="100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indent="0" algn="ctr" rtl="0">
              <a:spcBef>
                <a:spcPts val="1000"/>
              </a:spcBef>
              <a:buFont typeface="Arial" panose="020B0604020202020204" pitchFamily="34" charset="0"/>
            </a:pPr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88285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Название и контент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36C06-E9E1-16BE-139D-B69DCBBD28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90572" y="1188358"/>
            <a:ext cx="6099858" cy="1335273"/>
          </a:xfrm>
        </p:spPr>
        <p:txBody>
          <a:bodyPr lIns="0" tIns="0" rIns="0" bIns="0" rtlCol="0" anchor="t">
            <a:noAutofit/>
          </a:bodyPr>
          <a:lstStyle>
            <a:lvl1pPr>
              <a:defRPr lang="ru-RU" sz="5500">
                <a:solidFill>
                  <a:schemeClr val="accent4"/>
                </a:solidFill>
                <a:latin typeface="+mj-lt"/>
              </a:defRPr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xmlns="" id="{67897E40-8096-E77D-E61A-A0AAC64EA41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38481" y="581371"/>
            <a:ext cx="3884344" cy="5415673"/>
          </a:xfrm>
          <a:custGeom>
            <a:avLst/>
            <a:gdLst>
              <a:gd name="connsiteX0" fmla="*/ 1942453 w 3884344"/>
              <a:gd name="connsiteY0" fmla="*/ 0 h 5415673"/>
              <a:gd name="connsiteX1" fmla="*/ 3874878 w 3884344"/>
              <a:gd name="connsiteY1" fmla="*/ 1743849 h 5415673"/>
              <a:gd name="connsiteX2" fmla="*/ 3884344 w 3884344"/>
              <a:gd name="connsiteY2" fmla="*/ 1931324 h 5415673"/>
              <a:gd name="connsiteX3" fmla="*/ 3884344 w 3884344"/>
              <a:gd name="connsiteY3" fmla="*/ 1953581 h 5415673"/>
              <a:gd name="connsiteX4" fmla="*/ 3882232 w 3884344"/>
              <a:gd name="connsiteY4" fmla="*/ 1995413 h 5415673"/>
              <a:gd name="connsiteX5" fmla="*/ 3884344 w 3884344"/>
              <a:gd name="connsiteY5" fmla="*/ 1995413 h 5415673"/>
              <a:gd name="connsiteX6" fmla="*/ 3884344 w 3884344"/>
              <a:gd name="connsiteY6" fmla="*/ 3571294 h 5415673"/>
              <a:gd name="connsiteX7" fmla="*/ 3879954 w 3884344"/>
              <a:gd name="connsiteY7" fmla="*/ 3571294 h 5415673"/>
              <a:gd name="connsiteX8" fmla="*/ 3874878 w 3884344"/>
              <a:gd name="connsiteY8" fmla="*/ 3671825 h 5415673"/>
              <a:gd name="connsiteX9" fmla="*/ 1942453 w 3884344"/>
              <a:gd name="connsiteY9" fmla="*/ 5415673 h 5415673"/>
              <a:gd name="connsiteX10" fmla="*/ 10029 w 3884344"/>
              <a:gd name="connsiteY10" fmla="*/ 3671825 h 5415673"/>
              <a:gd name="connsiteX11" fmla="*/ 4952 w 3884344"/>
              <a:gd name="connsiteY11" fmla="*/ 3571294 h 5415673"/>
              <a:gd name="connsiteX12" fmla="*/ 2 w 3884344"/>
              <a:gd name="connsiteY12" fmla="*/ 3571294 h 5415673"/>
              <a:gd name="connsiteX13" fmla="*/ 2 w 3884344"/>
              <a:gd name="connsiteY13" fmla="*/ 3473251 h 5415673"/>
              <a:gd name="connsiteX14" fmla="*/ 0 w 3884344"/>
              <a:gd name="connsiteY14" fmla="*/ 3473220 h 5415673"/>
              <a:gd name="connsiteX15" fmla="*/ 2 w 3884344"/>
              <a:gd name="connsiteY15" fmla="*/ 3473189 h 5415673"/>
              <a:gd name="connsiteX16" fmla="*/ 2 w 3884344"/>
              <a:gd name="connsiteY16" fmla="*/ 1995413 h 5415673"/>
              <a:gd name="connsiteX17" fmla="*/ 2675 w 3884344"/>
              <a:gd name="connsiteY17" fmla="*/ 1995413 h 5415673"/>
              <a:gd name="connsiteX18" fmla="*/ 0 w 3884344"/>
              <a:gd name="connsiteY18" fmla="*/ 1942453 h 5415673"/>
              <a:gd name="connsiteX19" fmla="*/ 1942453 w 3884344"/>
              <a:gd name="connsiteY19" fmla="*/ 0 h 541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84344" h="5415673">
                <a:moveTo>
                  <a:pt x="1942453" y="0"/>
                </a:moveTo>
                <a:cubicBezTo>
                  <a:pt x="2948191" y="0"/>
                  <a:pt x="3775405" y="764355"/>
                  <a:pt x="3874878" y="1743849"/>
                </a:cubicBezTo>
                <a:lnTo>
                  <a:pt x="3884344" y="1931324"/>
                </a:lnTo>
                <a:lnTo>
                  <a:pt x="3884344" y="1953581"/>
                </a:lnTo>
                <a:lnTo>
                  <a:pt x="3882232" y="1995413"/>
                </a:lnTo>
                <a:lnTo>
                  <a:pt x="3884344" y="1995413"/>
                </a:lnTo>
                <a:lnTo>
                  <a:pt x="3884344" y="3571294"/>
                </a:lnTo>
                <a:lnTo>
                  <a:pt x="3879954" y="3571294"/>
                </a:lnTo>
                <a:lnTo>
                  <a:pt x="3874878" y="3671825"/>
                </a:lnTo>
                <a:cubicBezTo>
                  <a:pt x="3775404" y="4651319"/>
                  <a:pt x="2948192" y="5415673"/>
                  <a:pt x="1942453" y="5415673"/>
                </a:cubicBezTo>
                <a:cubicBezTo>
                  <a:pt x="936714" y="5415673"/>
                  <a:pt x="109502" y="4651319"/>
                  <a:pt x="10029" y="3671825"/>
                </a:cubicBezTo>
                <a:lnTo>
                  <a:pt x="4952" y="3571294"/>
                </a:lnTo>
                <a:lnTo>
                  <a:pt x="2" y="3571294"/>
                </a:lnTo>
                <a:lnTo>
                  <a:pt x="2" y="3473251"/>
                </a:lnTo>
                <a:lnTo>
                  <a:pt x="0" y="3473220"/>
                </a:lnTo>
                <a:lnTo>
                  <a:pt x="2" y="3473189"/>
                </a:lnTo>
                <a:lnTo>
                  <a:pt x="2" y="1995413"/>
                </a:lnTo>
                <a:lnTo>
                  <a:pt x="2675" y="1995413"/>
                </a:lnTo>
                <a:lnTo>
                  <a:pt x="0" y="1942453"/>
                </a:lnTo>
                <a:cubicBezTo>
                  <a:pt x="0" y="869666"/>
                  <a:pt x="869666" y="0"/>
                  <a:pt x="1942453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lang="ru-RU" b="0"/>
            </a:lvl1pPr>
          </a:lstStyle>
          <a:p>
            <a:pPr rtl="0"/>
            <a:endParaRPr lang="ru-RU" dirty="0"/>
          </a:p>
        </p:txBody>
      </p:sp>
      <p:sp>
        <p:nvSpPr>
          <p:cNvPr id="8" name="Текст 15">
            <a:extLst>
              <a:ext uri="{FF2B5EF4-FFF2-40B4-BE49-F238E27FC236}">
                <a16:creationId xmlns:a16="http://schemas.microsoft.com/office/drawing/2014/main" xmlns="" id="{6414DEE6-A86D-4699-E6EF-CE6745F5D4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90571" y="3000733"/>
            <a:ext cx="2916821" cy="42826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18" name="Текст 15">
            <a:extLst>
              <a:ext uri="{FF2B5EF4-FFF2-40B4-BE49-F238E27FC236}">
                <a16:creationId xmlns:a16="http://schemas.microsoft.com/office/drawing/2014/main" xmlns="" id="{C68EE5CA-4729-4FEA-F1BC-F976BEEBC48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73609" y="3000733"/>
            <a:ext cx="2916821" cy="428268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1" i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12" name="Текст 18">
            <a:extLst>
              <a:ext uri="{FF2B5EF4-FFF2-40B4-BE49-F238E27FC236}">
                <a16:creationId xmlns:a16="http://schemas.microsoft.com/office/drawing/2014/main" xmlns="" id="{CA3BC7A6-D12C-160A-CB5C-E556052508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90571" y="3530279"/>
            <a:ext cx="2916821" cy="2466764"/>
          </a:xfrm>
        </p:spPr>
        <p:txBody>
          <a:bodyPr lIns="0" tIns="0" rIns="0" bIns="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xmlns="" id="{72DF7BAB-7F6A-3D7B-F8A9-D7C4BD1D3B6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73609" y="3530279"/>
            <a:ext cx="2916821" cy="2466764"/>
          </a:xfrm>
        </p:spPr>
        <p:txBody>
          <a:bodyPr lIns="0" tIns="0" rIns="0" bIns="0" rtlCol="0">
            <a:noAutofit/>
          </a:bodyPr>
          <a:lstStyle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lang="ru-RU" sz="1200" b="0" i="0" spc="50" baseline="0">
                <a:solidFill>
                  <a:srgbClr val="C16548"/>
                </a:solidFill>
                <a:latin typeface="+mn-lt"/>
                <a:cs typeface="+mn-cs"/>
              </a:defRPr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8C560A5-5844-81D4-98B4-29211FD2EA1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DFB1A8-4CF1-35AB-0707-AEAF88714AC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72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B94F4E-FF39-0408-C3C6-A986750D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61" y="365125"/>
            <a:ext cx="109150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B616EB-5E9D-04D9-F6DC-33F7E5BBA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8460" y="1825625"/>
            <a:ext cx="1091507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61C11A-4AAF-B1E1-B1F3-67C0A55EF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1033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RU" sz="1200" b="0" i="0" spc="50" baseline="0">
                <a:solidFill>
                  <a:schemeClr val="accent2">
                    <a:lumMod val="90000"/>
                  </a:schemeClr>
                </a:solidFill>
                <a:latin typeface="+mn-lt"/>
                <a:cs typeface="+mn-cs"/>
              </a:defRPr>
            </a:lvl1pPr>
          </a:lstStyle>
          <a:p>
            <a:fld id="{295C7AAE-A677-454A-8BDB-62A0650ACE98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D63DBDAD-8830-10AA-86C7-A42D12292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8460" y="6356350"/>
            <a:ext cx="4114800" cy="365125"/>
          </a:xfrm>
          <a:prstGeom prst="rect">
            <a:avLst/>
          </a:prstGeom>
        </p:spPr>
        <p:txBody>
          <a:bodyPr rtlCol="0" anchor="ctr"/>
          <a:lstStyle>
            <a:lvl1pPr>
              <a:defRPr lang="ru-RU" sz="1200" b="0" i="0" spc="50" baseline="0">
                <a:solidFill>
                  <a:schemeClr val="accent2">
                    <a:lumMod val="90000"/>
                  </a:schemeClr>
                </a:solidFill>
                <a:latin typeface="+mn-lt"/>
                <a:cs typeface="+mn-cs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16815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11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5500" kern="1200" spc="5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000" b="1" i="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6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2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Arial" panose="02000503020000020003" pitchFamily="2" charset="0"/>
          <a:ea typeface="+mn-ea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0">
            <a:extLst>
              <a:ext uri="{FF2B5EF4-FFF2-40B4-BE49-F238E27FC236}">
                <a16:creationId xmlns:a16="http://schemas.microsoft.com/office/drawing/2014/main" xmlns="" id="{8D0D6D3E-D7F9-4591-9CA9-DDF4DB1F73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706A25-0569-0BFE-AB1C-FC206CC58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6" y="166"/>
            <a:ext cx="8118497" cy="6853479"/>
          </a:xfrm>
          <a:solidFill>
            <a:srgbClr val="E1C9C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</a:lstStyle>
          <a:p>
            <a:pPr algn="ctr"/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Arial"/>
              </a:rPr>
              <a:t>«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Совершенствование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процессов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управления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»,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реализуемого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в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рамках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проекта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/>
            </a:r>
            <a:b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</a:b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 «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Эффективный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регион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» </a:t>
            </a:r>
            <a:b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</a:b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в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Ростовской</a:t>
            </a:r>
            <a:r>
              <a:rPr lang="en-US" sz="2000" b="1" dirty="0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 </a:t>
            </a:r>
            <a:r>
              <a:rPr lang="en-US" sz="2000" b="1" err="1">
                <a:solidFill>
                  <a:schemeClr val="accent2">
                    <a:lumMod val="25000"/>
                  </a:schemeClr>
                </a:solidFill>
                <a:latin typeface="Arial"/>
                <a:ea typeface="+mj-lt"/>
                <a:cs typeface="+mj-lt"/>
              </a:rPr>
              <a:t>области</a:t>
            </a:r>
            <a:r>
              <a:rPr lang="en-US" sz="1800" b="1" dirty="0">
                <a:solidFill>
                  <a:schemeClr val="tx1"/>
                </a:solidFill>
                <a:latin typeface="Arial"/>
                <a:ea typeface="+mj-lt"/>
                <a:cs typeface="+mj-lt"/>
              </a:rPr>
              <a:t> </a:t>
            </a:r>
            <a:br>
              <a:rPr lang="en-US" sz="1800" b="1" dirty="0">
                <a:solidFill>
                  <a:schemeClr val="tx1"/>
                </a:solidFill>
                <a:latin typeface="Arial"/>
                <a:ea typeface="+mj-lt"/>
                <a:cs typeface="+mj-lt"/>
              </a:rPr>
            </a:br>
            <a:endParaRPr lang="en-US" sz="1800" b="1" dirty="0">
              <a:solidFill>
                <a:schemeClr val="tx1"/>
              </a:solidFill>
              <a:latin typeface="Arial"/>
              <a:ea typeface="+mj-lt"/>
              <a:cs typeface="+mj-lt"/>
            </a:endParaRPr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xmlns="" id="{C4C9F2B0-1044-46EB-8AEB-C3BFFDE6C2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xmlns="" id="{D28B54C3-B57B-472A-B96E-1FCB67093D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6000"/>
                </a:schemeClr>
              </a:gs>
              <a:gs pos="100000">
                <a:srgbClr val="000000">
                  <a:alpha val="5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DB3C429-F8DA-49B9-AF84-21996FCF78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4000"/>
                </a:srgbClr>
              </a:gs>
              <a:gs pos="96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логотип, символ, Графика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A44D3C7-E2FC-EDD2-C698-258BF62E1C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r="-2" b="-2"/>
          <a:stretch>
            <a:fillRect/>
          </a:stretch>
        </p:blipFill>
        <p:spPr>
          <a:xfrm>
            <a:off x="8490858" y="185222"/>
            <a:ext cx="3243048" cy="3243048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9AAE66DB-FF88-F6CB-E698-5F550CE76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34593" y="3975219"/>
            <a:ext cx="2594126" cy="2394857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ru-RU" dirty="0">
                <a:ea typeface="+mn-lt"/>
                <a:cs typeface="+mn-lt"/>
              </a:rPr>
              <a:t>муниципальное бюджетное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учреждение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города Новошахтинска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«Многофункциональный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центр предоставления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государственных и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муниципальных услуг» </a:t>
            </a:r>
            <a:br>
              <a:rPr lang="ru-RU" dirty="0">
                <a:ea typeface="+mn-lt"/>
                <a:cs typeface="+mn-lt"/>
              </a:rPr>
            </a:br>
            <a:endParaRPr lang="ru-RU" dirty="0">
              <a:ea typeface="+mn-lt"/>
              <a:cs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7B4564-607A-32E1-894B-F7FC42113431}"/>
              </a:ext>
            </a:extLst>
          </p:cNvPr>
          <p:cNvSpPr txBox="1"/>
          <p:nvPr/>
        </p:nvSpPr>
        <p:spPr>
          <a:xfrm>
            <a:off x="576943" y="1926772"/>
            <a:ext cx="7239000" cy="3016210"/>
          </a:xfrm>
          <a:prstGeom prst="rect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err="1">
                <a:solidFill>
                  <a:schemeClr val="tx2"/>
                </a:solidFill>
                <a:latin typeface="Arial"/>
              </a:rPr>
              <a:t>Реализация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проекта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: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</a:endParaRPr>
          </a:p>
          <a:p>
            <a:pPr algn="ctr"/>
            <a:endParaRPr lang="en-US" sz="2800" b="1" dirty="0">
              <a:latin typeface="Arial"/>
            </a:endParaRPr>
          </a:p>
          <a:p>
            <a:pPr algn="ctr"/>
            <a:r>
              <a:rPr lang="en-US" sz="2800" b="1" dirty="0">
                <a:solidFill>
                  <a:schemeClr val="accent1">
                    <a:lumMod val="76000"/>
                  </a:schemeClr>
                </a:solidFill>
                <a:latin typeface="Arial"/>
              </a:rPr>
              <a:t> 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«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Совершенствование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процессов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управления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в МБУ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г.Новошахтинска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МФЦ» «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Платформа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контроля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исполнения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поручений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(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далее-Платформа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 </a:t>
            </a:r>
            <a:r>
              <a:rPr lang="en-US" sz="2800" b="1" err="1">
                <a:solidFill>
                  <a:schemeClr val="tx2"/>
                </a:solidFill>
                <a:latin typeface="Arial"/>
              </a:rPr>
              <a:t>контроля</a:t>
            </a:r>
            <a:r>
              <a:rPr lang="en-US" sz="2800" b="1" dirty="0">
                <a:solidFill>
                  <a:schemeClr val="tx2"/>
                </a:solidFill>
                <a:latin typeface="Arial"/>
              </a:rPr>
              <a:t>)»</a:t>
            </a:r>
            <a:endParaRPr lang="ru-RU" sz="2800" b="1">
              <a:solidFill>
                <a:schemeClr val="tx2"/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7122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455FBFE-22FC-0622-D5CB-2219B82ED72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10</a:t>
            </a:fld>
            <a:endParaRPr lang="ru-RU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18DD4D5-2455-95EB-7F10-82F2BAA1AD3B}"/>
              </a:ext>
            </a:extLst>
          </p:cNvPr>
          <p:cNvSpPr txBox="1"/>
          <p:nvPr/>
        </p:nvSpPr>
        <p:spPr>
          <a:xfrm>
            <a:off x="5495925" y="3000375"/>
            <a:ext cx="1447800" cy="141423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183"/>
              </a:lnSpc>
            </a:pPr>
            <a:r>
              <a:rPr lang="ru-RU" sz="1200" b="1" dirty="0" err="1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оздание</a:t>
            </a:r>
            <a:r>
              <a:rPr lang="ru-RU" sz="1200" b="1" dirty="0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 инструментария для </a:t>
            </a:r>
            <a:r>
              <a:rPr lang="ru-RU" sz="1400" b="1" dirty="0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группового внесения</a:t>
            </a:r>
            <a:endParaRPr lang="ru-RU" sz="1400" b="1" dirty="0">
              <a:solidFill>
                <a:srgbClr val="C16548">
                  <a:alpha val="5000"/>
                </a:srgbClr>
              </a:solidFill>
              <a:latin typeface="Arial"/>
              <a:ea typeface="Calibri"/>
              <a:cs typeface="Arial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endParaRPr lang="ru-RU" sz="1200" b="1" dirty="0">
              <a:solidFill>
                <a:schemeClr val="accent1"/>
              </a:solidFill>
              <a:latin typeface="Arial"/>
              <a:ea typeface="Calibri"/>
              <a:cs typeface="Calibri"/>
            </a:endParaRPr>
          </a:p>
          <a:p>
            <a:pPr marL="171450" indent="-171450"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endParaRPr lang="ru-RU" sz="1400" b="1" dirty="0">
              <a:solidFill>
                <a:srgbClr val="C16548">
                  <a:alpha val="5000"/>
                </a:srgbClr>
              </a:solidFill>
              <a:latin typeface="Arial"/>
              <a:ea typeface="Calibri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>
              <a:ea typeface="Calibri"/>
            </a:endParaRPr>
          </a:p>
        </p:txBody>
      </p:sp>
      <p:pic>
        <p:nvPicPr>
          <p:cNvPr id="7" name="Рисунок 6" descr="Изображение выглядит как текст, снимок экрана, Шрифт, Параллель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F74EEEEF-7F9C-7896-D7AC-381BD7626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" y="4763"/>
            <a:ext cx="1081087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22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8213139-EDF7-7191-463F-6E44E7BDB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 descr="Графический элемент SmartArt: шеврон">
            <a:extLst>
              <a:ext uri="{FF2B5EF4-FFF2-40B4-BE49-F238E27FC236}">
                <a16:creationId xmlns:a16="http://schemas.microsoft.com/office/drawing/2014/main" xmlns="" id="{4CCF3262-6D9F-D266-C901-D3E30C44C1F5}"/>
              </a:ext>
            </a:extLst>
          </p:cNvPr>
          <p:cNvGrpSpPr/>
          <p:nvPr/>
        </p:nvGrpSpPr>
        <p:grpSpPr>
          <a:xfrm>
            <a:off x="638459" y="2632042"/>
            <a:ext cx="11423184" cy="3170058"/>
            <a:chOff x="420486" y="3833157"/>
            <a:chExt cx="11677245" cy="893299"/>
          </a:xfrm>
        </p:grpSpPr>
        <p:sp>
          <p:nvSpPr>
            <p:cNvPr id="28" name="Полилиния 16">
              <a:extLst>
                <a:ext uri="{FF2B5EF4-FFF2-40B4-BE49-F238E27FC236}">
                  <a16:creationId xmlns:a16="http://schemas.microsoft.com/office/drawing/2014/main" xmlns="" id="{22F0A3BF-5B05-49DE-7C4F-AE5EF6D4322C}"/>
                </a:ext>
              </a:extLst>
            </p:cNvPr>
            <p:cNvSpPr/>
            <p:nvPr/>
          </p:nvSpPr>
          <p:spPr>
            <a:xfrm>
              <a:off x="420486" y="3833991"/>
              <a:ext cx="2507825" cy="887869"/>
            </a:xfrm>
            <a:custGeom>
              <a:avLst/>
              <a:gdLst>
                <a:gd name="connsiteX0" fmla="*/ 0 w 2702625"/>
                <a:gd name="connsiteY0" fmla="*/ 0 h 1081050"/>
                <a:gd name="connsiteX1" fmla="*/ 2162100 w 2702625"/>
                <a:gd name="connsiteY1" fmla="*/ 0 h 1081050"/>
                <a:gd name="connsiteX2" fmla="*/ 2702625 w 2702625"/>
                <a:gd name="connsiteY2" fmla="*/ 540525 h 1081050"/>
                <a:gd name="connsiteX3" fmla="*/ 2162100 w 2702625"/>
                <a:gd name="connsiteY3" fmla="*/ 1081050 h 1081050"/>
                <a:gd name="connsiteX4" fmla="*/ 0 w 2702625"/>
                <a:gd name="connsiteY4" fmla="*/ 1081050 h 1081050"/>
                <a:gd name="connsiteX5" fmla="*/ 0 w 2702625"/>
                <a:gd name="connsiteY5" fmla="*/ 0 h 10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2625" h="1081050">
                  <a:moveTo>
                    <a:pt x="0" y="0"/>
                  </a:moveTo>
                  <a:lnTo>
                    <a:pt x="2162100" y="0"/>
                  </a:lnTo>
                  <a:lnTo>
                    <a:pt x="2702625" y="540525"/>
                  </a:lnTo>
                  <a:lnTo>
                    <a:pt x="2162100" y="1081050"/>
                  </a:lnTo>
                  <a:lnTo>
                    <a:pt x="0" y="1081050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65760" tIns="182880" rIns="457200" bIns="182880" numCol="1" spcCol="1270" rtlCol="0" anchor="ctr" anchorCtr="0">
              <a:noAutofit/>
            </a:bodyPr>
            <a:lstStyle>
              <a:defPPr>
                <a:defRPr lang="ru-RU"/>
              </a:defPPr>
            </a:lstStyle>
            <a:p>
              <a:pPr marL="171450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</a:rPr>
                <a:t>Создание инструментария для группового внесения </a:t>
              </a: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Calibri"/>
                </a:rPr>
                <a:t>данных </a:t>
              </a:r>
              <a:endParaRPr lang="ru-RU" sz="1200" b="1" i="0" kern="1200" spc="50">
                <a:ln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</a:endParaRPr>
            </a:p>
            <a:p>
              <a:pPr marL="171450" indent="-171450" defTabSz="800100"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Создание алгоритма параллельного ввода информации</a:t>
              </a:r>
              <a:endParaRPr lang="ru-RU" sz="1200" b="1" i="0" kern="1200" spc="50" dirty="0">
                <a:ln>
                  <a:noFill/>
                </a:ln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sp>
          <p:nvSpPr>
            <p:cNvPr id="29" name="Полилиния 17">
              <a:extLst>
                <a:ext uri="{FF2B5EF4-FFF2-40B4-BE49-F238E27FC236}">
                  <a16:creationId xmlns:a16="http://schemas.microsoft.com/office/drawing/2014/main" xmlns="" id="{6B8F359C-40D0-9155-1D5B-C5AFBD31901C}"/>
                </a:ext>
              </a:extLst>
            </p:cNvPr>
            <p:cNvSpPr/>
            <p:nvPr/>
          </p:nvSpPr>
          <p:spPr>
            <a:xfrm>
              <a:off x="2077139" y="3833991"/>
              <a:ext cx="3066668" cy="892465"/>
            </a:xfrm>
            <a:custGeom>
              <a:avLst/>
              <a:gdLst>
                <a:gd name="connsiteX0" fmla="*/ 0 w 2702625"/>
                <a:gd name="connsiteY0" fmla="*/ 0 h 1081050"/>
                <a:gd name="connsiteX1" fmla="*/ 2162100 w 2702625"/>
                <a:gd name="connsiteY1" fmla="*/ 0 h 1081050"/>
                <a:gd name="connsiteX2" fmla="*/ 2702625 w 2702625"/>
                <a:gd name="connsiteY2" fmla="*/ 540525 h 1081050"/>
                <a:gd name="connsiteX3" fmla="*/ 2162100 w 2702625"/>
                <a:gd name="connsiteY3" fmla="*/ 1081050 h 1081050"/>
                <a:gd name="connsiteX4" fmla="*/ 0 w 2702625"/>
                <a:gd name="connsiteY4" fmla="*/ 1081050 h 1081050"/>
                <a:gd name="connsiteX5" fmla="*/ 540525 w 2702625"/>
                <a:gd name="connsiteY5" fmla="*/ 540525 h 1081050"/>
                <a:gd name="connsiteX6" fmla="*/ 0 w 2702625"/>
                <a:gd name="connsiteY6" fmla="*/ 0 h 10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2625" h="1081050">
                  <a:moveTo>
                    <a:pt x="0" y="0"/>
                  </a:moveTo>
                  <a:lnTo>
                    <a:pt x="2162100" y="0"/>
                  </a:lnTo>
                  <a:lnTo>
                    <a:pt x="2702625" y="540525"/>
                  </a:lnTo>
                  <a:lnTo>
                    <a:pt x="2162100" y="1081050"/>
                  </a:lnTo>
                  <a:lnTo>
                    <a:pt x="0" y="1081050"/>
                  </a:lnTo>
                  <a:lnTo>
                    <a:pt x="540525" y="540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2960" tIns="182880" rIns="365760" bIns="182880" numCol="1" spcCol="1270" rtlCol="0" anchor="ctr" anchorCtr="0">
              <a:noAutofit/>
            </a:bodyPr>
            <a:lstStyle>
              <a:defPPr>
                <a:defRPr lang="ru-RU"/>
              </a:defPPr>
            </a:lstStyle>
            <a:p>
              <a:pPr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b="1" spc="50" dirty="0">
                <a:solidFill>
                  <a:schemeClr val="bg1"/>
                </a:solidFill>
                <a:latin typeface="Arial"/>
              </a:endParaRPr>
            </a:p>
            <a:p>
              <a:pPr marL="171450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Разработка платформы контроля с индивидуальным доступом</a:t>
              </a:r>
            </a:p>
            <a:p>
              <a:pPr marL="171450" indent="-171450" defTabSz="800100"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Приказ о создании Платформы </a:t>
              </a:r>
              <a:b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</a:br>
              <a:endParaRPr lang="ru-RU" sz="1200" b="1" spc="50" dirty="0">
                <a:solidFill>
                  <a:schemeClr val="accent1"/>
                </a:solidFill>
                <a:latin typeface="Arial"/>
                <a:cs typeface="Arial"/>
              </a:endParaRPr>
            </a:p>
            <a:p>
              <a:pPr marL="171450" indent="-171450" defTabSz="800100"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Вводный </a:t>
              </a:r>
              <a:r>
                <a:rPr lang="ru-RU" sz="1200" b="1" spc="50" err="1">
                  <a:solidFill>
                    <a:schemeClr val="accent1"/>
                  </a:solidFill>
                  <a:latin typeface="Arial"/>
                  <a:cs typeface="Arial"/>
                </a:rPr>
                <a:t>инстукраж</a:t>
              </a: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 по новому формату для работников</a:t>
              </a:r>
              <a:b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</a:b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/>
              </a:r>
              <a:b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</a:br>
              <a:endParaRPr lang="ru-RU" sz="1200" b="1" spc="50">
                <a:latin typeface="Arial"/>
                <a:cs typeface="Arial"/>
              </a:endParaRPr>
            </a:p>
          </p:txBody>
        </p:sp>
        <p:sp>
          <p:nvSpPr>
            <p:cNvPr id="30" name="Полилиния 18">
              <a:extLst>
                <a:ext uri="{FF2B5EF4-FFF2-40B4-BE49-F238E27FC236}">
                  <a16:creationId xmlns:a16="http://schemas.microsoft.com/office/drawing/2014/main" xmlns="" id="{2C22CC9E-4EA8-22A1-9269-AB8C42E35C12}"/>
                </a:ext>
              </a:extLst>
            </p:cNvPr>
            <p:cNvSpPr/>
            <p:nvPr/>
          </p:nvSpPr>
          <p:spPr>
            <a:xfrm>
              <a:off x="4495677" y="3833991"/>
              <a:ext cx="2979406" cy="881009"/>
            </a:xfrm>
            <a:custGeom>
              <a:avLst/>
              <a:gdLst>
                <a:gd name="connsiteX0" fmla="*/ 0 w 2702625"/>
                <a:gd name="connsiteY0" fmla="*/ 0 h 1081050"/>
                <a:gd name="connsiteX1" fmla="*/ 2162100 w 2702625"/>
                <a:gd name="connsiteY1" fmla="*/ 0 h 1081050"/>
                <a:gd name="connsiteX2" fmla="*/ 2702625 w 2702625"/>
                <a:gd name="connsiteY2" fmla="*/ 540525 h 1081050"/>
                <a:gd name="connsiteX3" fmla="*/ 2162100 w 2702625"/>
                <a:gd name="connsiteY3" fmla="*/ 1081050 h 1081050"/>
                <a:gd name="connsiteX4" fmla="*/ 0 w 2702625"/>
                <a:gd name="connsiteY4" fmla="*/ 1081050 h 1081050"/>
                <a:gd name="connsiteX5" fmla="*/ 540525 w 2702625"/>
                <a:gd name="connsiteY5" fmla="*/ 540525 h 1081050"/>
                <a:gd name="connsiteX6" fmla="*/ 0 w 2702625"/>
                <a:gd name="connsiteY6" fmla="*/ 0 h 10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2625" h="1081050">
                  <a:moveTo>
                    <a:pt x="0" y="0"/>
                  </a:moveTo>
                  <a:lnTo>
                    <a:pt x="2162100" y="0"/>
                  </a:lnTo>
                  <a:lnTo>
                    <a:pt x="2702625" y="540525"/>
                  </a:lnTo>
                  <a:lnTo>
                    <a:pt x="2162100" y="1081050"/>
                  </a:lnTo>
                  <a:lnTo>
                    <a:pt x="0" y="1081050"/>
                  </a:lnTo>
                  <a:lnTo>
                    <a:pt x="540525" y="540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2960" tIns="182880" rIns="365760" bIns="182880" numCol="1" spcCol="1270" rtlCol="0" anchor="ctr" anchorCtr="0">
              <a:noAutofit/>
            </a:bodyPr>
            <a:lstStyle>
              <a:defPPr>
                <a:defRPr lang="ru-RU"/>
              </a:defPPr>
            </a:lstStyle>
            <a:p>
              <a:pPr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0" i="0" spc="50" dirty="0">
                  <a:solidFill>
                    <a:schemeClr val="bg1"/>
                  </a:solidFill>
                  <a:effectLst/>
                  <a:latin typeface="Arial"/>
                  <a:cs typeface="Arial"/>
                </a:rPr>
                <a:t> </a:t>
              </a:r>
              <a:endParaRPr lang="ru-RU" kern="1200" dirty="0">
                <a:ln>
                  <a:noFill/>
                </a:ln>
                <a:solidFill>
                  <a:schemeClr val="bg1"/>
                </a:solidFill>
                <a:latin typeface="Arial"/>
                <a:cs typeface="Calibri"/>
              </a:endParaRPr>
            </a:p>
          </p:txBody>
        </p:sp>
        <p:sp>
          <p:nvSpPr>
            <p:cNvPr id="31" name="Полилиния 19">
              <a:extLst>
                <a:ext uri="{FF2B5EF4-FFF2-40B4-BE49-F238E27FC236}">
                  <a16:creationId xmlns:a16="http://schemas.microsoft.com/office/drawing/2014/main" xmlns="" id="{EA76F2B3-073B-C235-ED49-750B4E648984}"/>
                </a:ext>
              </a:extLst>
            </p:cNvPr>
            <p:cNvSpPr/>
            <p:nvPr/>
          </p:nvSpPr>
          <p:spPr>
            <a:xfrm>
              <a:off x="6885372" y="3833991"/>
              <a:ext cx="2923513" cy="881009"/>
            </a:xfrm>
            <a:custGeom>
              <a:avLst/>
              <a:gdLst>
                <a:gd name="connsiteX0" fmla="*/ 0 w 2702625"/>
                <a:gd name="connsiteY0" fmla="*/ 0 h 1081050"/>
                <a:gd name="connsiteX1" fmla="*/ 2162100 w 2702625"/>
                <a:gd name="connsiteY1" fmla="*/ 0 h 1081050"/>
                <a:gd name="connsiteX2" fmla="*/ 2702625 w 2702625"/>
                <a:gd name="connsiteY2" fmla="*/ 540525 h 1081050"/>
                <a:gd name="connsiteX3" fmla="*/ 2162100 w 2702625"/>
                <a:gd name="connsiteY3" fmla="*/ 1081050 h 1081050"/>
                <a:gd name="connsiteX4" fmla="*/ 0 w 2702625"/>
                <a:gd name="connsiteY4" fmla="*/ 1081050 h 1081050"/>
                <a:gd name="connsiteX5" fmla="*/ 540525 w 2702625"/>
                <a:gd name="connsiteY5" fmla="*/ 540525 h 1081050"/>
                <a:gd name="connsiteX6" fmla="*/ 0 w 2702625"/>
                <a:gd name="connsiteY6" fmla="*/ 0 h 10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2625" h="1081050">
                  <a:moveTo>
                    <a:pt x="0" y="0"/>
                  </a:moveTo>
                  <a:lnTo>
                    <a:pt x="2162100" y="0"/>
                  </a:lnTo>
                  <a:lnTo>
                    <a:pt x="2702625" y="540525"/>
                  </a:lnTo>
                  <a:lnTo>
                    <a:pt x="2162100" y="1081050"/>
                  </a:lnTo>
                  <a:lnTo>
                    <a:pt x="0" y="1081050"/>
                  </a:lnTo>
                  <a:lnTo>
                    <a:pt x="540525" y="540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2960" tIns="182880" rIns="365760" bIns="182880" numCol="1" spcCol="1270" rtlCol="0" anchor="ctr" anchorCtr="0">
              <a:noAutofit/>
            </a:bodyPr>
            <a:lstStyle>
              <a:defPPr>
                <a:defRPr lang="ru-RU"/>
              </a:defPPr>
            </a:lstStyle>
            <a:p>
              <a:pPr marL="171450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  <a:cs typeface="Arial"/>
                </a:rPr>
                <a:t>Введение информации в электронном виде в Платформу контроля</a:t>
              </a:r>
              <a:endParaRPr lang="ru-RU" sz="1400" b="1" spc="50" dirty="0">
                <a:solidFill>
                  <a:srgbClr val="C16548"/>
                </a:solidFill>
                <a:latin typeface="Arial"/>
                <a:cs typeface="Arial"/>
              </a:endParaRPr>
            </a:p>
          </p:txBody>
        </p:sp>
        <p:sp>
          <p:nvSpPr>
            <p:cNvPr id="32" name="Полилиния 20">
              <a:extLst>
                <a:ext uri="{FF2B5EF4-FFF2-40B4-BE49-F238E27FC236}">
                  <a16:creationId xmlns:a16="http://schemas.microsoft.com/office/drawing/2014/main" xmlns="" id="{5598513E-8596-0820-7FB0-DD8D273E2972}"/>
                </a:ext>
              </a:extLst>
            </p:cNvPr>
            <p:cNvSpPr/>
            <p:nvPr/>
          </p:nvSpPr>
          <p:spPr>
            <a:xfrm>
              <a:off x="9219175" y="3833157"/>
              <a:ext cx="2878556" cy="881009"/>
            </a:xfrm>
            <a:custGeom>
              <a:avLst/>
              <a:gdLst>
                <a:gd name="connsiteX0" fmla="*/ 0 w 2702625"/>
                <a:gd name="connsiteY0" fmla="*/ 0 h 1078996"/>
                <a:gd name="connsiteX1" fmla="*/ 2163127 w 2702625"/>
                <a:gd name="connsiteY1" fmla="*/ 0 h 1078996"/>
                <a:gd name="connsiteX2" fmla="*/ 2702625 w 2702625"/>
                <a:gd name="connsiteY2" fmla="*/ 539498 h 1078996"/>
                <a:gd name="connsiteX3" fmla="*/ 2163127 w 2702625"/>
                <a:gd name="connsiteY3" fmla="*/ 1078996 h 1078996"/>
                <a:gd name="connsiteX4" fmla="*/ 0 w 2702625"/>
                <a:gd name="connsiteY4" fmla="*/ 1078996 h 1078996"/>
                <a:gd name="connsiteX5" fmla="*/ 539498 w 2702625"/>
                <a:gd name="connsiteY5" fmla="*/ 539498 h 1078996"/>
                <a:gd name="connsiteX6" fmla="*/ 0 w 2702625"/>
                <a:gd name="connsiteY6" fmla="*/ 0 h 107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2625" h="1078996">
                  <a:moveTo>
                    <a:pt x="0" y="0"/>
                  </a:moveTo>
                  <a:lnTo>
                    <a:pt x="2163127" y="0"/>
                  </a:lnTo>
                  <a:lnTo>
                    <a:pt x="2702625" y="539498"/>
                  </a:lnTo>
                  <a:lnTo>
                    <a:pt x="2163127" y="1078996"/>
                  </a:lnTo>
                  <a:lnTo>
                    <a:pt x="0" y="1078996"/>
                  </a:lnTo>
                  <a:lnTo>
                    <a:pt x="539498" y="5394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2960" tIns="182880" rIns="365760" bIns="182880" numCol="1" spcCol="1270" rtlCol="0" anchor="ctr" anchorCtr="0">
              <a:noAutofit/>
            </a:bodyPr>
            <a:lstStyle>
              <a:defPPr>
                <a:defRPr lang="ru-RU"/>
              </a:defPPr>
            </a:lstStyle>
            <a:p>
              <a:pPr marL="28575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Char char="•"/>
              </a:pPr>
              <a:r>
                <a:rPr lang="ru-RU" sz="1200" b="1" spc="50" dirty="0">
                  <a:solidFill>
                    <a:schemeClr val="accent1"/>
                  </a:solidFill>
                  <a:latin typeface="Arial"/>
                </a:rPr>
                <a:t>Использование платформы контроля работниками учреждения</a:t>
              </a:r>
              <a:endParaRPr lang="ru-RU" sz="1200" dirty="0">
                <a:solidFill>
                  <a:schemeClr val="accent1"/>
                </a:solidFill>
                <a:ea typeface="Calibri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F6EB2F-03CC-012A-B704-2DA7D0DAD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ПЛАН МЕРОПРИЯТИЙ ПРОЕКТА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0EF4DCF-B23C-B13E-37EC-65E9731242E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>
                <a:latin typeface="+mn-lt"/>
              </a:rPr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BFE686B-0B7F-2FC9-DF90-4570982C2F74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11</a:t>
            </a:fld>
            <a:endParaRPr lang="ru-RU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E877C0-EE42-D33C-A54C-3CCB98AF89F2}"/>
              </a:ext>
            </a:extLst>
          </p:cNvPr>
          <p:cNvSpPr txBox="1"/>
          <p:nvPr/>
        </p:nvSpPr>
        <p:spPr>
          <a:xfrm>
            <a:off x="5495925" y="3000375"/>
            <a:ext cx="1447800" cy="24637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183"/>
              </a:lnSpc>
            </a:pPr>
            <a:r>
              <a:rPr lang="ru-RU" sz="1200" b="1" err="1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оздание</a:t>
            </a:r>
            <a:r>
              <a:rPr lang="ru-RU" sz="1200" b="1" dirty="0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 инструментария для </a:t>
            </a:r>
            <a:r>
              <a:rPr lang="ru-RU" sz="1400" b="1" dirty="0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группового внесения да</a:t>
            </a:r>
            <a:r>
              <a:rPr lang="ru-RU" sz="1200" b="1" dirty="0">
                <a:solidFill>
                  <a:srgbClr val="C16548">
                    <a:alpha val="5000"/>
                  </a:srgbClr>
                </a:solidFill>
                <a:latin typeface="Arial"/>
                <a:cs typeface="Arial"/>
              </a:rPr>
              <a:t>нных </a:t>
            </a:r>
            <a:r>
              <a:rPr lang="ru-RU" sz="1200" b="1" dirty="0">
                <a:latin typeface="Arial"/>
                <a:cs typeface="Arial"/>
              </a:rPr>
              <a:t>​</a:t>
            </a:r>
            <a:endParaRPr lang="ru-RU" sz="1200" b="1">
              <a:latin typeface="Arial"/>
              <a:ea typeface="Calibri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ru-RU" sz="1200" b="1" dirty="0">
                <a:solidFill>
                  <a:schemeClr val="accent1"/>
                </a:solidFill>
                <a:latin typeface="Arial"/>
                <a:ea typeface="Calibri"/>
                <a:cs typeface="Calibri"/>
              </a:rPr>
              <a:t>Применение алгоритма параллельного ввода информации</a:t>
            </a: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endParaRPr lang="ru-RU" sz="1200" b="1" dirty="0">
              <a:solidFill>
                <a:schemeClr val="accent1"/>
              </a:solidFill>
              <a:latin typeface="Arial"/>
              <a:ea typeface="Calibri"/>
              <a:cs typeface="Calibri"/>
            </a:endParaRPr>
          </a:p>
          <a:p>
            <a:pPr marL="171450" indent="-171450"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endParaRPr lang="ru-RU" sz="1400" b="1" dirty="0">
              <a:solidFill>
                <a:srgbClr val="C16548">
                  <a:alpha val="5000"/>
                </a:srgbClr>
              </a:solidFill>
              <a:latin typeface="Arial"/>
              <a:ea typeface="Calibri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3587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A6560639-48F0-3AA5-E150-CC694B994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B04597-60B1-CF68-D109-8A2C56746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787" y="-5149"/>
            <a:ext cx="10600751" cy="829780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ПЛАТФОРМА КОНТРОЛЯ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E44667-31A8-8027-0DF3-468799B52D80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247935" y="1050925"/>
            <a:ext cx="3676650" cy="4756150"/>
          </a:xfrm>
        </p:spPr>
        <p:txBody>
          <a:bodyPr lIns="91440" tIns="45720" rIns="91440" bIns="45720" rtlCol="0" anchor="ctr"/>
          <a:lstStyle>
            <a:defPPr>
              <a:defRPr lang="ru-RU"/>
            </a:defPPr>
          </a:lstStyle>
          <a:p>
            <a:r>
              <a:rPr lang="ru-RU" sz="1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Платформа контроля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обеспечивает централизованный сбор и хранение информации в единой системе.</a:t>
            </a:r>
          </a:p>
          <a:p>
            <a:endParaRPr lang="ru-RU" sz="14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ru-RU" sz="14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endParaRPr lang="ru-RU" sz="1400" dirty="0">
              <a:solidFill>
                <a:schemeClr val="tx1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1400" b="1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Преимущества системы:</a:t>
            </a:r>
            <a:endParaRPr lang="ru-RU" sz="14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Единое информационное пространство</a:t>
            </a:r>
            <a:endParaRPr lang="ru-RU" sz="14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Наглядное представление данных</a:t>
            </a:r>
            <a:endParaRPr lang="ru-RU" sz="14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Оперативный анализ показателей</a:t>
            </a:r>
            <a:endParaRPr lang="ru-RU" sz="14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Оптимизация процесса обработки информации</a:t>
            </a:r>
            <a:endParaRPr lang="ru-RU" sz="14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sz="14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F3C975C-4F31-64FE-4819-E7CAE7C183E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12</a:t>
            </a:fld>
            <a:endParaRPr lang="ru-RU">
              <a:latin typeface="+mn-lt"/>
            </a:endParaRPr>
          </a:p>
        </p:txBody>
      </p:sp>
      <p:pic>
        <p:nvPicPr>
          <p:cNvPr id="7" name="Рисунок 6" descr="Изображение выглядит как текст, снимок экрана, Шрифт, числ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8C7C1AB5-A646-A632-ECAE-EB0464C7B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954" y="757303"/>
            <a:ext cx="7608149" cy="560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84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725F3B-4018-ADF8-4D41-87192174E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143" y="799127"/>
            <a:ext cx="10480190" cy="269760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sz="2000" dirty="0">
                <a:solidFill>
                  <a:schemeClr val="accent1">
                    <a:lumMod val="76000"/>
                  </a:schemeClr>
                </a:solidFill>
              </a:rPr>
              <a:t>Текущее состояние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0140AA6-2686-545F-F60A-AF871F7F211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37419" y="5385583"/>
            <a:ext cx="9281786" cy="573892"/>
          </a:xfrm>
        </p:spPr>
        <p:txBody>
          <a:bodyPr lIns="91440" tIns="45720" rIns="91440" bIns="45720" rtlCol="0" anchor="ctr"/>
          <a:lstStyle>
            <a:defPPr>
              <a:defRPr lang="ru-RU"/>
            </a:defPPr>
          </a:lstStyle>
          <a:p>
            <a:r>
              <a:rPr lang="ru-RU" sz="1600" dirty="0">
                <a:solidFill>
                  <a:schemeClr val="accent2">
                    <a:lumMod val="49000"/>
                  </a:schemeClr>
                </a:solidFill>
                <a:latin typeface="Times New Roman"/>
                <a:ea typeface="Calibri"/>
              </a:rPr>
              <a:t>Среднее время сбора данных 210 мин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12E353A3-B822-6984-0FAC-13F19038C69F}"/>
              </a:ext>
            </a:extLst>
          </p:cNvPr>
          <p:cNvSpPr txBox="1">
            <a:spLocks/>
          </p:cNvSpPr>
          <p:nvPr/>
        </p:nvSpPr>
        <p:spPr>
          <a:xfrm>
            <a:off x="735146" y="1636"/>
            <a:ext cx="10824655" cy="5724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5500" kern="1200" spc="5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ХРОНОМЕТРАЖ</a:t>
            </a:r>
          </a:p>
        </p:txBody>
      </p:sp>
      <p:pic>
        <p:nvPicPr>
          <p:cNvPr id="6" name="Рисунок 5" descr="Изображение выглядит как текст, снимок экрана, число, Параллель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10C5FECF-AB31-C7DA-9A84-707652141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9228"/>
            <a:ext cx="12192000" cy="33995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5848E1F-EECE-E010-69B4-375882AAD9CF}"/>
              </a:ext>
            </a:extLst>
          </p:cNvPr>
          <p:cNvSpPr txBox="1"/>
          <p:nvPr/>
        </p:nvSpPr>
        <p:spPr>
          <a:xfrm>
            <a:off x="4724400" y="320040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>
                <a:solidFill>
                  <a:srgbClr val="964B33"/>
                </a:solidFill>
              </a:rPr>
              <a:t>Текущее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872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6C5A977C-0D1F-5072-DD0B-F5DFBE41D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6A0BB39-C52C-E1CC-1C17-D177A6710DC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720" y="4279118"/>
            <a:ext cx="4908114" cy="1784741"/>
          </a:xfrm>
        </p:spPr>
        <p:txBody>
          <a:bodyPr lIns="91440" tIns="45720" rIns="91440" bIns="45720" rtlCol="0" anchor="ctr"/>
          <a:lstStyle>
            <a:defPPr>
              <a:defRPr lang="ru-RU"/>
            </a:defPPr>
          </a:lstStyle>
          <a:p>
            <a:r>
              <a:rPr lang="ru-RU" sz="1600" dirty="0">
                <a:solidFill>
                  <a:schemeClr val="accent2">
                    <a:lumMod val="49000"/>
                  </a:schemeClr>
                </a:solidFill>
                <a:latin typeface="Times New Roman"/>
              </a:rPr>
              <a:t>Среднее время сбора данных сокращено до 60 мин</a:t>
            </a:r>
            <a:endParaRPr lang="ru-RU" dirty="0">
              <a:solidFill>
                <a:schemeClr val="accent2">
                  <a:lumMod val="49000"/>
                </a:schemeClr>
              </a:solidFill>
              <a:latin typeface="Times New Roman"/>
              <a:ea typeface="Calibri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B6AF475-FF7F-88A7-3409-BD4489E0781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14</a:t>
            </a:fld>
            <a:endParaRPr lang="ru-RU" dirty="0">
              <a:latin typeface="+mn-lt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3973B06D-C3AC-D732-40E5-7BEEBC0B2070}"/>
              </a:ext>
            </a:extLst>
          </p:cNvPr>
          <p:cNvSpPr txBox="1">
            <a:spLocks/>
          </p:cNvSpPr>
          <p:nvPr/>
        </p:nvSpPr>
        <p:spPr>
          <a:xfrm>
            <a:off x="735146" y="1636"/>
            <a:ext cx="10824655" cy="5724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5500" kern="1200" spc="5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ХРОНОМЕТРАЖ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4F83B761-A57A-8B8D-34BB-256E12D5787D}"/>
              </a:ext>
            </a:extLst>
          </p:cNvPr>
          <p:cNvSpPr txBox="1">
            <a:spLocks/>
          </p:cNvSpPr>
          <p:nvPr/>
        </p:nvSpPr>
        <p:spPr>
          <a:xfrm>
            <a:off x="505503" y="784515"/>
            <a:ext cx="11304819" cy="2801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5500" kern="1200" spc="5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76000"/>
                  </a:schemeClr>
                </a:solidFill>
              </a:rPr>
              <a:t>Целевое состояние</a:t>
            </a:r>
          </a:p>
        </p:txBody>
      </p:sp>
      <p:pic>
        <p:nvPicPr>
          <p:cNvPr id="11" name="Рисунок 10" descr="Изображение выглядит как текст, снимок экрана, число, Параллель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09F5CC5F-5186-7EC9-0CB5-3717F6C5D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7369"/>
            <a:ext cx="12192000" cy="302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61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BB70C2-2BC7-ACBA-2A48-FB5A0624C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ПОЛУЧЕННЫЙ ЭФФЕКТ</a:t>
            </a:r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xmlns="" id="{2C3D4B62-E96F-EAC3-BE39-4428B3B4F76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5725" y="2205038"/>
            <a:ext cx="3400425" cy="4119561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1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AD8B79D-FCF6-F417-A7A6-C19A8B41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43076" y="1713310"/>
            <a:ext cx="2000249" cy="4360721"/>
          </a:xfrm>
          <a:solidFill>
            <a:schemeClr val="accent1">
              <a:lumMod val="40000"/>
              <a:lumOff val="60000"/>
            </a:schemeClr>
          </a:solidFill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</a:rPr>
              <a:t>НАЛИЧИЕ НСТРУМЕНТАРИЯ ДЛЯ ПОЛУЧЕНИЯ СВОДНЫХ </a:t>
            </a:r>
            <a:r>
              <a:rPr lang="ru-RU" dirty="0" smtClean="0">
                <a:solidFill>
                  <a:schemeClr val="tx1"/>
                </a:solidFill>
              </a:rPr>
              <a:t>ДАННЫХ</a:t>
            </a:r>
            <a:endParaRPr lang="ru-RU" dirty="0">
              <a:solidFill>
                <a:schemeClr val="tx1"/>
              </a:solidFill>
              <a:ea typeface="Calibri"/>
            </a:endParaRP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УСКОРЕНИЕ ПРОЦЕССА ОБРАБОТКИ ДАННЫХ ЗА СЧЕТ ОДНОВРЕМЕННОГО ПАРАЛЛЕЛЬНОГО ВВОДА </a:t>
            </a:r>
            <a:r>
              <a:rPr lang="ru-RU" dirty="0" smtClean="0">
                <a:solidFill>
                  <a:schemeClr val="tx1"/>
                </a:solidFill>
                <a:ea typeface="Calibri"/>
              </a:rPr>
              <a:t>ИНФОРМАЦИИ</a:t>
            </a:r>
            <a:endParaRPr lang="ru-RU" dirty="0">
              <a:solidFill>
                <a:schemeClr val="tx1"/>
              </a:solidFill>
              <a:ea typeface="Calibri"/>
            </a:endParaRP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НАЛИЧИЕ ЕДИНОГО СТАНДАРТА ВЫПОЛНЕНИЯ ПОРУЧЕНИЙ И КОНТРОЛЯ ИХ ИСПОЛНЕНИЯ ВО ВСЕМ УЧРЕЖДЕНИИ</a:t>
            </a:r>
          </a:p>
          <a:p>
            <a:pPr marL="171450" indent="-171450">
              <a:buChar char="•"/>
            </a:pPr>
            <a:endParaRPr lang="ru-RU" dirty="0">
              <a:ea typeface="Calibri"/>
            </a:endParaRPr>
          </a:p>
          <a:p>
            <a:endParaRPr lang="ru-RU" dirty="0">
              <a:ea typeface="Calibri"/>
            </a:endParaRPr>
          </a:p>
        </p:txBody>
      </p:sp>
      <p:sp>
        <p:nvSpPr>
          <p:cNvPr id="24" name="Текст 23">
            <a:extLst>
              <a:ext uri="{FF2B5EF4-FFF2-40B4-BE49-F238E27FC236}">
                <a16:creationId xmlns:a16="http://schemas.microsoft.com/office/drawing/2014/main" xmlns="" id="{84828592-BE65-36A3-C451-0AC0337DD77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553811" y="2205756"/>
            <a:ext cx="2094514" cy="387508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2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42865FEB-6500-FA87-0C66-04654CE275B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49872" y="1713310"/>
            <a:ext cx="2282948" cy="4827446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</a:rPr>
              <a:t>НАЛИЧИЕ ЕДИНОГО ИНФОРМАЦИОННОГО ЦЕНТРА С ДОСТУПОМ ДЛЯ ВНЕСЕНИЯ ДАННЫХ</a:t>
            </a:r>
            <a:endParaRPr lang="ru-RU" dirty="0">
              <a:solidFill>
                <a:schemeClr val="tx1"/>
              </a:solidFill>
              <a:ea typeface="Calibri"/>
            </a:endParaRP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ОСВОЕНИЕ БАЗОВЫХ ПРИНЦИПОВ РАБОТЫ С ПЛАТФОРМОЙ</a:t>
            </a: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УСКОРЕНИЕ ПРОЦЕССА ОБРАБОТКИ ЗА СЧЕТ ОДНВРЕМЕННОГО ПАРАЛЛЕЛЬНОГО ВВОДА ИНФОРМАЦИИ</a:t>
            </a: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НАЛИЧИЕ ДОКУМЕНТАЛЬНОГО ПОДТВЕРЖДЕНИЯ ВЫПОЛНЕНИЯ ПОРУЧЕНИЯ</a:t>
            </a:r>
            <a:br>
              <a:rPr lang="ru-RU" dirty="0">
                <a:solidFill>
                  <a:schemeClr val="tx1"/>
                </a:solidFill>
                <a:ea typeface="Calibri"/>
              </a:rPr>
            </a:br>
            <a:endParaRPr lang="ru-RU" dirty="0">
              <a:ea typeface="Calibri"/>
            </a:endParaRPr>
          </a:p>
          <a:p>
            <a:endParaRPr lang="ru-RU" dirty="0">
              <a:ea typeface="Calibri"/>
            </a:endParaRP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8B517F4-E4FF-3CF9-7E1A-42EED57F511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732902" y="2196231"/>
            <a:ext cx="2275489" cy="388461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3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B9581666-DFBC-9C8D-DF93-6FC6DE86B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96173" y="1713310"/>
            <a:ext cx="2187015" cy="4732196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</a:rPr>
              <a:t>ОПЕРАТИВНОЕ ПОЛУЧЕНИЕ ИНФОРМАЦИИ НА ПОРУЧЕНИЕ</a:t>
            </a:r>
            <a:endParaRPr lang="ru-RU" dirty="0">
              <a:solidFill>
                <a:schemeClr val="tx1"/>
              </a:solidFill>
              <a:ea typeface="Calibri"/>
            </a:endParaRP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СОКРАЩЕНИЕ ВРЕМЕНИ НА ПРИНЯТИЕ УПРАВЛЕНЧЕСКИХ РЕШЕНИЙ РУКОВОДИТЕЛЕМ</a:t>
            </a:r>
          </a:p>
          <a:p>
            <a:pPr marL="171450" indent="-171450">
              <a:buChar char="•"/>
            </a:pPr>
            <a:r>
              <a:rPr lang="ru-RU" dirty="0">
                <a:solidFill>
                  <a:schemeClr val="tx1"/>
                </a:solidFill>
                <a:ea typeface="Calibri"/>
              </a:rPr>
              <a:t>КОНТРОЛЬ КАЧЕСТВА ИСПОЛНИТЕЛЬСКОЙ ДИСЦИПЛИНЫ, В ТОМ ЧИСЛЕ ЭФФЕКТИВНОСТИ ИСПОЛНИТЕЛЬСКОЙ ДИСЦИПЛИНЫ РАБОТНИКОВ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B911157-A803-A8B5-B37C-01BAEFCFEA0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15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4263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A0F216-2187-701A-A4AB-AD36CC6EF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62" y="642551"/>
            <a:ext cx="10518419" cy="1031763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ИТОГИ ПРОЕКТА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39CFD46-AB2C-50B8-1D20-F03AA738BB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41386" y="2195513"/>
            <a:ext cx="2410738" cy="523462"/>
          </a:xfrm>
        </p:spPr>
        <p:txBody>
          <a:bodyPr/>
          <a:lstStyle/>
          <a:p>
            <a:r>
              <a:rPr lang="ru-RU" sz="1800" b="1">
                <a:solidFill>
                  <a:schemeClr val="tx1"/>
                </a:solidFill>
                <a:latin typeface="Arial"/>
                <a:cs typeface="Arial"/>
              </a:rPr>
              <a:t>ТЕКУЩИЙ ПОКАЗАТЕЛЬ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940DF86-6B2F-4B52-1B31-411273E46A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27" y="3161110"/>
            <a:ext cx="3294724" cy="1023188"/>
          </a:xfr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ru-RU" sz="2400" b="1" dirty="0">
                <a:latin typeface="Arial"/>
                <a:ea typeface="Calibri"/>
              </a:rPr>
              <a:t>210 МИН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B0366F6-BEED-8BB9-76B8-F85D0EC5DB6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69360" y="2196231"/>
            <a:ext cx="2719974" cy="3884612"/>
          </a:xfrm>
        </p:spPr>
        <p:txBody>
          <a:bodyPr/>
          <a:lstStyle/>
          <a:p>
            <a:r>
              <a:rPr lang="ru-RU" sz="1800" b="1">
                <a:solidFill>
                  <a:schemeClr val="tx1"/>
                </a:solidFill>
                <a:latin typeface="Arial"/>
                <a:cs typeface="Arial"/>
              </a:rPr>
              <a:t>ЦЕЛЕВОЙ ПОКАЗАТЕЛЬ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CE26C5BE-C53D-D37B-66D0-002336BDF7B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458079" y="3161110"/>
            <a:ext cx="3625228" cy="1200640"/>
          </a:xfr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ru-RU" sz="2400" b="1" dirty="0">
                <a:latin typeface="Arial"/>
                <a:ea typeface="Calibri"/>
              </a:rPr>
              <a:t>60 МИН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2E012AF1-6112-079E-CD68-7EF6A01B726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732902" y="2196231"/>
            <a:ext cx="3343275" cy="3884612"/>
          </a:xfrm>
        </p:spPr>
        <p:txBody>
          <a:bodyPr/>
          <a:lstStyle/>
          <a:p>
            <a:r>
              <a:rPr lang="ru-RU" sz="1800" b="1">
                <a:solidFill>
                  <a:schemeClr val="tx1"/>
                </a:solidFill>
                <a:latin typeface="Arial"/>
                <a:cs typeface="Arial"/>
              </a:rPr>
              <a:t>ПОЛУЧЕННЫЙ</a:t>
            </a:r>
            <a:r>
              <a:rPr lang="ru-RU" sz="1800" b="1" dirty="0">
                <a:solidFill>
                  <a:schemeClr val="tx1"/>
                </a:solidFill>
                <a:latin typeface="Arial"/>
                <a:cs typeface="Arial"/>
              </a:rPr>
              <a:t> РЕЗУЛЬТАТ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1A7139A7-0E91-C932-9E0B-58FAA0D5DC5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01596" y="3161110"/>
            <a:ext cx="5451940" cy="1023188"/>
          </a:xfr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ru-RU" sz="2400" b="1" dirty="0">
                <a:latin typeface="Arial"/>
                <a:ea typeface="Calibri"/>
              </a:rPr>
              <a:t>60 МИН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6318D998-4524-BA2C-1B06-10BB53A94353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rtl="0"/>
            <a:fld id="{295C7AAE-A677-454A-8BDB-62A0650ACE98}" type="slidenum">
              <a:rPr lang="ru-RU" smtClean="0"/>
              <a:pPr rtl="0"/>
              <a:t>16</a:t>
            </a:fld>
            <a:endParaRPr lang="ru-RU" dirty="0"/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xmlns="" id="{AF28155F-C202-CE94-7C63-2D30D07461B8}"/>
              </a:ext>
            </a:extLst>
          </p:cNvPr>
          <p:cNvSpPr txBox="1">
            <a:spLocks/>
          </p:cNvSpPr>
          <p:nvPr/>
        </p:nvSpPr>
        <p:spPr>
          <a:xfrm>
            <a:off x="496940" y="4363234"/>
            <a:ext cx="11060219" cy="1870009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ru-RU" sz="30000" b="0" i="0" kern="1200" spc="500" baseline="0" dirty="0">
                <a:ln>
                  <a:noFill/>
                </a:ln>
                <a:solidFill>
                  <a:srgbClr val="C16548">
                    <a:alpha val="10000"/>
                  </a:srgb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2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Arial" panose="02000503020000020003" pitchFamily="2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9pPr>
          </a:lstStyle>
          <a:p>
            <a:pPr algn="ctr"/>
            <a:r>
              <a:rPr lang="ru-RU" sz="2400" b="1">
                <a:solidFill>
                  <a:schemeClr val="tx2"/>
                </a:solidFill>
                <a:latin typeface="Arial"/>
                <a:cs typeface="Arial"/>
              </a:rPr>
              <a:t>ЗАПЛАНИРОВАННЫЕ РЕЗУЛЬТАТЫ ПОЛУЧЕНЫ. ПРОЕКТ ПРИЗНАН ЭФФЕКТИВНЫМ, ЗАВЕРШЕН С ПОЛОЖИТЕЛЬНЫМ РЕЗУЛЬТАТОМ!</a:t>
            </a:r>
            <a:endParaRPr lang="ru-RU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94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AD2630C9-0632-9CD5-0065-613DF311D75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rtl="0"/>
            <a:fld id="{295C7AAE-A677-454A-8BDB-62A0650ACE98}" type="slidenum">
              <a:rPr lang="ru-RU" smtClean="0"/>
              <a:pPr rtl="0"/>
              <a:t>17</a:t>
            </a:fld>
            <a:endParaRPr lang="ru-RU" dirty="0"/>
          </a:p>
        </p:txBody>
      </p:sp>
      <p:pic>
        <p:nvPicPr>
          <p:cNvPr id="11" name="Рисунок 10" descr="Изображение выглядит как текст, письмо, Шрифт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546627F-D777-2843-D767-DC8441CB2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483" y="76200"/>
            <a:ext cx="4885634" cy="6858000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логотип, символ, Графика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57C09AE3-2BEF-E2D8-3377-CF910D3B72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2" b="-2"/>
          <a:stretch>
            <a:fillRect/>
          </a:stretch>
        </p:blipFill>
        <p:spPr>
          <a:xfrm>
            <a:off x="8490858" y="185222"/>
            <a:ext cx="3243048" cy="3243048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одзаголовок 3">
            <a:extLst>
              <a:ext uri="{FF2B5EF4-FFF2-40B4-BE49-F238E27FC236}">
                <a16:creationId xmlns:a16="http://schemas.microsoft.com/office/drawing/2014/main" xmlns="" id="{A3087CA8-2938-9CD7-4DD8-AF7B2CF1D483}"/>
              </a:ext>
            </a:extLst>
          </p:cNvPr>
          <p:cNvSpPr txBox="1">
            <a:spLocks/>
          </p:cNvSpPr>
          <p:nvPr/>
        </p:nvSpPr>
        <p:spPr>
          <a:xfrm>
            <a:off x="8101168" y="3975219"/>
            <a:ext cx="3975251" cy="237580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2000" b="1" i="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6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2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Arial" panose="02000503020000020003" pitchFamily="2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cs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>
                <a:ea typeface="+mn-lt"/>
                <a:cs typeface="+mn-lt"/>
              </a:rPr>
              <a:t>муниципальное бюджетное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учреждение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города Новошахтинска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«Многофункциональный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центр предоставления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государственных и</a:t>
            </a:r>
            <a:br>
              <a:rPr lang="ru-RU" dirty="0">
                <a:ea typeface="+mn-lt"/>
                <a:cs typeface="+mn-lt"/>
              </a:rPr>
            </a:br>
            <a:r>
              <a:rPr lang="ru-RU" dirty="0">
                <a:ea typeface="+mn-lt"/>
                <a:cs typeface="+mn-lt"/>
              </a:rPr>
              <a:t>муниципальных услуг» </a:t>
            </a:r>
            <a:br>
              <a:rPr lang="ru-RU" dirty="0">
                <a:ea typeface="+mn-lt"/>
                <a:cs typeface="+mn-lt"/>
              </a:rPr>
            </a:br>
            <a:endParaRPr lang="ru-RU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8615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50EDD62E-9A16-C80A-36A3-56FD03B3B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xmlns="" id="{4452C6F6-C43A-F879-5E82-18FA2585E98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38535" y="774700"/>
            <a:ext cx="9582150" cy="5003800"/>
          </a:xfrm>
        </p:spPr>
        <p:txBody>
          <a:bodyPr lIns="91440" tIns="45720" rIns="91440" bIns="45720" rtlCol="0" anchor="ctr"/>
          <a:lstStyle/>
          <a:p>
            <a:pPr algn="ctr"/>
            <a:r>
              <a:rPr lang="ru-RU" sz="5400" dirty="0">
                <a:solidFill>
                  <a:schemeClr val="tx2"/>
                </a:solidFill>
              </a:rPr>
              <a:t>БЛАГОДАРИМ ЗА ВНИМАНИЕ!</a:t>
            </a:r>
            <a:endParaRPr lang="ru-RU" sz="5400" dirty="0">
              <a:solidFill>
                <a:schemeClr val="tx2"/>
              </a:solidFill>
              <a:ea typeface="Calibri"/>
            </a:endParaRP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xmlns="" id="{EF1C0DFE-EA4F-D37C-9BB3-40CB8F97A733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rtl="0"/>
            <a:fld id="{295C7AAE-A677-454A-8BDB-62A0650ACE98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14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2953FD73-3C20-1A2D-592F-07E395610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62" y="4300"/>
            <a:ext cx="11511643" cy="360970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/>
          <a:lstStyle>
            <a:defPPr>
              <a:defRPr lang="ru-RU"/>
            </a:defPPr>
          </a:lstStyle>
          <a:p>
            <a:pPr algn="ctr"/>
            <a:r>
              <a:rPr lang="ru-RU" sz="1800" b="1" i="0" u="none" strike="noStrike" baseline="0" dirty="0">
                <a:solidFill>
                  <a:schemeClr val="tx2"/>
                </a:solidFill>
                <a:latin typeface="Arial"/>
                <a:ea typeface="Arial"/>
                <a:cs typeface="Arial"/>
              </a:rPr>
              <a:t>ЭТАПЫ </a:t>
            </a:r>
            <a:r>
              <a:rPr lang="ru-RU" sz="1800" b="1" dirty="0">
                <a:solidFill>
                  <a:schemeClr val="tx2"/>
                </a:solidFill>
                <a:latin typeface="Arial"/>
                <a:ea typeface="Arial"/>
                <a:cs typeface="Arial"/>
              </a:rPr>
              <a:t>ПРОЕКТА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5E22715B-93B4-5AF2-4CF7-4210F6FACB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85432" y="3951950"/>
            <a:ext cx="2227344" cy="677817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rtl="0"/>
            <a:endParaRPr lang="ru-RU" dirty="0">
              <a:latin typeface="+mn-lt"/>
              <a:ea typeface="Calibri"/>
            </a:endParaRPr>
          </a:p>
          <a:p>
            <a:pPr rtl="0"/>
            <a:endParaRPr lang="ru-RU" dirty="0">
              <a:latin typeface="+mn-lt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46E845C-50F8-D0D3-B695-3EBD492039A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flipH="1">
            <a:off x="2812995" y="2297321"/>
            <a:ext cx="5991371" cy="481874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r>
              <a:rPr lang="ru-RU" b="0" dirty="0">
                <a:solidFill>
                  <a:srgbClr val="FF0000"/>
                </a:solidFill>
                <a:ea typeface="+mn-lt"/>
                <a:cs typeface="+mn-lt"/>
              </a:rPr>
              <a:t>Ключевые события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8FFF4002-1A50-108B-9DC3-0DFAA750E43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196661" y="2778469"/>
            <a:ext cx="4458915" cy="361406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  <a:ea typeface="Calibri"/>
            </a:endParaRP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9B9220A8-F124-7A65-E119-AC65CC91023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rtl="0"/>
            <a:endParaRPr lang="ru-RU" dirty="0">
              <a:latin typeface="+mn-lt"/>
              <a:ea typeface="Calibri"/>
            </a:endParaRPr>
          </a:p>
          <a:p>
            <a:pPr rtl="0"/>
            <a:endParaRPr lang="ru-RU" dirty="0">
              <a:latin typeface="+mn-lt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F9D0D8A3-29BB-11A9-A461-E1AEF55627E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61109" y="2685126"/>
            <a:ext cx="11537349" cy="4087040"/>
          </a:xfrm>
          <a:solidFill>
            <a:schemeClr val="tx2">
              <a:lumMod val="40000"/>
              <a:lumOff val="60000"/>
            </a:schemeClr>
          </a:solidFill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algn="ctr"/>
            <a:r>
              <a:rPr lang="ru-RU" b="1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КЛЮЧЕВЫЕ СОБЫТИЯ ПРОЕКТА</a:t>
            </a:r>
          </a:p>
          <a:p>
            <a:pPr marL="228600" indent="-228600">
              <a:buAutoNum type="arabicPeriod"/>
            </a:pPr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Подготовка и открытие проекта:                                                       07.04.2025</a:t>
            </a:r>
            <a:endParaRPr lang="ru-RU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2. Диагностика</a:t>
            </a:r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 и целевое состояние:                                                    21.04.2025-16.06.2025</a:t>
            </a:r>
            <a:endParaRPr lang="ru-RU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     Разработка текущей карты процесса                                                21.04.2025-16.05.2025</a:t>
            </a:r>
            <a:endParaRPr lang="ru-RU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     Производительный анализ №1                                                         19.05.2025-08.06.2025</a:t>
            </a:r>
          </a:p>
          <a:p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3. Внедрение улучшений:                                                                       09.06.2025-18.07.2025</a:t>
            </a:r>
            <a:endParaRPr lang="ru-RU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     Совещание по защите подходов внедрения                                      01.07.2025</a:t>
            </a:r>
            <a:endParaRPr lang="ru-RU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4. Закрепление результатов и закрытие проекта:                                  01.06.2025 – 30.06.2025</a:t>
            </a:r>
            <a:endParaRPr lang="ru-RU" dirty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     Производственный анализ №2                                                           до 28.07.2025 - далее постоянно</a:t>
            </a:r>
            <a:endParaRPr lang="ru-RU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ru-RU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     Завершающее совещание (предъявление результатов)                    08.08.2025</a:t>
            </a:r>
            <a:endParaRPr lang="ru-RU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96A50566-A544-45FD-3EA5-98A56BFA443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59489" y="6356350"/>
            <a:ext cx="4593771" cy="83321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>
                <a:latin typeface="+mn-lt"/>
              </a:rPr>
              <a:t>Заголовок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FF15EB22-D187-64BD-D2F1-25063327CD6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/>
              <a:t>2</a:t>
            </a:fld>
            <a:endParaRPr lang="ru-RU" dirty="0">
              <a:latin typeface="+mn-lt"/>
            </a:endParaRPr>
          </a:p>
        </p:txBody>
      </p:sp>
      <p:pic>
        <p:nvPicPr>
          <p:cNvPr id="5" name="Рисунок 4" descr="Изображение выглядит как текст, диаграмма, Шрифт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00DC8662-0297-5843-0045-77703436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3" y="361950"/>
            <a:ext cx="115347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6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81EF8FA-B12B-B7CF-F13B-868C7C8F9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D67C51-8392-F68F-C04A-5DDFD6071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50"/>
            <a:ext cx="10620375" cy="659879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sz="7200" dirty="0"/>
              <a:t>РАБОЧАЯ ГРУППА</a:t>
            </a:r>
          </a:p>
        </p:txBody>
      </p:sp>
      <p:pic>
        <p:nvPicPr>
          <p:cNvPr id="17" name="Рисунок 16" descr="Изображение выглядит как человек, Человеческое лицо, одежда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4830D89A-4A07-412F-B7BD-9F8D2B4EF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038090" y="1438794"/>
            <a:ext cx="1473916" cy="1888238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26" name="Рисунок 25" descr="Изображение выглядит как человек, Человеческое лицо, одежда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E873E44B-9DCE-81C3-77A7-432EF6900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2252380" y="3933644"/>
            <a:ext cx="1209631" cy="1988817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29" name="Рисунок 28" descr="Изображение выглядит как одежда, Человеческое лицо, человек, очк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7DEE7746-0717-D154-4F75-067ABF1EDA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4170999" y="3995899"/>
            <a:ext cx="1340235" cy="1939752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30" name="Рисунок 29" descr="Изображение выглядит как Человеческое лицо, человек, одежда, портре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3D6ED650-0DAA-A8DF-36E6-0DBA14EA1A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2276373" y="1420022"/>
            <a:ext cx="1193400" cy="1847161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31" name="Рисунок 30" descr="Изображение выглядит как одежда, человек, ошейник, Человеческое лиц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6579C10B-99FE-36E3-8ABF-267739722C3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495140" y="3938785"/>
            <a:ext cx="1194116" cy="1997284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32" name="Рисунок 31" descr="Изображение выглядит как человек, одежда, Человеческое лицо, текс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9DC205C4-7322-EC27-5F62-DA255545FE0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/>
          <a:stretch/>
        </p:blipFill>
        <p:spPr>
          <a:xfrm>
            <a:off x="5864250" y="1401204"/>
            <a:ext cx="1486147" cy="1957067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33" name="Рисунок 32" descr="Изображение выглядит как одежда, человек, в помещении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263AE8CA-0C87-E2DB-02C5-D8BA17937DB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/>
          <a:stretch/>
        </p:blipFill>
        <p:spPr>
          <a:xfrm>
            <a:off x="10162949" y="4955304"/>
            <a:ext cx="1578878" cy="1247248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8561C37-4F8B-A2A9-1B0B-56B5693BBDC3}"/>
              </a:ext>
            </a:extLst>
          </p:cNvPr>
          <p:cNvSpPr txBox="1"/>
          <p:nvPr/>
        </p:nvSpPr>
        <p:spPr>
          <a:xfrm>
            <a:off x="2133600" y="3324225"/>
            <a:ext cx="14859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Заместитель директора</a:t>
            </a:r>
            <a:r>
              <a:rPr lang="ru-RU" sz="900" b="1" dirty="0">
                <a:latin typeface="Arial"/>
                <a:cs typeface="Arial"/>
              </a:rPr>
              <a:t/>
            </a:r>
            <a:br>
              <a:rPr lang="ru-RU" sz="900" b="1" dirty="0">
                <a:latin typeface="Arial"/>
                <a:cs typeface="Arial"/>
              </a:rPr>
            </a:br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 Головина Е.В.</a:t>
            </a:r>
            <a:endParaRPr lang="ru-RU" sz="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C45DF0-7A9D-904C-9B49-7F61E1DF4353}"/>
              </a:ext>
            </a:extLst>
          </p:cNvPr>
          <p:cNvSpPr txBox="1"/>
          <p:nvPr/>
        </p:nvSpPr>
        <p:spPr>
          <a:xfrm>
            <a:off x="4038600" y="3362325"/>
            <a:ext cx="14763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latin typeface="Arial"/>
                <a:cs typeface="Arial"/>
              </a:rPr>
              <a:t>Начальник отдела КАС</a:t>
            </a:r>
            <a:br>
              <a:rPr lang="ru-RU" sz="900" b="1" dirty="0">
                <a:latin typeface="Arial"/>
                <a:cs typeface="Arial"/>
              </a:rPr>
            </a:br>
            <a:r>
              <a:rPr lang="ru-RU" sz="900" b="1" dirty="0">
                <a:latin typeface="Arial"/>
                <a:cs typeface="Arial"/>
              </a:rPr>
              <a:t>Вощанов С.С.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D0A1561-0F4E-ACA9-0E85-47C7E4073F9F}"/>
              </a:ext>
            </a:extLst>
          </p:cNvPr>
          <p:cNvSpPr txBox="1"/>
          <p:nvPr/>
        </p:nvSpPr>
        <p:spPr>
          <a:xfrm>
            <a:off x="5514975" y="3409950"/>
            <a:ext cx="2095500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Главный специалист по приему и выдаче документов ОРН</a:t>
            </a:r>
            <a:r>
              <a:rPr lang="ru-RU" sz="900" b="1" dirty="0">
                <a:latin typeface="Arial"/>
                <a:cs typeface="Arial"/>
              </a:rPr>
              <a:t/>
            </a:r>
            <a:br>
              <a:rPr lang="ru-RU" sz="900" b="1" dirty="0">
                <a:latin typeface="Arial"/>
                <a:cs typeface="Arial"/>
              </a:rPr>
            </a:br>
            <a:r>
              <a:rPr lang="ru-RU" sz="900" b="1" err="1">
                <a:solidFill>
                  <a:srgbClr val="000000"/>
                </a:solidFill>
                <a:latin typeface="Arial"/>
                <a:cs typeface="Arial"/>
              </a:rPr>
              <a:t>Маночинская</a:t>
            </a:r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 М.С.</a:t>
            </a:r>
            <a:endParaRPr lang="ru-RU" sz="900" b="1" dirty="0">
              <a:latin typeface="Arial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BF9B2B2-0F37-D6ED-9C91-6C6E0C4EFA6D}"/>
              </a:ext>
            </a:extLst>
          </p:cNvPr>
          <p:cNvSpPr txBox="1"/>
          <p:nvPr/>
        </p:nvSpPr>
        <p:spPr>
          <a:xfrm>
            <a:off x="571500" y="5927646"/>
            <a:ext cx="11144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Начальник ОРН</a:t>
            </a:r>
            <a:r>
              <a:rPr lang="ru-RU" sz="900" dirty="0">
                <a:latin typeface="Arial"/>
                <a:cs typeface="Arial"/>
              </a:rPr>
              <a:t>​</a:t>
            </a:r>
            <a:br>
              <a:rPr lang="ru-RU" sz="900" dirty="0">
                <a:latin typeface="Arial"/>
                <a:cs typeface="Arial"/>
              </a:rPr>
            </a:br>
            <a:r>
              <a:rPr lang="ru-RU" sz="900" b="1" err="1">
                <a:solidFill>
                  <a:srgbClr val="000000"/>
                </a:solidFill>
                <a:latin typeface="Arial"/>
                <a:cs typeface="Arial"/>
              </a:rPr>
              <a:t>Лавирева</a:t>
            </a:r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 Е.А</a:t>
            </a:r>
            <a:r>
              <a:rPr lang="ru-RU" sz="800" b="1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ru-RU" dirty="0">
              <a:ea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B65FB5C-C611-3E0C-9B26-CE674039FBDF}"/>
              </a:ext>
            </a:extLst>
          </p:cNvPr>
          <p:cNvSpPr txBox="1"/>
          <p:nvPr/>
        </p:nvSpPr>
        <p:spPr>
          <a:xfrm>
            <a:off x="1952625" y="5924550"/>
            <a:ext cx="1924050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Главный специалист по приему и выдаче документов ОРН</a:t>
            </a:r>
            <a:r>
              <a:rPr lang="ru-RU" sz="900" b="1" dirty="0">
                <a:latin typeface="Arial"/>
                <a:cs typeface="Arial"/>
              </a:rPr>
              <a:t/>
            </a:r>
            <a:br>
              <a:rPr lang="ru-RU" sz="900" b="1" dirty="0">
                <a:latin typeface="Arial"/>
                <a:cs typeface="Arial"/>
              </a:rPr>
            </a:br>
            <a:r>
              <a:rPr lang="ru-RU" sz="900" b="1" err="1">
                <a:solidFill>
                  <a:srgbClr val="000000"/>
                </a:solidFill>
                <a:latin typeface="Arial"/>
                <a:cs typeface="Arial"/>
              </a:rPr>
              <a:t>Польникова</a:t>
            </a:r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 О.В.</a:t>
            </a:r>
            <a:endParaRPr lang="ru-RU" sz="900" b="1" dirty="0"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321FD98-E301-FC02-CD2B-FD3B4C0205D6}"/>
              </a:ext>
            </a:extLst>
          </p:cNvPr>
          <p:cNvSpPr txBox="1"/>
          <p:nvPr/>
        </p:nvSpPr>
        <p:spPr>
          <a:xfrm>
            <a:off x="4019550" y="5934075"/>
            <a:ext cx="16859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Главный специалист КАС Панькина Е.М.</a:t>
            </a:r>
            <a:endParaRPr lang="ru-RU" sz="900" b="1" dirty="0">
              <a:latin typeface="Arial"/>
              <a:cs typeface="Arial"/>
            </a:endParaRPr>
          </a:p>
        </p:txBody>
      </p:sp>
      <p:pic>
        <p:nvPicPr>
          <p:cNvPr id="14" name="Рисунок 13" descr="Изображение выглядит как человек, Человеческое лицо, одежда, в помещени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933A1288-8F03-62EB-42F5-9C049DC619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>
            <a:off x="7610698" y="1439303"/>
            <a:ext cx="1336524" cy="1880867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ED7EB97-6DBA-42E4-B717-8F7E9D7F5B59}"/>
              </a:ext>
            </a:extLst>
          </p:cNvPr>
          <p:cNvSpPr txBox="1"/>
          <p:nvPr/>
        </p:nvSpPr>
        <p:spPr>
          <a:xfrm>
            <a:off x="7610475" y="3362325"/>
            <a:ext cx="1333500" cy="1384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solidFill>
                  <a:srgbClr val="000000"/>
                </a:solidFill>
                <a:latin typeface="Arial"/>
                <a:cs typeface="Arial"/>
              </a:rPr>
              <a:t>Главный специалист</a:t>
            </a:r>
            <a:endParaRPr lang="ru-RU" sz="900" dirty="0">
              <a:ea typeface="Calibri"/>
            </a:endParaRPr>
          </a:p>
        </p:txBody>
      </p:sp>
      <p:pic>
        <p:nvPicPr>
          <p:cNvPr id="16" name="Рисунок 15" descr="Изображение выглядит как человек, Человеческое лицо, стена, одежд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EF88DDD0-0A82-B9B0-9733-08A90ABB435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/>
          <a:stretch/>
        </p:blipFill>
        <p:spPr>
          <a:xfrm>
            <a:off x="6021191" y="3992003"/>
            <a:ext cx="1181786" cy="1928492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52CE11-188E-BCF6-0AC4-0208602384EC}"/>
              </a:ext>
            </a:extLst>
          </p:cNvPr>
          <p:cNvSpPr txBox="1"/>
          <p:nvPr/>
        </p:nvSpPr>
        <p:spPr>
          <a:xfrm>
            <a:off x="6000750" y="5924550"/>
            <a:ext cx="135255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b="1" err="1">
                <a:latin typeface="Arial"/>
              </a:rPr>
              <a:t>Главный</a:t>
            </a:r>
            <a:r>
              <a:rPr lang="en-US" sz="900" b="1" dirty="0">
                <a:latin typeface="Arial"/>
              </a:rPr>
              <a:t> </a:t>
            </a:r>
            <a:r>
              <a:rPr lang="en-US" sz="900" b="1" err="1">
                <a:latin typeface="Arial"/>
              </a:rPr>
              <a:t>специалист-программист</a:t>
            </a:r>
            <a:endParaRPr lang="en-US" sz="900" b="1">
              <a:latin typeface="Arial"/>
            </a:endParaRPr>
          </a:p>
        </p:txBody>
      </p:sp>
      <p:pic>
        <p:nvPicPr>
          <p:cNvPr id="19" name="Рисунок 18" descr="Изображение выглядит как в помещении, одежда, стена, челов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1344D611-2536-0FD6-B889-2EF65C2FDFC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>
            <a:off x="8042718" y="4094278"/>
            <a:ext cx="1297386" cy="1837798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20" name="Рисунок 19" descr="Изображение выглядит как человек, одежда, в помещении, книг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FB8D3499-089F-A114-5368-91CEBA970CA8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/>
          <a:stretch/>
        </p:blipFill>
        <p:spPr>
          <a:xfrm>
            <a:off x="9524773" y="1110174"/>
            <a:ext cx="2112278" cy="1565158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21" name="Рисунок 20" descr="Изображение выглядит как одежда, человек, в помещении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C7BAB3B1-D182-506C-11E4-ADEB6E1FB19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/>
          <a:stretch/>
        </p:blipFill>
        <p:spPr>
          <a:xfrm>
            <a:off x="9639073" y="2977074"/>
            <a:ext cx="1997978" cy="1441333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pic>
        <p:nvPicPr>
          <p:cNvPr id="4" name="Рисунок 3" descr="Изображение выглядит как человек, Человеческое лицо, одежда, в помещени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AE0D00D8-5DEF-C741-E062-0F08D02BC005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/>
          <a:stretch/>
        </p:blipFill>
        <p:spPr>
          <a:xfrm>
            <a:off x="495197" y="1419128"/>
            <a:ext cx="1193400" cy="1810847"/>
          </a:xfrm>
          <a:custGeom>
            <a:avLst/>
            <a:gdLst>
              <a:gd name="connsiteX0" fmla="*/ 2247899 w 4495799"/>
              <a:gd name="connsiteY0" fmla="*/ 0 h 5651934"/>
              <a:gd name="connsiteX1" fmla="*/ 4495799 w 4495799"/>
              <a:gd name="connsiteY1" fmla="*/ 2223551 h 5651934"/>
              <a:gd name="connsiteX2" fmla="*/ 4495799 w 4495799"/>
              <a:gd name="connsiteY2" fmla="*/ 5651934 h 5651934"/>
              <a:gd name="connsiteX3" fmla="*/ 0 w 4495799"/>
              <a:gd name="connsiteY3" fmla="*/ 5651934 h 5651934"/>
              <a:gd name="connsiteX4" fmla="*/ 0 w 4495799"/>
              <a:gd name="connsiteY4" fmla="*/ 2223531 h 5651934"/>
              <a:gd name="connsiteX5" fmla="*/ 11605 w 4495799"/>
              <a:gd name="connsiteY5" fmla="*/ 1996206 h 5651934"/>
              <a:gd name="connsiteX6" fmla="*/ 2247899 w 4495799"/>
              <a:gd name="connsiteY6" fmla="*/ 0 h 565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95799" h="5651934">
                <a:moveTo>
                  <a:pt x="2247899" y="0"/>
                </a:moveTo>
                <a:cubicBezTo>
                  <a:pt x="3489380" y="0"/>
                  <a:pt x="4495799" y="995518"/>
                  <a:pt x="4495799" y="2223551"/>
                </a:cubicBezTo>
                <a:lnTo>
                  <a:pt x="4495799" y="5651934"/>
                </a:lnTo>
                <a:lnTo>
                  <a:pt x="0" y="5651934"/>
                </a:lnTo>
                <a:lnTo>
                  <a:pt x="0" y="2223531"/>
                </a:lnTo>
                <a:lnTo>
                  <a:pt x="11605" y="1996206"/>
                </a:lnTo>
                <a:cubicBezTo>
                  <a:pt x="126720" y="874967"/>
                  <a:pt x="1084011" y="0"/>
                  <a:pt x="2247899" y="0"/>
                </a:cubicBezTo>
                <a:close/>
              </a:path>
            </a:pathLst>
          </a:custGeom>
          <a:solidFill>
            <a:schemeClr val="accent3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804D2F3-83C6-FD6C-F1D7-EBA439DB2A89}"/>
              </a:ext>
            </a:extLst>
          </p:cNvPr>
          <p:cNvSpPr txBox="1"/>
          <p:nvPr/>
        </p:nvSpPr>
        <p:spPr>
          <a:xfrm>
            <a:off x="485775" y="3267075"/>
            <a:ext cx="11906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900" b="1" dirty="0">
                <a:latin typeface="Arial"/>
                <a:cs typeface="Arial"/>
              </a:rPr>
              <a:t>Директор</a:t>
            </a:r>
            <a:r>
              <a:rPr lang="ru-RU" sz="900" dirty="0">
                <a:latin typeface="Arial"/>
                <a:cs typeface="Arial"/>
              </a:rPr>
              <a:t/>
            </a:r>
            <a:br>
              <a:rPr lang="ru-RU" sz="900" dirty="0">
                <a:latin typeface="Arial"/>
                <a:cs typeface="Arial"/>
              </a:rPr>
            </a:br>
            <a:r>
              <a:rPr lang="ru-RU" sz="900" b="1" dirty="0" err="1">
                <a:latin typeface="Arial"/>
                <a:cs typeface="Arial"/>
              </a:rPr>
              <a:t>Кульбицкая</a:t>
            </a:r>
            <a:r>
              <a:rPr lang="ru-RU" sz="900" b="1" dirty="0">
                <a:latin typeface="Arial"/>
                <a:cs typeface="Arial"/>
              </a:rPr>
              <a:t> М.В.</a:t>
            </a:r>
            <a:endParaRPr lang="ru-RU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688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C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Объект 27" descr="Изображение выглядит как текст, Шрифт, письмо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353C11EA-E637-8C47-8200-34C1B1608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850" y="937303"/>
            <a:ext cx="3878010" cy="5198194"/>
          </a:xfrm>
          <a:prstGeom prst="rect">
            <a:avLst/>
          </a:prstGeom>
        </p:spPr>
      </p:pic>
      <p:pic>
        <p:nvPicPr>
          <p:cNvPr id="32" name="Объект 27" descr="Изображение выглядит как текст, снимок экрана, документ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42B7D3B3-9446-5E28-EE40-2DBE21E91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5401" y="944366"/>
            <a:ext cx="3587419" cy="51851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DA4B33-435F-6B55-E73C-CA339BFC2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62" y="303885"/>
            <a:ext cx="10267376" cy="400097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sz="2000" b="1" dirty="0">
                <a:solidFill>
                  <a:schemeClr val="accent1">
                    <a:lumMod val="76000"/>
                  </a:schemeClr>
                </a:solidFill>
              </a:rPr>
              <a:t>НОРМАТИВНО</a:t>
            </a:r>
            <a:r>
              <a:rPr lang="ru-RU" sz="2000" dirty="0">
                <a:solidFill>
                  <a:schemeClr val="accent1">
                    <a:lumMod val="76000"/>
                  </a:schemeClr>
                </a:solidFill>
              </a:rPr>
              <a:t>-</a:t>
            </a:r>
            <a:r>
              <a:rPr lang="ru-RU" sz="2000" b="1" dirty="0">
                <a:solidFill>
                  <a:schemeClr val="accent1">
                    <a:lumMod val="76000"/>
                  </a:schemeClr>
                </a:solidFill>
              </a:rPr>
              <a:t>РАСПОРЯДИТЕЛЬНЫЕ</a:t>
            </a:r>
            <a:r>
              <a:rPr lang="ru-RU" sz="2000" dirty="0">
                <a:solidFill>
                  <a:schemeClr val="accent1">
                    <a:lumMod val="76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6000"/>
                  </a:schemeClr>
                </a:solidFill>
              </a:rPr>
              <a:t>ДОКУМЕНТЫ</a:t>
            </a:r>
            <a:r>
              <a:rPr lang="ru-RU" sz="2000" dirty="0">
                <a:solidFill>
                  <a:schemeClr val="accent1">
                    <a:lumMod val="76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6000"/>
                  </a:schemeClr>
                </a:solidFill>
              </a:rPr>
              <a:t>ПРОЕКТА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E6D953BA-724D-C86F-16E4-664EA60716A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>
                <a:latin typeface="+mn-lt"/>
              </a:rPr>
              <a:t>Опасения</a:t>
            </a:r>
          </a:p>
        </p:txBody>
      </p:sp>
      <p:pic>
        <p:nvPicPr>
          <p:cNvPr id="3" name="Рисунок 2" descr="Изображение выглядит как текст, письмо, Шрифт, бумаг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455673CB-555E-B33A-6E7A-89E73DC1B3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226" y="942975"/>
            <a:ext cx="3867823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6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60B75ED-1B8A-5924-D271-182345C930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9420" y="3428918"/>
            <a:ext cx="1966386" cy="399373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rtl="0"/>
            <a:endParaRPr lang="ru-RU" dirty="0">
              <a:ea typeface="Calibri"/>
            </a:endParaRPr>
          </a:p>
        </p:txBody>
      </p:sp>
      <p:sp>
        <p:nvSpPr>
          <p:cNvPr id="37" name="Текст 36">
            <a:extLst>
              <a:ext uri="{FF2B5EF4-FFF2-40B4-BE49-F238E27FC236}">
                <a16:creationId xmlns:a16="http://schemas.microsoft.com/office/drawing/2014/main" xmlns="" id="{1DF75EC4-27DE-D627-5C3D-992D9300D17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D631D128-FB5E-EA59-BD71-16728DDC304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0EA57287-87BF-AD3D-121C-AAB659F4E2A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" name="Текст 40">
            <a:extLst>
              <a:ext uri="{FF2B5EF4-FFF2-40B4-BE49-F238E27FC236}">
                <a16:creationId xmlns:a16="http://schemas.microsoft.com/office/drawing/2014/main" xmlns="" id="{E52D3433-85D6-2232-9396-2C0EB756EF7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99420" y="4032095"/>
            <a:ext cx="1966386" cy="2047429"/>
          </a:xfrm>
        </p:spPr>
        <p:txBody>
          <a:bodyPr/>
          <a:lstStyle/>
          <a:p>
            <a:endParaRPr lang="ru-RU"/>
          </a:p>
        </p:txBody>
      </p:sp>
      <p:sp>
        <p:nvSpPr>
          <p:cNvPr id="40" name="Текст 39">
            <a:extLst>
              <a:ext uri="{FF2B5EF4-FFF2-40B4-BE49-F238E27FC236}">
                <a16:creationId xmlns:a16="http://schemas.microsoft.com/office/drawing/2014/main" xmlns="" id="{766070DC-5106-7564-B56A-028F723311C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" name="Текст 38">
            <a:extLst>
              <a:ext uri="{FF2B5EF4-FFF2-40B4-BE49-F238E27FC236}">
                <a16:creationId xmlns:a16="http://schemas.microsoft.com/office/drawing/2014/main" xmlns="" id="{FCBE57DE-7981-FAE4-91A3-7B008A067F3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1CF59EE5-E01F-B8BD-08B6-7F9AD089E04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EAD136D-505E-4253-3F50-0C565558269D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>
                <a:latin typeface="+mn-lt"/>
              </a:rPr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B1743C7-C079-31F6-50CF-CAF5C83A5964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>
                <a:latin typeface="+mn-lt"/>
              </a:rPr>
              <a:pPr rtl="0"/>
              <a:t>5</a:t>
            </a:fld>
            <a:endParaRPr lang="ru-RU" dirty="0">
              <a:latin typeface="+mn-lt"/>
            </a:endParaRPr>
          </a:p>
        </p:txBody>
      </p:sp>
      <p:sp>
        <p:nvSpPr>
          <p:cNvPr id="44" name="Заголовок 43">
            <a:extLst>
              <a:ext uri="{FF2B5EF4-FFF2-40B4-BE49-F238E27FC236}">
                <a16:creationId xmlns:a16="http://schemas.microsoft.com/office/drawing/2014/main" xmlns="" id="{94093ED2-F2B3-0A4D-3804-76E764E5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330" y="-4627"/>
            <a:ext cx="11043208" cy="1094393"/>
          </a:xfrm>
          <a:solidFill>
            <a:srgbClr val="E1C9C1"/>
          </a:solidFill>
        </p:spPr>
        <p:txBody>
          <a:bodyPr/>
          <a:lstStyle/>
          <a:p>
            <a:pPr algn="ctr"/>
            <a:r>
              <a:rPr lang="ru-RU" sz="2800" b="1" dirty="0">
                <a:solidFill>
                  <a:schemeClr val="accent1">
                    <a:lumMod val="76000"/>
                  </a:schemeClr>
                </a:solidFill>
                <a:latin typeface="Arial"/>
                <a:cs typeface="Arial"/>
              </a:rPr>
              <a:t>КАРТОЧКА ПРОЕКТА</a:t>
            </a:r>
          </a:p>
        </p:txBody>
      </p:sp>
      <p:pic>
        <p:nvPicPr>
          <p:cNvPr id="47" name="Рисунок 46" descr="Изображение выглядит как текст, диаграмма, Шрифт, Параллельный">
            <a:extLst>
              <a:ext uri="{FF2B5EF4-FFF2-40B4-BE49-F238E27FC236}">
                <a16:creationId xmlns:a16="http://schemas.microsoft.com/office/drawing/2014/main" xmlns="" id="{3AD3F143-C341-ECE2-E84F-C30C82DE14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6968" t="-5122" r="-33" b="-162"/>
          <a:stretch>
            <a:fillRect/>
          </a:stretch>
        </p:blipFill>
        <p:spPr>
          <a:xfrm>
            <a:off x="-270744" y="520537"/>
            <a:ext cx="11828009" cy="619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29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07F37B-2E22-6868-74B3-2817FBD19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Arial"/>
                <a:cs typeface="Arial"/>
              </a:rPr>
              <a:t>КАРТА ТЕКУЩЕГО СОСТОЯНИЯ</a:t>
            </a:r>
            <a:endParaRPr lang="ru-RU">
              <a:solidFill>
                <a:schemeClr val="tx2"/>
              </a:solidFill>
            </a:endParaRPr>
          </a:p>
        </p:txBody>
      </p:sp>
      <p:sp>
        <p:nvSpPr>
          <p:cNvPr id="15" name="Нижний колонтитул 14">
            <a:extLst>
              <a:ext uri="{FF2B5EF4-FFF2-40B4-BE49-F238E27FC236}">
                <a16:creationId xmlns:a16="http://schemas.microsoft.com/office/drawing/2014/main" xmlns="" id="{E5968C52-8CFA-497E-1198-C0250EC8EE5C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pPr rtl="0"/>
            <a:r>
              <a:rPr lang="ru-RU"/>
              <a:t>Заголовок презентации</a:t>
            </a:r>
            <a:endParaRPr lang="ru-RU" dirty="0"/>
          </a:p>
        </p:txBody>
      </p:sp>
      <p:sp>
        <p:nvSpPr>
          <p:cNvPr id="16" name="Номер слайда 15">
            <a:extLst>
              <a:ext uri="{FF2B5EF4-FFF2-40B4-BE49-F238E27FC236}">
                <a16:creationId xmlns:a16="http://schemas.microsoft.com/office/drawing/2014/main" xmlns="" id="{954A586B-238E-A39E-1393-7550E41A953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rtl="0"/>
            <a:fld id="{295C7AAE-A677-454A-8BDB-62A0650ACE98}" type="slidenum">
              <a:rPr lang="ru-RU" smtClean="0"/>
              <a:pPr rtl="0"/>
              <a:t>6</a:t>
            </a:fld>
            <a:endParaRPr lang="ru-RU" dirty="0"/>
          </a:p>
        </p:txBody>
      </p:sp>
      <p:pic>
        <p:nvPicPr>
          <p:cNvPr id="17" name="Рисунок 16" descr="Изображение выглядит как текст, диаграмма, снимок экрана, Параллель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BF5D40E1-FD06-8F5B-06E0-BE23D6AA4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9861"/>
            <a:ext cx="12098055" cy="638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51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4BEFB07-2926-1325-8BC3-D0B197360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814723-52EB-23D8-173B-430605F1B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4996" y="350158"/>
            <a:ext cx="8937613" cy="1023447"/>
          </a:xfrm>
        </p:spPr>
        <p:txBody>
          <a:bodyPr rtlCol="0"/>
          <a:lstStyle>
            <a:defPPr>
              <a:defRPr lang="ru-RU"/>
            </a:defPPr>
          </a:lstStyle>
          <a:p>
            <a:pPr algn="ctr" rtl="0"/>
            <a:r>
              <a:rPr lang="ru-RU" dirty="0">
                <a:solidFill>
                  <a:schemeClr val="accent1">
                    <a:lumMod val="76000"/>
                  </a:schemeClr>
                </a:solidFill>
              </a:rPr>
              <a:t>ПРОБЛЕМЫ</a:t>
            </a:r>
            <a:endParaRPr lang="ru-RU">
              <a:solidFill>
                <a:schemeClr val="accent1">
                  <a:lumMod val="76000"/>
                </a:schemeClr>
              </a:solidFill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18179498-70EA-6E70-3373-09D6A2C6759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313971" y="2206304"/>
            <a:ext cx="3783596" cy="4076489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marL="228600" indent="-228600">
              <a:buAutoNum type="arabicPeriod"/>
            </a:pPr>
            <a:r>
              <a:rPr lang="ru-RU" sz="1600" dirty="0"/>
              <a:t>НЕСВОЕВРЕМЕННАЯ ПЕРЕДАЧА ПОРУЧЕНИЯ </a:t>
            </a:r>
            <a:endParaRPr lang="ru-RU" sz="1600">
              <a:ea typeface="Calibri"/>
            </a:endParaRPr>
          </a:p>
          <a:p>
            <a:pPr marL="228600" indent="-228600">
              <a:buAutoNum type="arabicPeriod"/>
            </a:pPr>
            <a:endParaRPr lang="ru-RU" sz="1600" dirty="0"/>
          </a:p>
          <a:p>
            <a:pPr>
              <a:buAutoNum type="arabicPeriod"/>
            </a:pPr>
            <a:r>
              <a:rPr lang="ru-RU" sz="1600" dirty="0"/>
              <a:t>ОБЯЗАТЕЛЬНОСТЬ ПОСЛЕДОВАТЕЛЬНОЙ СВЯЗИ С КАЖДЫМ УЧАСТНИКОМ ПРОЦЕССА</a:t>
            </a:r>
            <a:endParaRPr lang="ru-RU" sz="1600">
              <a:ea typeface="Calibri"/>
            </a:endParaRPr>
          </a:p>
          <a:p>
            <a:pPr>
              <a:buAutoNum type="arabicPeriod"/>
            </a:pPr>
            <a:endParaRPr lang="ru-RU" sz="1600" dirty="0"/>
          </a:p>
          <a:p>
            <a:pPr>
              <a:buAutoNum type="arabicPeriod"/>
            </a:pPr>
            <a:r>
              <a:rPr lang="ru-RU" sz="1600" dirty="0"/>
              <a:t>ШИРОКИЙ ВРЕМЕННОЙ ДИАПАЗОН ИСПОЛНЕНИЯ ПОРУЧЕНИЯ</a:t>
            </a:r>
            <a:endParaRPr lang="ru-RU" sz="1600" dirty="0">
              <a:ea typeface="Calibri"/>
            </a:endParaRP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>
              <a:ea typeface="Calibri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AA3AB3DF-E245-7DFF-95F6-2F32FC17D5B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573334" y="2281000"/>
            <a:ext cx="5412371" cy="4181264"/>
          </a:xfrm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</a:lstStyle>
          <a:p>
            <a:pPr marL="0" indent="0">
              <a:buNone/>
            </a:pPr>
            <a:r>
              <a:rPr lang="ru-RU" sz="1600" dirty="0"/>
              <a:t>4. ЗАМЕЩЕНИЕ ДРУГИМ СПЕЦИАЛИСТОМ ОТСУТСТВУЮЩЕГО УЧАСТНИКА ПРОЦЕССА</a:t>
            </a:r>
            <a:endParaRPr lang="ru-RU" sz="1600" dirty="0">
              <a:ea typeface="Calibri"/>
            </a:endParaRP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5. СБОР ИНФОРМАЦИИ ПРОИСХОДИТ ВРУЧНУЮ, В ТЕЛЕФОННОМ РЕЖИМЕ, ПОСРЕДСТВОМ </a:t>
            </a:r>
            <a:r>
              <a:rPr lang="ru-RU" sz="1600" dirty="0" smtClean="0"/>
              <a:t>МЕССЕНДЖЕРОВ</a:t>
            </a:r>
            <a:endParaRPr lang="ru-RU" sz="1600" dirty="0">
              <a:ea typeface="Calibri"/>
            </a:endParaRP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6. ОТСУТСТВИЕ СТРУКТУРИРОВАННОЙ СИСТЕМЫ ПРЕДОСТАВЛЕНИЯ И ХРАНЕНИЯ ДАННЫХ  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ea typeface="Calibri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73AD073-082F-7D20-0DCD-EBF176172910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 rtl="0"/>
              <a:t>7</a:t>
            </a:fld>
            <a:endParaRPr lang="ru-RU" dirty="0"/>
          </a:p>
        </p:txBody>
      </p:sp>
      <p:pic>
        <p:nvPicPr>
          <p:cNvPr id="14" name="Рисунок 13" descr="Изображение выглядит как звезда, творческий подход,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15E11545-DE5E-8513-57A0-179E0CD9CF66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3"/>
          <a:srcRect l="8165" r="8165"/>
          <a:stretch/>
        </p:blipFill>
        <p:spPr>
          <a:xfrm>
            <a:off x="1509053" y="212632"/>
            <a:ext cx="1390650" cy="1733550"/>
          </a:xfrm>
          <a:custGeom>
            <a:avLst/>
            <a:gdLst>
              <a:gd name="connsiteX0" fmla="*/ 1942453 w 3884344"/>
              <a:gd name="connsiteY0" fmla="*/ 0 h 5415673"/>
              <a:gd name="connsiteX1" fmla="*/ 3874878 w 3884344"/>
              <a:gd name="connsiteY1" fmla="*/ 1743849 h 5415673"/>
              <a:gd name="connsiteX2" fmla="*/ 3884344 w 3884344"/>
              <a:gd name="connsiteY2" fmla="*/ 1931324 h 5415673"/>
              <a:gd name="connsiteX3" fmla="*/ 3884344 w 3884344"/>
              <a:gd name="connsiteY3" fmla="*/ 1953581 h 5415673"/>
              <a:gd name="connsiteX4" fmla="*/ 3882232 w 3884344"/>
              <a:gd name="connsiteY4" fmla="*/ 1995413 h 5415673"/>
              <a:gd name="connsiteX5" fmla="*/ 3884344 w 3884344"/>
              <a:gd name="connsiteY5" fmla="*/ 1995413 h 5415673"/>
              <a:gd name="connsiteX6" fmla="*/ 3884344 w 3884344"/>
              <a:gd name="connsiteY6" fmla="*/ 3571294 h 5415673"/>
              <a:gd name="connsiteX7" fmla="*/ 3879954 w 3884344"/>
              <a:gd name="connsiteY7" fmla="*/ 3571294 h 5415673"/>
              <a:gd name="connsiteX8" fmla="*/ 3874878 w 3884344"/>
              <a:gd name="connsiteY8" fmla="*/ 3671825 h 5415673"/>
              <a:gd name="connsiteX9" fmla="*/ 1942453 w 3884344"/>
              <a:gd name="connsiteY9" fmla="*/ 5415673 h 5415673"/>
              <a:gd name="connsiteX10" fmla="*/ 10029 w 3884344"/>
              <a:gd name="connsiteY10" fmla="*/ 3671825 h 5415673"/>
              <a:gd name="connsiteX11" fmla="*/ 4952 w 3884344"/>
              <a:gd name="connsiteY11" fmla="*/ 3571294 h 5415673"/>
              <a:gd name="connsiteX12" fmla="*/ 2 w 3884344"/>
              <a:gd name="connsiteY12" fmla="*/ 3571294 h 5415673"/>
              <a:gd name="connsiteX13" fmla="*/ 2 w 3884344"/>
              <a:gd name="connsiteY13" fmla="*/ 3473251 h 5415673"/>
              <a:gd name="connsiteX14" fmla="*/ 0 w 3884344"/>
              <a:gd name="connsiteY14" fmla="*/ 3473220 h 5415673"/>
              <a:gd name="connsiteX15" fmla="*/ 2 w 3884344"/>
              <a:gd name="connsiteY15" fmla="*/ 3473189 h 5415673"/>
              <a:gd name="connsiteX16" fmla="*/ 2 w 3884344"/>
              <a:gd name="connsiteY16" fmla="*/ 1995413 h 5415673"/>
              <a:gd name="connsiteX17" fmla="*/ 2675 w 3884344"/>
              <a:gd name="connsiteY17" fmla="*/ 1995413 h 5415673"/>
              <a:gd name="connsiteX18" fmla="*/ 0 w 3884344"/>
              <a:gd name="connsiteY18" fmla="*/ 1942453 h 5415673"/>
              <a:gd name="connsiteX19" fmla="*/ 1942453 w 3884344"/>
              <a:gd name="connsiteY19" fmla="*/ 0 h 541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84344" h="5415673">
                <a:moveTo>
                  <a:pt x="1942453" y="0"/>
                </a:moveTo>
                <a:cubicBezTo>
                  <a:pt x="2948191" y="0"/>
                  <a:pt x="3775405" y="764355"/>
                  <a:pt x="3874878" y="1743849"/>
                </a:cubicBezTo>
                <a:lnTo>
                  <a:pt x="3884344" y="1931324"/>
                </a:lnTo>
                <a:lnTo>
                  <a:pt x="3884344" y="1953581"/>
                </a:lnTo>
                <a:lnTo>
                  <a:pt x="3882232" y="1995413"/>
                </a:lnTo>
                <a:lnTo>
                  <a:pt x="3884344" y="1995413"/>
                </a:lnTo>
                <a:lnTo>
                  <a:pt x="3884344" y="3571294"/>
                </a:lnTo>
                <a:lnTo>
                  <a:pt x="3879954" y="3571294"/>
                </a:lnTo>
                <a:lnTo>
                  <a:pt x="3874878" y="3671825"/>
                </a:lnTo>
                <a:cubicBezTo>
                  <a:pt x="3775404" y="4651319"/>
                  <a:pt x="2948192" y="5415673"/>
                  <a:pt x="1942453" y="5415673"/>
                </a:cubicBezTo>
                <a:cubicBezTo>
                  <a:pt x="936714" y="5415673"/>
                  <a:pt x="109502" y="4651319"/>
                  <a:pt x="10029" y="3671825"/>
                </a:cubicBezTo>
                <a:lnTo>
                  <a:pt x="4952" y="3571294"/>
                </a:lnTo>
                <a:lnTo>
                  <a:pt x="2" y="3571294"/>
                </a:lnTo>
                <a:lnTo>
                  <a:pt x="2" y="3473251"/>
                </a:lnTo>
                <a:lnTo>
                  <a:pt x="0" y="3473220"/>
                </a:lnTo>
                <a:lnTo>
                  <a:pt x="2" y="3473189"/>
                </a:lnTo>
                <a:lnTo>
                  <a:pt x="2" y="1995413"/>
                </a:lnTo>
                <a:lnTo>
                  <a:pt x="2675" y="1995413"/>
                </a:lnTo>
                <a:lnTo>
                  <a:pt x="0" y="1942453"/>
                </a:lnTo>
                <a:cubicBezTo>
                  <a:pt x="0" y="869666"/>
                  <a:pt x="869666" y="0"/>
                  <a:pt x="1942453" y="0"/>
                </a:cubicBezTo>
                <a:close/>
              </a:path>
            </a:pathLst>
          </a:custGeom>
          <a:solidFill>
            <a:srgbClr val="E1C9C1"/>
          </a:solidFill>
        </p:spPr>
      </p:pic>
    </p:spTree>
    <p:extLst>
      <p:ext uri="{BB962C8B-B14F-4D97-AF65-F5344CB8AC3E}">
        <p14:creationId xmlns:p14="http://schemas.microsoft.com/office/powerpoint/2010/main" val="4126551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A4AA8AFC-12A8-7172-4C4E-2FB8892D7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15E20-86FC-6170-6B31-81FC31D69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871" y="273958"/>
            <a:ext cx="10699738" cy="1023447"/>
          </a:xfrm>
        </p:spPr>
        <p:txBody>
          <a:bodyPr rtlCol="0"/>
          <a:lstStyle>
            <a:defPPr>
              <a:defRPr lang="ru-RU"/>
            </a:defPPr>
          </a:lstStyle>
          <a:p>
            <a:pPr algn="ctr"/>
            <a:r>
              <a:rPr lang="ru-RU" sz="4000" dirty="0">
                <a:solidFill>
                  <a:schemeClr val="accent1">
                    <a:lumMod val="76000"/>
                  </a:schemeClr>
                </a:solidFill>
              </a:rPr>
              <a:t>КАРТА ИДЕАЛЬНОГО СОСТОЯНИЯ</a:t>
            </a:r>
            <a:endParaRPr lang="en-US" sz="4000" dirty="0">
              <a:solidFill>
                <a:schemeClr val="accent1">
                  <a:lumMod val="76000"/>
                </a:schemeClr>
              </a:solidFill>
            </a:endParaRPr>
          </a:p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788BB6D-7EAF-1CFA-B80C-6F45D49C176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 rtl="0"/>
              <a:t>8</a:t>
            </a:fld>
            <a:endParaRPr lang="ru-RU" dirty="0"/>
          </a:p>
        </p:txBody>
      </p:sp>
      <p:pic>
        <p:nvPicPr>
          <p:cNvPr id="5" name="Рисунок 4" descr="Изображение выглядит как текст, снимок экрана, Шрифт, диаграмм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734F0B4F-95C2-28D5-5422-149EAB6B3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1510"/>
            <a:ext cx="12192000" cy="497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1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E582575F-382C-EA45-44B9-75C864024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8BB71F-7CB9-064E-CCB5-EC4A3CDF2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096" y="216808"/>
            <a:ext cx="10137763" cy="1023447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/>
          <a:lstStyle>
            <a:defPPr>
              <a:defRPr lang="ru-RU"/>
            </a:defPPr>
          </a:lstStyle>
          <a:p>
            <a:pPr algn="ctr"/>
            <a:r>
              <a:rPr lang="ru-RU" sz="4000" dirty="0">
                <a:solidFill>
                  <a:schemeClr val="accent1">
                    <a:lumMod val="76000"/>
                  </a:schemeClr>
                </a:solidFill>
              </a:rPr>
              <a:t>КАРТА ЦЕЛЕВОГО СОСТОЯНИЯ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B2D3561-9ED6-A251-FE6B-AAB260423CE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95C7AAE-A677-454A-8BDB-62A0650ACE98}" type="slidenum">
              <a:rPr lang="ru-RU" smtClean="0"/>
              <a:pPr rtl="0"/>
              <a:t>9</a:t>
            </a:fld>
            <a:endParaRPr lang="ru-RU" dirty="0"/>
          </a:p>
        </p:txBody>
      </p:sp>
      <p:pic>
        <p:nvPicPr>
          <p:cNvPr id="11" name="Рисунок 10" descr="Изображение выглядит как текст, снимок экрана, число, диаграмм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xmlns="" id="{547C5E0D-9473-6F14-29E5-06880FF2C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63" y="852488"/>
            <a:ext cx="10582275" cy="483870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3351EEA8-6679-FC4A-5257-4EDE106B712F}"/>
              </a:ext>
            </a:extLst>
          </p:cNvPr>
          <p:cNvSpPr txBox="1">
            <a:spLocks/>
          </p:cNvSpPr>
          <p:nvPr/>
        </p:nvSpPr>
        <p:spPr>
          <a:xfrm>
            <a:off x="313721" y="5684158"/>
            <a:ext cx="5708638" cy="11758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5500" kern="1200" spc="5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marL="171450" indent="-171450" algn="just">
              <a:buFont typeface="Wingdings"/>
              <a:buChar char="§"/>
            </a:pPr>
            <a:r>
              <a:rPr lang="ru-RU" sz="1000" b="1" dirty="0">
                <a:solidFill>
                  <a:schemeClr val="accent2">
                    <a:lumMod val="49000"/>
                  </a:schemeClr>
                </a:solidFill>
                <a:latin typeface="+mn-lt"/>
                <a:cs typeface="Arial"/>
              </a:rPr>
              <a:t>Отсутствие необходимости последовательной связи с каждым участником процесса</a:t>
            </a:r>
          </a:p>
          <a:p>
            <a:pPr marL="171450" indent="-171450" algn="just">
              <a:buFont typeface="Wingdings"/>
              <a:buChar char="§"/>
            </a:pPr>
            <a:r>
              <a:rPr lang="ru-RU" sz="1000" b="1" dirty="0">
                <a:solidFill>
                  <a:schemeClr val="accent2">
                    <a:lumMod val="49000"/>
                  </a:schemeClr>
                </a:solidFill>
                <a:latin typeface="+mn-lt"/>
                <a:cs typeface="Arial"/>
              </a:rPr>
              <a:t>Ускорение процесса обработки за счет одновременного, параллельного ввода информации</a:t>
            </a:r>
          </a:p>
          <a:p>
            <a:pPr marL="171450" indent="-171450">
              <a:buFont typeface="Wingdings"/>
              <a:buChar char="§"/>
            </a:pPr>
            <a:r>
              <a:rPr lang="ru-RU" sz="1000" b="1" dirty="0">
                <a:solidFill>
                  <a:schemeClr val="accent2">
                    <a:lumMod val="49000"/>
                  </a:schemeClr>
                </a:solidFill>
                <a:latin typeface="+mn-lt"/>
                <a:cs typeface="Arial"/>
              </a:rPr>
              <a:t>Сокращение времени на принятие управленческих решений руководителем.</a:t>
            </a:r>
          </a:p>
          <a:p>
            <a:pPr marL="171450" indent="-171450" algn="just">
              <a:buFont typeface="Wingdings"/>
              <a:buChar char="§"/>
            </a:pPr>
            <a:endParaRPr lang="ru-RU" sz="1000" b="1" dirty="0">
              <a:solidFill>
                <a:srgbClr val="8A5543"/>
              </a:solidFill>
              <a:latin typeface="+mn-lt"/>
              <a:cs typeface="Arial"/>
            </a:endParaRPr>
          </a:p>
          <a:p>
            <a:pPr algn="just"/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just"/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marL="285750" indent="-285750" algn="just">
              <a:buFont typeface="Wingdings"/>
              <a:buChar char="§"/>
            </a:pP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ctr"/>
            <a:endParaRPr lang="ru-RU" sz="4000" dirty="0">
              <a:solidFill>
                <a:schemeClr val="accent1">
                  <a:lumMod val="76000"/>
                </a:schemeClr>
              </a:solidFill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D982B111-F1A2-7204-A6F6-427A73BBC521}"/>
              </a:ext>
            </a:extLst>
          </p:cNvPr>
          <p:cNvSpPr txBox="1">
            <a:spLocks/>
          </p:cNvSpPr>
          <p:nvPr/>
        </p:nvSpPr>
        <p:spPr>
          <a:xfrm>
            <a:off x="6533546" y="5912757"/>
            <a:ext cx="5175238" cy="8234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0" tIns="0" rIns="0" bIns="0" rtlCol="0" anchor="t">
            <a:noAutofit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5500" kern="1200" spc="5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just"/>
            <a:r>
              <a:rPr lang="ru-RU" sz="1000" b="1" dirty="0">
                <a:solidFill>
                  <a:schemeClr val="accent1">
                    <a:lumMod val="76000"/>
                  </a:schemeClr>
                </a:solidFill>
                <a:latin typeface="Times New Roman"/>
                <a:ea typeface="+mj-lt"/>
                <a:cs typeface="+mj-lt"/>
              </a:rPr>
              <a:t/>
            </a:r>
            <a:br>
              <a:rPr lang="ru-RU" sz="1000" b="1" dirty="0">
                <a:solidFill>
                  <a:schemeClr val="accent1">
                    <a:lumMod val="76000"/>
                  </a:schemeClr>
                </a:solidFill>
                <a:latin typeface="Times New Roman"/>
                <a:ea typeface="+mj-lt"/>
                <a:cs typeface="+mj-lt"/>
              </a:rPr>
            </a:br>
            <a:r>
              <a:rPr lang="ru-RU" sz="1000" b="1" dirty="0">
                <a:solidFill>
                  <a:schemeClr val="accent1">
                    <a:lumMod val="76000"/>
                  </a:schemeClr>
                </a:solidFill>
                <a:latin typeface="Times New Roman"/>
                <a:ea typeface="+mj-lt"/>
                <a:cs typeface="+mj-lt"/>
              </a:rPr>
              <a:t>ВРЕМЯ ПРОТЕКАНИЯ ПРОЦЕССА: 60 минут</a:t>
            </a: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just"/>
            <a:r>
              <a:rPr lang="ru-RU" sz="1000" b="1" dirty="0">
                <a:solidFill>
                  <a:schemeClr val="accent1">
                    <a:lumMod val="76000"/>
                  </a:schemeClr>
                </a:solidFill>
                <a:latin typeface="Times New Roman"/>
                <a:ea typeface="+mj-lt"/>
                <a:cs typeface="+mj-lt"/>
              </a:rPr>
              <a:t>ЭФФЕКТИВНОСТЬ ПРОЦЕССА: 41,7%</a:t>
            </a: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just"/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endParaRPr lang="ru-RU" sz="1000" b="1" dirty="0">
              <a:solidFill>
                <a:schemeClr val="accent1">
                  <a:lumMod val="76000"/>
                </a:schemeClr>
              </a:solidFill>
              <a:latin typeface="Times New Roman"/>
              <a:cs typeface="Arial"/>
            </a:endParaRPr>
          </a:p>
          <a:p>
            <a:pPr algn="ctr"/>
            <a:endParaRPr lang="ru-RU" sz="4000" dirty="0">
              <a:solidFill>
                <a:schemeClr val="accent1">
                  <a:lumMod val="76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70238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ий дизайн">
  <a:themeElements>
    <a:clrScheme name="Product-Summary">
      <a:dk1>
        <a:srgbClr val="000000"/>
      </a:dk1>
      <a:lt1>
        <a:srgbClr val="FFFFFF"/>
      </a:lt1>
      <a:dk2>
        <a:srgbClr val="C16548"/>
      </a:dk2>
      <a:lt2>
        <a:srgbClr val="E7E6E6"/>
      </a:lt2>
      <a:accent1>
        <a:srgbClr val="C16548"/>
      </a:accent1>
      <a:accent2>
        <a:srgbClr val="E1C9C1"/>
      </a:accent2>
      <a:accent3>
        <a:srgbClr val="EFE9E7"/>
      </a:accent3>
      <a:accent4>
        <a:srgbClr val="7C8C5F"/>
      </a:accent4>
      <a:accent5>
        <a:srgbClr val="DAE7C3"/>
      </a:accent5>
      <a:accent6>
        <a:srgbClr val="ECF1E3"/>
      </a:accent6>
      <a:hlink>
        <a:srgbClr val="0563C1"/>
      </a:hlink>
      <a:folHlink>
        <a:srgbClr val="954F72"/>
      </a:folHlink>
    </a:clrScheme>
    <a:fontScheme name="Custom 11">
      <a:majorFont>
        <a:latin typeface="Felix Titling"/>
        <a:ea typeface=""/>
        <a:cs typeface=""/>
      </a:majorFont>
      <a:minorFont>
        <a:latin typeface="Calibri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vert="horz" lIns="0" tIns="0" rIns="0" bIns="0" rtlCol="0" anchor="t">
        <a:noAutofit/>
      </a:bodyPr>
      <a:lstStyle>
        <a:defPPr algn="l">
          <a:defRPr sz="75000" spc="500" dirty="0">
            <a:solidFill>
              <a:srgbClr val="C16548">
                <a:alpha val="5000"/>
              </a:srgbClr>
            </a:solidFill>
            <a:latin typeface="Felix Titling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413</Words>
  <Application>Microsoft Office PowerPoint</Application>
  <PresentationFormat>Произвольный</PresentationFormat>
  <Paragraphs>145</Paragraphs>
  <Slides>18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Пользовательский дизайн</vt:lpstr>
      <vt:lpstr>«Совершенствование процессов управления», реализуемого в рамках проекта  «Эффективный регион»  в Ростовской области  </vt:lpstr>
      <vt:lpstr>ЭТАПЫ ПРОЕКТА</vt:lpstr>
      <vt:lpstr>РАБОЧАЯ ГРУППА</vt:lpstr>
      <vt:lpstr>НОРМАТИВНО-РАСПОРЯДИТЕЛЬНЫЕ ДОКУМЕНТЫ ПРОЕКТА</vt:lpstr>
      <vt:lpstr>КАРТОЧКА ПРОЕКТА</vt:lpstr>
      <vt:lpstr>КАРТА ТЕКУЩЕГО СОСТОЯНИЯ</vt:lpstr>
      <vt:lpstr>ПРОБЛЕМЫ</vt:lpstr>
      <vt:lpstr>КАРТА ИДЕАЛЬНОГО СОСТОЯНИЯ </vt:lpstr>
      <vt:lpstr>КАРТА ЦЕЛЕВОГО СОСТОЯНИЯ</vt:lpstr>
      <vt:lpstr>Презентация PowerPoint</vt:lpstr>
      <vt:lpstr>ПЛАН МЕРОПРИЯТИЙ ПРОЕКТА</vt:lpstr>
      <vt:lpstr>ПЛАТФОРМА КОНТРОЛЯ</vt:lpstr>
      <vt:lpstr>Текущее состояние</vt:lpstr>
      <vt:lpstr>Презентация PowerPoint</vt:lpstr>
      <vt:lpstr>ПОЛУЧЕННЫЙ ЭФФЕКТ</vt:lpstr>
      <vt:lpstr>ИТОГИ ПРОЕКТА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«Совершенствование процессов управления», реализуемого в рамках проекта  «Эффективный регион»  в Ростовской области</dc:title>
  <dc:creator>user12</dc:creator>
  <cp:lastModifiedBy>user12</cp:lastModifiedBy>
  <cp:revision>1783</cp:revision>
  <dcterms:created xsi:type="dcterms:W3CDTF">2025-07-17T06:50:35Z</dcterms:created>
  <dcterms:modified xsi:type="dcterms:W3CDTF">2025-08-04T11:28:43Z</dcterms:modified>
</cp:coreProperties>
</file>