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0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_rels/presentation.xml.rels" ContentType="application/vnd.openxmlformats-package.relationships+xml"/>
  <Override PartName="/ppt/media/image13.png" ContentType="image/png"/>
  <Override PartName="/ppt/media/image9.png" ContentType="image/png"/>
  <Override PartName="/ppt/media/image18.png" ContentType="image/png"/>
  <Override PartName="/ppt/media/image20.png" ContentType="image/png"/>
  <Override PartName="/ppt/media/image12.png" ContentType="image/png"/>
  <Override PartName="/ppt/media/image8.png" ContentType="image/png"/>
  <Override PartName="/ppt/media/image17.png" ContentType="image/png"/>
  <Override PartName="/ppt/media/image11.png" ContentType="image/png"/>
  <Override PartName="/ppt/media/image2.png" ContentType="image/png"/>
  <Override PartName="/ppt/media/image22.jpeg" ContentType="image/jpeg"/>
  <Override PartName="/ppt/media/image7.png" ContentType="image/png"/>
  <Override PartName="/ppt/media/image16.png" ContentType="image/png"/>
  <Override PartName="/ppt/media/image5.png" ContentType="image/png"/>
  <Override PartName="/ppt/media/image27.png" ContentType="image/png"/>
  <Override PartName="/ppt/media/image26.png" ContentType="image/png"/>
  <Override PartName="/ppt/media/image24.png" ContentType="image/png"/>
  <Override PartName="/ppt/media/image4.jpeg" ContentType="image/jpeg"/>
  <Override PartName="/ppt/media/image25.png" ContentType="image/png"/>
  <Override PartName="/ppt/media/image23.jpeg" ContentType="image/jpeg"/>
  <Override PartName="/ppt/media/image21.png" ContentType="image/png"/>
  <Override PartName="/ppt/media/image19.png" ContentType="image/png"/>
  <Override PartName="/ppt/media/image14.jpeg" ContentType="image/jpeg"/>
  <Override PartName="/ppt/media/image1.jpeg" ContentType="image/jpeg"/>
  <Override PartName="/ppt/media/image10.png" ContentType="image/png"/>
  <Override PartName="/ppt/media/image15.png" ContentType="image/png"/>
  <Override PartName="/ppt/media/image3.jpeg" ContentType="image/jpeg"/>
  <Override PartName="/ppt/media/image6.png" ContentType="image/png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1.xml.rels" ContentType="application/vnd.openxmlformats-package.relationships+xml"/>
  <Override PartName="/ppt/slides/_rels/slide28.xml.rels" ContentType="application/vnd.openxmlformats-package.relationships+xml"/>
  <Override PartName="/ppt/slides/_rels/slide30.xml.rels" ContentType="application/vnd.openxmlformats-package.relationships+xml"/>
  <Override PartName="/ppt/slides/_rels/slide19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22.xml.rels" ContentType="application/vnd.openxmlformats-package.relationships+xml"/>
  <Override PartName="/ppt/slides/_rels/slide5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29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17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2.xml.rels" ContentType="application/vnd.openxmlformats-package.relationships+xml"/>
  <Override PartName="/ppt/slides/_rels/slide16.xml.rels" ContentType="application/vnd.openxmlformats-package.relationships+xml"/>
  <Override PartName="/ppt/slides/_rels/slide1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1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14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slide29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4.xml" ContentType="application/vnd.openxmlformats-officedocument.presentationml.slide+xml"/>
  <Override PartName="/ppt/slides/slide12.xml" ContentType="application/vnd.openxmlformats-officedocument.presentationml.slide+xml"/>
  <Override PartName="/ppt/slides/slide24.xml" ContentType="application/vnd.openxmlformats-officedocument.presentationml.slide+xml"/>
  <Override PartName="/ppt/slides/slide5.xml" ContentType="application/vnd.openxmlformats-officedocument.presentationml.slide+xml"/>
  <Override PartName="/ppt/slides/slide13.xml" ContentType="application/vnd.openxmlformats-officedocument.presentationml.slide+xml"/>
  <Override PartName="/ppt/slides/slide25.xml" ContentType="application/vnd.openxmlformats-officedocument.presentationml.slide+xml"/>
  <Override PartName="/ppt/slides/slide30.xml" ContentType="application/vnd.openxmlformats-officedocument.presentationml.slide+xml"/>
  <Override PartName="/ppt/slides/slide28.xml" ContentType="application/vnd.openxmlformats-officedocument.presentationml.slide+xml"/>
  <Override PartName="/ppt/slides/slide11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14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72" r:id="rId11"/>
    <p:sldMasterId id="2147483674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slide" Target="slides/slide11.xml"/><Relationship Id="rId24" Type="http://schemas.openxmlformats.org/officeDocument/2006/relationships/slide" Target="slides/slide12.xml"/><Relationship Id="rId25" Type="http://schemas.openxmlformats.org/officeDocument/2006/relationships/slide" Target="slides/slide13.xml"/><Relationship Id="rId26" Type="http://schemas.openxmlformats.org/officeDocument/2006/relationships/slide" Target="slides/slide14.xml"/><Relationship Id="rId27" Type="http://schemas.openxmlformats.org/officeDocument/2006/relationships/slide" Target="slides/slide15.xml"/><Relationship Id="rId28" Type="http://schemas.openxmlformats.org/officeDocument/2006/relationships/slide" Target="slides/slide16.xml"/><Relationship Id="rId29" Type="http://schemas.openxmlformats.org/officeDocument/2006/relationships/slide" Target="slides/slide17.xml"/><Relationship Id="rId30" Type="http://schemas.openxmlformats.org/officeDocument/2006/relationships/slide" Target="slides/slide18.xml"/><Relationship Id="rId31" Type="http://schemas.openxmlformats.org/officeDocument/2006/relationships/slide" Target="slides/slide19.xml"/><Relationship Id="rId32" Type="http://schemas.openxmlformats.org/officeDocument/2006/relationships/slide" Target="slides/slide20.xml"/><Relationship Id="rId33" Type="http://schemas.openxmlformats.org/officeDocument/2006/relationships/slide" Target="slides/slide21.xml"/><Relationship Id="rId34" Type="http://schemas.openxmlformats.org/officeDocument/2006/relationships/slide" Target="slides/slide22.xml"/><Relationship Id="rId35" Type="http://schemas.openxmlformats.org/officeDocument/2006/relationships/slide" Target="slides/slide23.xml"/><Relationship Id="rId36" Type="http://schemas.openxmlformats.org/officeDocument/2006/relationships/slide" Target="slides/slide24.xml"/><Relationship Id="rId37" Type="http://schemas.openxmlformats.org/officeDocument/2006/relationships/slide" Target="slides/slide25.xml"/><Relationship Id="rId38" Type="http://schemas.openxmlformats.org/officeDocument/2006/relationships/slide" Target="slides/slide26.xml"/><Relationship Id="rId39" Type="http://schemas.openxmlformats.org/officeDocument/2006/relationships/slide" Target="slides/slide27.xml"/><Relationship Id="rId40" Type="http://schemas.openxmlformats.org/officeDocument/2006/relationships/slide" Target="slides/slide28.xml"/><Relationship Id="rId41" Type="http://schemas.openxmlformats.org/officeDocument/2006/relationships/slide" Target="slides/slide29.xml"/><Relationship Id="rId42" Type="http://schemas.openxmlformats.org/officeDocument/2006/relationships/slide" Target="slides/slide30.xml"/><Relationship Id="rId4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F927E02-687D-4059-927D-4E6ACEC38AF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9B33809B-8C2B-45BF-914E-5CC6D5728F6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9CEFD4DA-8224-45B1-86E8-C8A57D7ECAB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7A50FB53-3DC7-4DA6-A430-6D7DCD8D205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20CB2772-82E0-482A-A46C-7C98FB50F7B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C7AD0C90-35EC-4929-A4C5-5F035FFFAC8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87768B41-F6D9-4DA0-B77E-BAA8F78A537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251DAA74-0560-44E3-A9C1-E21A9A0140B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D4B4CF61-00F9-48D8-9B3C-B71146A664F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0C362DA-CB76-4F0A-B214-1CCB9AD5262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9638494-3852-4E40-8147-B164A0E1017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E2C9B06E-1016-43D3-8C98-2832439C577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B48E9A97-3FD8-40C3-BA47-289BE3128B2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D5076D18-AED0-4619-BA6D-C5368593DFC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DED9B2C7-1818-4386-8CF9-3D5AC0F9978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3F476B7A-E96C-40A9-96C4-63EBA723A49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AE15C8B0-2DDA-468B-9854-B5E4C1EA5DF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6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7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tangle 6" hidden="1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" name="Rectangle 8" hidden="1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20880" bIns="2088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2" name="Straight Connector 9"/>
          <p:cNvCxnSpPr/>
          <p:nvPr/>
        </p:nvCxnSpPr>
        <p:spPr>
          <a:xfrm>
            <a:off x="894960" y="1737720"/>
            <a:ext cx="7475760" cy="360"/>
          </a:xfrm>
          <a:prstGeom prst="straightConnector1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</p:cxnSp>
      <p:sp>
        <p:nvSpPr>
          <p:cNvPr id="3" name="Rectangle 6"/>
          <p:cNvSpPr/>
          <p:nvPr/>
        </p:nvSpPr>
        <p:spPr>
          <a:xfrm>
            <a:off x="2520" y="6400800"/>
            <a:ext cx="914112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" name="Rectangle 7"/>
          <p:cNvSpPr/>
          <p:nvPr/>
        </p:nvSpPr>
        <p:spPr>
          <a:xfrm>
            <a:off x="0" y="6334200"/>
            <a:ext cx="9141120" cy="63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9080" bIns="1908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22960" y="758880"/>
            <a:ext cx="7543440" cy="3565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/>
          </a:bodyPr>
          <a:p>
            <a:pPr indent="0" defTabSz="914400">
              <a:lnSpc>
                <a:spcPct val="85000"/>
              </a:lnSpc>
              <a:buNone/>
            </a:pPr>
            <a:r>
              <a:rPr b="0" lang="ru-RU" sz="8000" spc="-51" strike="noStrike" u="none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Calibri Light"/>
              </a:rPr>
              <a:t>Образец заголовка</a:t>
            </a:r>
            <a:endParaRPr b="0" lang="en-US" sz="8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 idx="1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ru-RU" sz="90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rgbClr val="ffffff"/>
                </a:solidFill>
                <a:uFillTx/>
                <a:latin typeface="Calibri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ftr" idx="2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sldNum" idx="3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ru-RU" sz="105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F3B71C5D-1A9C-46FE-B5EB-A8D3E7431978}" type="slidenum">
              <a:rPr b="0" lang="ru-RU" sz="1050" strike="noStrike" u="none">
                <a:solidFill>
                  <a:srgbClr val="ffffff"/>
                </a:solidFill>
                <a:uFillTx/>
                <a:latin typeface="Calibri"/>
              </a:rPr>
              <a:t>&lt;номер&gt;</a:t>
            </a:fld>
            <a:endParaRPr b="0" lang="ru-RU" sz="10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05400" y="4343400"/>
            <a:ext cx="7407000" cy="360"/>
          </a:xfrm>
          <a:prstGeom prst="straightConnector1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</p:cxnSp>
      <p:sp>
        <p:nvSpPr>
          <p:cNvPr id="10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Для правки структуры щёлкните мышью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Второй уровень структуры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Третий уровень структуры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Четвёртый уровень структуры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Пятый уровень структуры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Шестой уровень структуры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Седьмой уровень структуры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6" hidden="1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02" name="Rectangle 8" hidden="1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20880" bIns="2088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103" name="Straight Connector 9"/>
          <p:cNvCxnSpPr/>
          <p:nvPr/>
        </p:nvCxnSpPr>
        <p:spPr>
          <a:xfrm>
            <a:off x="894960" y="1737720"/>
            <a:ext cx="7475760" cy="360"/>
          </a:xfrm>
          <a:prstGeom prst="straightConnector1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</p:cxnSp>
      <p:sp>
        <p:nvSpPr>
          <p:cNvPr id="104" name="Rectangle 7"/>
          <p:cNvSpPr/>
          <p:nvPr/>
        </p:nvSpPr>
        <p:spPr>
          <a:xfrm>
            <a:off x="0" y="0"/>
            <a:ext cx="3037680" cy="6857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05" name="Rectangle 8"/>
          <p:cNvSpPr/>
          <p:nvPr/>
        </p:nvSpPr>
        <p:spPr>
          <a:xfrm>
            <a:off x="3030120" y="0"/>
            <a:ext cx="47520" cy="6857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343080" y="594360"/>
            <a:ext cx="2400120" cy="2285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/>
          </a:bodyPr>
          <a:p>
            <a:pPr indent="0" defTabSz="914400">
              <a:lnSpc>
                <a:spcPct val="85000"/>
              </a:lnSpc>
              <a:buNone/>
            </a:pPr>
            <a:r>
              <a:rPr b="0" lang="ru-RU" sz="3600" spc="-51" strike="noStrike" u="none">
                <a:solidFill>
                  <a:srgbClr val="ffffff"/>
                </a:solidFill>
                <a:uFillTx/>
                <a:latin typeface="Calibri Light"/>
              </a:rPr>
              <a:t>Образец заголовка</a:t>
            </a:r>
            <a:endParaRPr b="0" lang="en-US" sz="3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3460320" y="731520"/>
            <a:ext cx="5009040" cy="5257440"/>
          </a:xfrm>
          <a:prstGeom prst="rect">
            <a:avLst/>
          </a:prstGeom>
          <a:noFill/>
          <a:ln w="0">
            <a:noFill/>
          </a:ln>
        </p:spPr>
        <p:txBody>
          <a:bodyPr lIns="0" rIns="0" tIns="45720" bIns="45720" anchor="t">
            <a:noAutofit/>
          </a:bodyPr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b="0" lang="ru-RU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Образец текста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1" marL="38412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Второй уровень</a:t>
            </a:r>
            <a:endParaRPr b="0" lang="en-US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2" marL="56700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Третий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3" marL="74988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Четвертый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4" marL="93276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Пятый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343080" y="2926080"/>
            <a:ext cx="2400120" cy="3378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  <a:tabLst>
                <a:tab algn="l" pos="0"/>
              </a:tabLst>
            </a:pPr>
            <a:r>
              <a:rPr b="0" lang="ru-RU" sz="1500" strike="noStrike" u="none">
                <a:solidFill>
                  <a:srgbClr val="ffffff"/>
                </a:solidFill>
                <a:uFillTx/>
                <a:latin typeface="Calibri"/>
              </a:rPr>
              <a:t>Образец текста</a:t>
            </a:r>
            <a:endParaRPr b="0" lang="en-US" sz="15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dt" idx="28"/>
          </p:nvPr>
        </p:nvSpPr>
        <p:spPr>
          <a:xfrm>
            <a:off x="349200" y="6459840"/>
            <a:ext cx="1963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ru-RU" sz="90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rgbClr val="ffffff"/>
                </a:solidFill>
                <a:uFillTx/>
                <a:latin typeface="Calibri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0" name="PlaceHolder 5"/>
          <p:cNvSpPr>
            <a:spLocks noGrp="1"/>
          </p:cNvSpPr>
          <p:nvPr>
            <p:ph type="ftr" idx="29"/>
          </p:nvPr>
        </p:nvSpPr>
        <p:spPr>
          <a:xfrm>
            <a:off x="3600360" y="6459840"/>
            <a:ext cx="3485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1" name="PlaceHolder 6"/>
          <p:cNvSpPr>
            <a:spLocks noGrp="1"/>
          </p:cNvSpPr>
          <p:nvPr>
            <p:ph type="sldNum" idx="30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ru-RU" sz="1050" strike="noStrike" u="none">
                <a:solidFill>
                  <a:schemeClr val="dk2"/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5C33E29C-1844-4BA2-A774-D37D8B2169ED}" type="slidenum">
              <a:rPr b="0" lang="ru-RU" sz="1050" strike="noStrike" u="none">
                <a:solidFill>
                  <a:schemeClr val="dk2"/>
                </a:solidFill>
                <a:uFillTx/>
                <a:latin typeface="Calibri"/>
              </a:rPr>
              <a:t>&lt;номер&gt;</a:t>
            </a:fld>
            <a:endParaRPr b="0" lang="ru-RU" sz="10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6" hidden="1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3" name="Rectangle 8" hidden="1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20880" bIns="2088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114" name="Straight Connector 9"/>
          <p:cNvCxnSpPr/>
          <p:nvPr/>
        </p:nvCxnSpPr>
        <p:spPr>
          <a:xfrm>
            <a:off x="894960" y="1737720"/>
            <a:ext cx="7475760" cy="360"/>
          </a:xfrm>
          <a:prstGeom prst="straightConnector1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</p:cxnSp>
      <p:sp>
        <p:nvSpPr>
          <p:cNvPr id="115" name="Rectangle 7"/>
          <p:cNvSpPr/>
          <p:nvPr/>
        </p:nvSpPr>
        <p:spPr>
          <a:xfrm>
            <a:off x="0" y="4952880"/>
            <a:ext cx="9141120" cy="19047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6" name="Rectangle 8"/>
          <p:cNvSpPr/>
          <p:nvPr/>
        </p:nvSpPr>
        <p:spPr>
          <a:xfrm>
            <a:off x="0" y="4915080"/>
            <a:ext cx="9141120" cy="63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9080" bIns="1908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160" cy="822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0" bIns="0" anchor="b">
            <a:noAutofit/>
          </a:bodyPr>
          <a:p>
            <a:pPr indent="0" defTabSz="914400">
              <a:lnSpc>
                <a:spcPct val="85000"/>
              </a:lnSpc>
              <a:buNone/>
            </a:pPr>
            <a:r>
              <a:rPr b="0" lang="ru-RU" sz="3600" spc="-51" strike="noStrike" u="none">
                <a:solidFill>
                  <a:srgbClr val="ffffff"/>
                </a:solidFill>
                <a:uFillTx/>
                <a:latin typeface="Calibri Light"/>
              </a:rPr>
              <a:t>Образец заголовка</a:t>
            </a:r>
            <a:endParaRPr b="0" lang="en-US" sz="3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9143640" cy="4914720"/>
          </a:xfrm>
          <a:prstGeom prst="rect">
            <a:avLst/>
          </a:prstGeom>
          <a:blipFill rotWithShape="0">
            <a:blip r:embed="rId2"/>
            <a:stretch/>
          </a:blipFill>
          <a:ln w="0">
            <a:noFill/>
          </a:ln>
        </p:spPr>
        <p:txBody>
          <a:bodyPr lIns="457200" rIns="90000" tIns="457200" bIns="45000" anchor="t">
            <a:noAutofit/>
          </a:bodyPr>
          <a:p>
            <a:pPr indent="0" defTabSz="4572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3200" strike="noStrike" u="none">
                <a:solidFill>
                  <a:schemeClr val="lt1"/>
                </a:solidFill>
                <a:uFillTx/>
                <a:latin typeface="Calibri"/>
              </a:rPr>
              <a:t>Вставка рисунка</a:t>
            </a:r>
            <a:endParaRPr b="0" lang="en-US" sz="3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822960" y="5906880"/>
            <a:ext cx="7589160" cy="594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0" bIns="0" anchor="t">
            <a:normAutofit/>
          </a:bodyPr>
          <a:p>
            <a:pPr indent="0" defTabSz="914400">
              <a:lnSpc>
                <a:spcPct val="90000"/>
              </a:lnSpc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ru-RU" sz="1500" strike="noStrike" u="none">
                <a:solidFill>
                  <a:srgbClr val="ffffff"/>
                </a:solidFill>
                <a:uFillTx/>
                <a:latin typeface="Calibri"/>
              </a:rPr>
              <a:t>Образец текста</a:t>
            </a:r>
            <a:endParaRPr b="0" lang="en-US" sz="15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dt" idx="31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ru-RU" sz="90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rgbClr val="ffffff"/>
                </a:solidFill>
                <a:uFillTx/>
                <a:latin typeface="Calibri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ftr" idx="32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 type="sldNum" idx="33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ru-RU" sz="105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D9595360-470A-4D3F-B6EF-4523ACB64827}" type="slidenum">
              <a:rPr b="0" lang="ru-RU" sz="1050" strike="noStrike" u="none">
                <a:solidFill>
                  <a:srgbClr val="ffffff"/>
                </a:solidFill>
                <a:uFillTx/>
                <a:latin typeface="Calibri"/>
              </a:rPr>
              <a:t>&lt;номер&gt;</a:t>
            </a:fld>
            <a:endParaRPr b="0" lang="ru-RU" sz="10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4" name="Rectangle 8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20880" bIns="2088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15" name="Straight Connector 9"/>
          <p:cNvCxnSpPr/>
          <p:nvPr/>
        </p:nvCxnSpPr>
        <p:spPr>
          <a:xfrm>
            <a:off x="894960" y="1737720"/>
            <a:ext cx="7475760" cy="360"/>
          </a:xfrm>
          <a:prstGeom prst="straightConnector1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</p:cxnSp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85000"/>
              </a:lnSpc>
              <a:buNone/>
            </a:pPr>
            <a:r>
              <a:rPr b="0" lang="ru-RU" sz="4800" spc="-51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 Light"/>
              </a:rPr>
              <a:t>Образец заголовка</a:t>
            </a:r>
            <a:endParaRPr b="0" lang="en-US" sz="4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7543440" cy="402300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0" bIns="0" anchor="t" vert="eaVert">
            <a:noAutofit/>
          </a:bodyPr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b="0" lang="ru-RU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Образец текста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1" marL="38412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Второй уровень</a:t>
            </a:r>
            <a:endParaRPr b="0" lang="en-US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2" marL="56700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Третий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3" marL="74988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Четвертый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4" marL="93276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Пятый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dt" idx="4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ru-RU" sz="90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rgbClr val="ffffff"/>
                </a:solidFill>
                <a:uFillTx/>
                <a:latin typeface="Calibri"/>
              </a:rPr>
              <a:t> 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ftr" idx="5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" name="PlaceHolder 5"/>
          <p:cNvSpPr>
            <a:spLocks noGrp="1"/>
          </p:cNvSpPr>
          <p:nvPr>
            <p:ph type="sldNum" idx="6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ru-RU" sz="105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DA54B225-3E98-4AFA-8D3A-1605BCC7C0DF}" type="slidenum">
              <a:rPr b="0" lang="ru-RU" sz="1050" strike="noStrike" u="none">
                <a:solidFill>
                  <a:srgbClr val="ffffff"/>
                </a:solidFill>
                <a:uFillTx/>
                <a:latin typeface="Calibri"/>
              </a:rPr>
              <a:t>1</a:t>
            </a:fld>
            <a:endParaRPr b="0" lang="ru-RU" sz="10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6" hidden="1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2" name="Rectangle 8" hidden="1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20880" bIns="2088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23" name="Straight Connector 9"/>
          <p:cNvCxnSpPr/>
          <p:nvPr/>
        </p:nvCxnSpPr>
        <p:spPr>
          <a:xfrm>
            <a:off x="894960" y="1737720"/>
            <a:ext cx="7475760" cy="360"/>
          </a:xfrm>
          <a:prstGeom prst="straightConnector1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</p:cxnSp>
      <p:sp>
        <p:nvSpPr>
          <p:cNvPr id="24" name="Rectangle 6"/>
          <p:cNvSpPr/>
          <p:nvPr/>
        </p:nvSpPr>
        <p:spPr>
          <a:xfrm>
            <a:off x="2520" y="6400800"/>
            <a:ext cx="914112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5" name="Rectangle 7"/>
          <p:cNvSpPr/>
          <p:nvPr/>
        </p:nvSpPr>
        <p:spPr>
          <a:xfrm>
            <a:off x="0" y="6334200"/>
            <a:ext cx="9141120" cy="63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9080" bIns="1908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543720" y="414720"/>
            <a:ext cx="1971360" cy="5757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vert="eaVert">
            <a:noAutofit/>
          </a:bodyPr>
          <a:p>
            <a:pPr indent="0" defTabSz="914400">
              <a:lnSpc>
                <a:spcPct val="85000"/>
              </a:lnSpc>
              <a:buNone/>
            </a:pPr>
            <a:r>
              <a:rPr b="0" lang="ru-RU" sz="4800" spc="-51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 Light"/>
              </a:rPr>
              <a:t>Образец заголовка</a:t>
            </a:r>
            <a:endParaRPr b="0" lang="en-US" sz="4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28560" y="414720"/>
            <a:ext cx="5800320" cy="5757120"/>
          </a:xfrm>
          <a:prstGeom prst="rect">
            <a:avLst/>
          </a:prstGeom>
          <a:noFill/>
          <a:ln w="0">
            <a:noFill/>
          </a:ln>
        </p:spPr>
        <p:txBody>
          <a:bodyPr lIns="45720" rIns="45720" tIns="0" bIns="0" anchor="t" vert="eaVert">
            <a:noAutofit/>
          </a:bodyPr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b="0" lang="ru-RU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Образец текста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1" marL="38412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Второй уровень</a:t>
            </a:r>
            <a:endParaRPr b="0" lang="en-US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2" marL="56700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Третий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3" marL="74988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Четвертый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4" marL="93276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Пятый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dt" idx="7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ru-RU" sz="90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rgbClr val="ffffff"/>
                </a:solidFill>
                <a:uFillTx/>
                <a:latin typeface="Calibri"/>
              </a:rPr>
              <a:t> 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ftr" idx="8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sldNum" idx="9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ru-RU" sz="105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BB2C2BAD-56F2-486E-BF31-D384AA947435}" type="slidenum">
              <a:rPr b="0" lang="ru-RU" sz="1050" strike="noStrike" u="none">
                <a:solidFill>
                  <a:srgbClr val="ffffff"/>
                </a:solidFill>
                <a:uFillTx/>
                <a:latin typeface="Calibri"/>
              </a:rPr>
              <a:t>1</a:t>
            </a:fld>
            <a:endParaRPr b="0" lang="ru-RU" sz="10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6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32" name="Rectangle 8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20880" bIns="2088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33" name="Straight Connector 9"/>
          <p:cNvCxnSpPr/>
          <p:nvPr/>
        </p:nvCxnSpPr>
        <p:spPr>
          <a:xfrm>
            <a:off x="894960" y="1737720"/>
            <a:ext cx="7475760" cy="360"/>
          </a:xfrm>
          <a:prstGeom prst="straightConnector1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</p:cxnSp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85000"/>
              </a:lnSpc>
              <a:buNone/>
            </a:pPr>
            <a:r>
              <a:rPr b="0" lang="ru-RU" sz="4800" spc="-51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 Light"/>
              </a:rPr>
              <a:t>Образец заголовка</a:t>
            </a:r>
            <a:endParaRPr b="0" lang="en-US" sz="4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754344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tIns="45720" bIns="45720" anchor="t">
            <a:noAutofit/>
          </a:bodyPr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b="0" lang="ru-RU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Образец текста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1" marL="38412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Второй уровень</a:t>
            </a:r>
            <a:endParaRPr b="0" lang="en-US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2" marL="56700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Третий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3" marL="74988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Четвертый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4" marL="93276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Пятый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dt" idx="10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ru-RU" sz="90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rgbClr val="ffffff"/>
                </a:solidFill>
                <a:uFillTx/>
                <a:latin typeface="Calibri"/>
              </a:rPr>
              <a:t> 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ftr" idx="11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sldNum" idx="12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ru-RU" sz="105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5C003D55-E9F3-4E4F-BA60-03983FD1EFA7}" type="slidenum">
              <a:rPr b="0" lang="ru-RU" sz="1050" strike="noStrike" u="none">
                <a:solidFill>
                  <a:srgbClr val="ffffff"/>
                </a:solidFill>
                <a:uFillTx/>
                <a:latin typeface="Calibri"/>
              </a:rPr>
              <a:t>1</a:t>
            </a:fld>
            <a:endParaRPr b="0" lang="ru-RU" sz="10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6" hidden="1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2" name="Rectangle 8" hidden="1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20880" bIns="2088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43" name="Straight Connector 9"/>
          <p:cNvCxnSpPr/>
          <p:nvPr/>
        </p:nvCxnSpPr>
        <p:spPr>
          <a:xfrm>
            <a:off x="894960" y="1737720"/>
            <a:ext cx="7475760" cy="360"/>
          </a:xfrm>
          <a:prstGeom prst="straightConnector1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</p:cxnSp>
      <p:sp>
        <p:nvSpPr>
          <p:cNvPr id="44" name="Rectangle 6"/>
          <p:cNvSpPr/>
          <p:nvPr/>
        </p:nvSpPr>
        <p:spPr>
          <a:xfrm>
            <a:off x="2520" y="6400800"/>
            <a:ext cx="914112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5" name="Rectangle 7"/>
          <p:cNvSpPr/>
          <p:nvPr/>
        </p:nvSpPr>
        <p:spPr>
          <a:xfrm>
            <a:off x="0" y="6334200"/>
            <a:ext cx="9141120" cy="63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9080" bIns="1908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22960" y="758880"/>
            <a:ext cx="7543440" cy="3565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/>
          </a:bodyPr>
          <a:p>
            <a:pPr indent="0" defTabSz="914400">
              <a:lnSpc>
                <a:spcPct val="85000"/>
              </a:lnSpc>
              <a:buNone/>
            </a:pPr>
            <a:r>
              <a:rPr b="0" lang="ru-RU" sz="8000" spc="-51" strike="noStrike" u="none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Calibri Light"/>
              </a:rPr>
              <a:t>Образец заголовка</a:t>
            </a:r>
            <a:endParaRPr b="0" lang="en-US" sz="8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822960" y="4453200"/>
            <a:ext cx="75434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  <a:tabLst>
                <a:tab algn="l" pos="0"/>
              </a:tabLst>
            </a:pPr>
            <a:r>
              <a:rPr b="0" lang="ru-RU" sz="2400" spc="201" strike="noStrike" u="none" cap="all">
                <a:solidFill>
                  <a:schemeClr val="dk2"/>
                </a:solidFill>
                <a:uFillTx/>
                <a:latin typeface="Calibri Light"/>
              </a:rPr>
              <a:t>Образец текста</a:t>
            </a:r>
            <a:endParaRPr b="0" lang="en-US" sz="2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dt" idx="13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ru-RU" sz="90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rgbClr val="ffffff"/>
                </a:solidFill>
                <a:uFillTx/>
                <a:latin typeface="Calibri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ftr" idx="14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0" name="PlaceHolder 5"/>
          <p:cNvSpPr>
            <a:spLocks noGrp="1"/>
          </p:cNvSpPr>
          <p:nvPr>
            <p:ph type="sldNum" idx="15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ru-RU" sz="105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44E89581-EC75-4DB0-AC08-8CF05489EE9D}" type="slidenum">
              <a:rPr b="0" lang="ru-RU" sz="1050" strike="noStrike" u="none">
                <a:solidFill>
                  <a:srgbClr val="ffffff"/>
                </a:solidFill>
                <a:uFillTx/>
                <a:latin typeface="Calibri"/>
              </a:rPr>
              <a:t>&lt;номер&gt;</a:t>
            </a:fld>
            <a:endParaRPr b="0" lang="ru-RU" sz="10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cxnSp>
        <p:nvCxnSpPr>
          <p:cNvPr id="51" name="Straight Connector 8"/>
          <p:cNvCxnSpPr/>
          <p:nvPr/>
        </p:nvCxnSpPr>
        <p:spPr>
          <a:xfrm>
            <a:off x="905400" y="4343400"/>
            <a:ext cx="7407000" cy="360"/>
          </a:xfrm>
          <a:prstGeom prst="straightConnector1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6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3" name="Rectangle 8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20880" bIns="2088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54" name="Straight Connector 9"/>
          <p:cNvCxnSpPr/>
          <p:nvPr/>
        </p:nvCxnSpPr>
        <p:spPr>
          <a:xfrm>
            <a:off x="894960" y="1737720"/>
            <a:ext cx="7475760" cy="360"/>
          </a:xfrm>
          <a:prstGeom prst="straightConnector1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</p:cxnSp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85000"/>
              </a:lnSpc>
              <a:buNone/>
            </a:pPr>
            <a:r>
              <a:rPr b="0" lang="ru-RU" sz="4800" spc="-51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 Light"/>
              </a:rPr>
              <a:t>Образец заголовка</a:t>
            </a:r>
            <a:endParaRPr b="0" lang="en-US" sz="4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tIns="45720" bIns="45720" anchor="t">
            <a:noAutofit/>
          </a:bodyPr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b="0" lang="ru-RU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Образец текста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1" marL="38412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Второй уровень</a:t>
            </a:r>
            <a:endParaRPr b="0" lang="en-US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2" marL="56700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Третий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3" marL="74988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Четвертый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4" marL="93276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Пятый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63440" y="1845720"/>
            <a:ext cx="370296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tIns="45720" bIns="45720" anchor="t">
            <a:noAutofit/>
          </a:bodyPr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b="0" lang="ru-RU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Образец текста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1" marL="38412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Второй уровень</a:t>
            </a:r>
            <a:endParaRPr b="0" lang="en-US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2" marL="56700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Третий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3" marL="74988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Четвертый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4" marL="93276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Пятый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dt" idx="16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ru-RU" sz="90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rgbClr val="ffffff"/>
                </a:solidFill>
                <a:uFillTx/>
                <a:latin typeface="Calibri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9" name="PlaceHolder 5"/>
          <p:cNvSpPr>
            <a:spLocks noGrp="1"/>
          </p:cNvSpPr>
          <p:nvPr>
            <p:ph type="ftr" idx="17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0" name="PlaceHolder 6"/>
          <p:cNvSpPr>
            <a:spLocks noGrp="1"/>
          </p:cNvSpPr>
          <p:nvPr>
            <p:ph type="sldNum" idx="18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ru-RU" sz="105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8FEA1F79-EB50-4FCD-BF7F-E17BCF5FA9C8}" type="slidenum">
              <a:rPr b="0" lang="ru-RU" sz="1050" strike="noStrike" u="none">
                <a:solidFill>
                  <a:srgbClr val="ffffff"/>
                </a:solidFill>
                <a:uFillTx/>
                <a:latin typeface="Calibri"/>
              </a:rPr>
              <a:t>&lt;номер&gt;</a:t>
            </a:fld>
            <a:endParaRPr b="0" lang="ru-RU" sz="10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65" name="Rectangle 8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20880" bIns="2088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66" name="Straight Connector 9"/>
          <p:cNvCxnSpPr/>
          <p:nvPr/>
        </p:nvCxnSpPr>
        <p:spPr>
          <a:xfrm>
            <a:off x="894960" y="1737720"/>
            <a:ext cx="7475760" cy="360"/>
          </a:xfrm>
          <a:prstGeom prst="straightConnector1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</p:cxnSp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85000"/>
              </a:lnSpc>
              <a:buNone/>
            </a:pPr>
            <a:r>
              <a:rPr b="0" lang="ru-RU" sz="4800" spc="-51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 Light"/>
              </a:rPr>
              <a:t>Образец заголовка</a:t>
            </a:r>
            <a:endParaRPr b="0" lang="en-US" sz="4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22960" y="1846080"/>
            <a:ext cx="3702960" cy="735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  <a:tabLst>
                <a:tab algn="l" pos="0"/>
              </a:tabLst>
            </a:pPr>
            <a:r>
              <a:rPr b="0" lang="ru-RU" sz="2000" strike="noStrike" u="none" cap="all">
                <a:solidFill>
                  <a:schemeClr val="dk2"/>
                </a:solidFill>
                <a:uFillTx/>
                <a:latin typeface="Calibri"/>
              </a:rPr>
              <a:t>Образец текста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22960" y="2582280"/>
            <a:ext cx="3702960" cy="3286440"/>
          </a:xfrm>
          <a:prstGeom prst="rect">
            <a:avLst/>
          </a:prstGeom>
          <a:noFill/>
          <a:ln w="0">
            <a:noFill/>
          </a:ln>
        </p:spPr>
        <p:txBody>
          <a:bodyPr lIns="0" rIns="0" tIns="45720" bIns="45720" anchor="t">
            <a:noAutofit/>
          </a:bodyPr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b="0" lang="ru-RU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Образец текста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1" marL="38412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Второй уровень</a:t>
            </a:r>
            <a:endParaRPr b="0" lang="en-US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2" marL="56700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Третий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3" marL="74988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Четвертый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4" marL="93276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Пятый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63440" y="1846080"/>
            <a:ext cx="3702960" cy="735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  <a:tabLst>
                <a:tab algn="l" pos="0"/>
              </a:tabLst>
            </a:pPr>
            <a:r>
              <a:rPr b="0" lang="ru-RU" sz="2000" strike="noStrike" u="none" cap="all">
                <a:solidFill>
                  <a:schemeClr val="dk2"/>
                </a:solidFill>
                <a:uFillTx/>
                <a:latin typeface="Calibri"/>
              </a:rPr>
              <a:t>Образец текста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4663440" y="2582280"/>
            <a:ext cx="3702960" cy="3286440"/>
          </a:xfrm>
          <a:prstGeom prst="rect">
            <a:avLst/>
          </a:prstGeom>
          <a:noFill/>
          <a:ln w="0">
            <a:noFill/>
          </a:ln>
        </p:spPr>
        <p:txBody>
          <a:bodyPr lIns="0" rIns="0" tIns="45720" bIns="45720" anchor="t">
            <a:noAutofit/>
          </a:bodyPr>
          <a:p>
            <a:pPr marL="91440" indent="-9144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b="0" lang="ru-RU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Образец текста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1" marL="38412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Второй уровень</a:t>
            </a:r>
            <a:endParaRPr b="0" lang="en-US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2" marL="56700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Третий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3" marL="74988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Четвертый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4" marL="932760" indent="-182880" defTabSz="91440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Пятый уровень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  <p:sp>
        <p:nvSpPr>
          <p:cNvPr id="72" name="PlaceHolder 6"/>
          <p:cNvSpPr>
            <a:spLocks noGrp="1"/>
          </p:cNvSpPr>
          <p:nvPr>
            <p:ph type="dt" idx="19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ru-RU" sz="90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rgbClr val="ffffff"/>
                </a:solidFill>
                <a:uFillTx/>
                <a:latin typeface="Calibri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3" name="PlaceHolder 7"/>
          <p:cNvSpPr>
            <a:spLocks noGrp="1"/>
          </p:cNvSpPr>
          <p:nvPr>
            <p:ph type="ftr" idx="20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4" name="PlaceHolder 8"/>
          <p:cNvSpPr>
            <a:spLocks noGrp="1"/>
          </p:cNvSpPr>
          <p:nvPr>
            <p:ph type="sldNum" idx="21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ru-RU" sz="105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5E02E83E-3484-4116-921D-66B1D7E96404}" type="slidenum">
              <a:rPr b="0" lang="ru-RU" sz="1050" strike="noStrike" u="none">
                <a:solidFill>
                  <a:srgbClr val="ffffff"/>
                </a:solidFill>
                <a:uFillTx/>
                <a:latin typeface="Calibri"/>
              </a:rPr>
              <a:t>&lt;номер&gt;</a:t>
            </a:fld>
            <a:endParaRPr b="0" lang="ru-RU" sz="10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76" name="Rectangle 8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20880" bIns="2088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77" name="Straight Connector 9"/>
          <p:cNvCxnSpPr/>
          <p:nvPr/>
        </p:nvCxnSpPr>
        <p:spPr>
          <a:xfrm>
            <a:off x="894960" y="1737720"/>
            <a:ext cx="7475760" cy="360"/>
          </a:xfrm>
          <a:prstGeom prst="straightConnector1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</p:cxnSp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85000"/>
              </a:lnSpc>
              <a:buNone/>
            </a:pPr>
            <a:r>
              <a:rPr b="0" lang="ru-RU" sz="4800" spc="-51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 Light"/>
              </a:rPr>
              <a:t>Образец заголовка</a:t>
            </a:r>
            <a:endParaRPr b="0" lang="en-US" sz="4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dt" idx="22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ru-RU" sz="90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rgbClr val="ffffff"/>
                </a:solidFill>
                <a:uFillTx/>
                <a:latin typeface="Calibri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ftr" idx="23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sldNum" idx="24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ru-RU" sz="105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25852DEE-5AF4-4438-A37B-A1A5905384AB}" type="slidenum">
              <a:rPr b="0" lang="ru-RU" sz="1050" strike="noStrike" u="none">
                <a:solidFill>
                  <a:srgbClr val="ffffff"/>
                </a:solidFill>
                <a:uFillTx/>
                <a:latin typeface="Calibri"/>
              </a:rPr>
              <a:t>&lt;номер&gt;</a:t>
            </a:fld>
            <a:endParaRPr b="0" lang="ru-RU" sz="10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6" hidden="1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84" name="Rectangle 8" hidden="1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20880" bIns="2088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85" name="Straight Connector 9"/>
          <p:cNvCxnSpPr/>
          <p:nvPr/>
        </p:nvCxnSpPr>
        <p:spPr>
          <a:xfrm>
            <a:off x="894960" y="1737720"/>
            <a:ext cx="7475760" cy="360"/>
          </a:xfrm>
          <a:prstGeom prst="straightConnector1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</p:cxnSp>
      <p:sp>
        <p:nvSpPr>
          <p:cNvPr id="86" name="Rectangle 4"/>
          <p:cNvSpPr/>
          <p:nvPr/>
        </p:nvSpPr>
        <p:spPr>
          <a:xfrm>
            <a:off x="2520" y="6400800"/>
            <a:ext cx="914112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87" name="Rectangle 5"/>
          <p:cNvSpPr/>
          <p:nvPr/>
        </p:nvSpPr>
        <p:spPr>
          <a:xfrm>
            <a:off x="0" y="6334200"/>
            <a:ext cx="9141120" cy="63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9080" bIns="19080" anchor="t">
            <a:noAutofit/>
          </a:bodyPr>
          <a:p>
            <a:endParaRPr b="0" lang="ru-RU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88" name="PlaceHolder 1"/>
          <p:cNvSpPr>
            <a:spLocks noGrp="1"/>
          </p:cNvSpPr>
          <p:nvPr>
            <p:ph type="dt" idx="25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b="0" lang="ru-RU" sz="90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rgbClr val="ffffff"/>
                </a:solidFill>
                <a:uFillTx/>
                <a:latin typeface="Calibri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ftr" idx="26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sldNum" idx="27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ru-RU" sz="1050" strike="noStrike" u="none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3FB164FD-5488-4E12-9CD1-65B0D7BDD0E8}" type="slidenum">
              <a:rPr b="0" lang="ru-RU" sz="1050" strike="noStrike" u="none">
                <a:solidFill>
                  <a:srgbClr val="ffffff"/>
                </a:solidFill>
                <a:uFillTx/>
                <a:latin typeface="Calibri"/>
              </a:rPr>
              <a:t>&lt;номер&gt;</a:t>
            </a:fld>
            <a:endParaRPr b="0" lang="ru-RU" sz="10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Calibri"/>
              </a:rPr>
              <a:t>Для правки текста заглавия щёлкните мышью</a:t>
            </a:r>
            <a:endParaRPr b="0" lang="en-US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Для правки структуры щёлкните мышью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Второй уровень структуры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Третий уровень структуры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Четвёртый уровень структуры</a:t>
            </a:r>
            <a:endParaRPr b="0" lang="en-US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Пятый уровень структуры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Шестой уровень структуры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Calibri"/>
              </a:rPr>
              <a:t>Седьмой уровень структуры</a:t>
            </a:r>
            <a:endParaRPr b="0" lang="en-US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jpeg"/><Relationship Id="rId3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92920" y="2528640"/>
            <a:ext cx="8172000" cy="1469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85000"/>
              </a:lnSpc>
              <a:buNone/>
            </a:pPr>
            <a:r>
              <a:rPr b="1" lang="ru-RU" sz="4400" spc="-51" strike="noStrike" u="none">
                <a:solidFill>
                  <a:srgbClr val="5c8a5c"/>
                </a:solidFill>
                <a:uFillTx/>
                <a:latin typeface="Times New Roman"/>
              </a:rPr>
              <a:t>«Эффективный регион. Реализация проектов по улучшению»</a:t>
            </a:r>
            <a:endParaRPr b="0" lang="en-US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subTitle"/>
          </p:nvPr>
        </p:nvSpPr>
        <p:spPr>
          <a:xfrm>
            <a:off x="825120" y="4455720"/>
            <a:ext cx="75434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  <a:tabLst>
                <a:tab algn="l" pos="0"/>
              </a:tabLst>
            </a:pPr>
            <a:r>
              <a:rPr b="0" i="1" lang="ru-RU" sz="2400" spc="201" strike="noStrike" u="none" cap="all">
                <a:solidFill>
                  <a:schemeClr val="accent6">
                    <a:lumMod val="75000"/>
                  </a:schemeClr>
                </a:solidFill>
                <a:uFillTx/>
                <a:latin typeface="Times New Roman"/>
              </a:rPr>
              <a:t>Проект: « Оптимизация процесса зачисления ребенка в МАДОУ ЦРР д/с №1 «Глория» </a:t>
            </a:r>
            <a:endParaRPr b="0" lang="ru-R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  <a:tabLst>
                <a:tab algn="l" pos="0"/>
              </a:tabLst>
            </a:pPr>
            <a:endParaRPr b="0" lang="ru-RU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5" name="TextBox 4"/>
          <p:cNvSpPr/>
          <p:nvPr/>
        </p:nvSpPr>
        <p:spPr>
          <a:xfrm>
            <a:off x="2995560" y="5866560"/>
            <a:ext cx="52570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2">
                    <a:lumMod val="75000"/>
                  </a:schemeClr>
                </a:solidFill>
                <a:uFillTx/>
                <a:latin typeface="Times New Roman"/>
              </a:rPr>
              <a:t>Сроки реализации проекта: 08.04.2023- 18.10.2023г</a:t>
            </a: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.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26" name="Picture 5" descr="https://sfedu.ru/img/op/6151018346.jpg"/>
          <p:cNvPicPr/>
          <p:nvPr/>
        </p:nvPicPr>
        <p:blipFill>
          <a:blip r:embed="rId1"/>
          <a:stretch/>
        </p:blipFill>
        <p:spPr>
          <a:xfrm>
            <a:off x="3137760" y="993960"/>
            <a:ext cx="3082320" cy="1213920"/>
          </a:xfrm>
          <a:prstGeom prst="rect">
            <a:avLst/>
          </a:prstGeom>
          <a:ln w="0">
            <a:noFill/>
          </a:ln>
          <a:effectLst>
            <a:outerShdw algn="tl" blurRad="190440" rotWithShape="0">
              <a:srgbClr val="000000">
                <a:alpha val="70000"/>
              </a:srgbClr>
            </a:outerShdw>
          </a:effectLst>
        </p:spPr>
      </p:pic>
      <p:sp>
        <p:nvSpPr>
          <p:cNvPr id="127" name="Прямоугольник 6"/>
          <p:cNvSpPr/>
          <p:nvPr/>
        </p:nvSpPr>
        <p:spPr>
          <a:xfrm>
            <a:off x="500040" y="214200"/>
            <a:ext cx="835776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0" lang="ru-RU" sz="1400" strike="noStrike" u="none">
                <a:solidFill>
                  <a:schemeClr val="dk1">
                    <a:lumMod val="65000"/>
                    <a:lumOff val="35000"/>
                  </a:schemeClr>
                </a:solidFill>
                <a:uFillTx/>
                <a:latin typeface="Times New Roman"/>
                <a:ea typeface="Calibri"/>
              </a:rPr>
              <a:t>муниципальное автономное дошкольное образовательное учреждение центр развития ребенка-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b="0" lang="ru-RU" sz="1400" strike="noStrike" u="none">
                <a:solidFill>
                  <a:schemeClr val="dk1">
                    <a:lumMod val="65000"/>
                    <a:lumOff val="35000"/>
                  </a:schemeClr>
                </a:solidFill>
                <a:uFillTx/>
                <a:latin typeface="Times New Roman"/>
                <a:ea typeface="Calibri"/>
              </a:rPr>
              <a:t>детский сад №1 «Глория» города Новошахтинска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"/>
          <p:cNvSpPr/>
          <p:nvPr/>
        </p:nvSpPr>
        <p:spPr>
          <a:xfrm>
            <a:off x="730440" y="332640"/>
            <a:ext cx="7682760" cy="9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Диагностика: хронометраж по этапам зачисления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 </a:t>
            </a: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ребенка в детский сад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54" name="Рисунок 3" descr=""/>
          <p:cNvPicPr/>
          <p:nvPr/>
        </p:nvPicPr>
        <p:blipFill>
          <a:blip r:embed="rId1"/>
          <a:stretch/>
        </p:blipFill>
        <p:spPr>
          <a:xfrm>
            <a:off x="251640" y="1261440"/>
            <a:ext cx="3353760" cy="4500000"/>
          </a:xfrm>
          <a:prstGeom prst="rect">
            <a:avLst/>
          </a:prstGeom>
          <a:ln w="0">
            <a:noFill/>
          </a:ln>
        </p:spPr>
      </p:pic>
      <p:pic>
        <p:nvPicPr>
          <p:cNvPr id="155" name="Рисунок 5" descr=""/>
          <p:cNvPicPr/>
          <p:nvPr/>
        </p:nvPicPr>
        <p:blipFill>
          <a:blip r:embed="rId2"/>
          <a:stretch/>
        </p:blipFill>
        <p:spPr>
          <a:xfrm>
            <a:off x="3700440" y="1274040"/>
            <a:ext cx="3240000" cy="4500000"/>
          </a:xfrm>
          <a:prstGeom prst="rect">
            <a:avLst/>
          </a:prstGeom>
          <a:ln w="0">
            <a:noFill/>
          </a:ln>
        </p:spPr>
      </p:pic>
      <p:sp>
        <p:nvSpPr>
          <p:cNvPr id="156" name="TextBox 6"/>
          <p:cNvSpPr/>
          <p:nvPr/>
        </p:nvSpPr>
        <p:spPr>
          <a:xfrm>
            <a:off x="7050240" y="1484640"/>
            <a:ext cx="2093400" cy="435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0" lang="ru-RU" sz="1400" strike="noStrike" u="none">
                <a:solidFill>
                  <a:srgbClr val="ff0000"/>
                </a:solidFill>
                <a:uFillTx/>
                <a:latin typeface="Times New Roman"/>
              </a:rPr>
              <a:t>По итогам анализа 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b="0" lang="ru-RU" sz="1400" strike="noStrike" u="none">
                <a:solidFill>
                  <a:srgbClr val="ff0000"/>
                </a:solidFill>
                <a:uFillTx/>
                <a:latin typeface="Times New Roman"/>
              </a:rPr>
              <a:t>установлено: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400" strike="noStrike" u="none">
                <a:solidFill>
                  <a:schemeClr val="dk1"/>
                </a:solidFill>
                <a:uFillTx/>
                <a:latin typeface="Times New Roman"/>
              </a:rPr>
              <a:t>Большие временные затраты на подготовку и  распечатку шаблонов документов для родителей ;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400" strike="noStrike" u="none">
                <a:solidFill>
                  <a:schemeClr val="dk1"/>
                </a:solidFill>
                <a:uFillTx/>
                <a:latin typeface="Times New Roman"/>
              </a:rPr>
              <a:t> </a:t>
            </a:r>
            <a:r>
              <a:rPr b="0" lang="ru-RU" sz="1400" strike="noStrike" u="none">
                <a:solidFill>
                  <a:schemeClr val="dk1"/>
                </a:solidFill>
                <a:uFillTx/>
                <a:latin typeface="Times New Roman"/>
              </a:rPr>
              <a:t>Родители не приходят в назначенное время;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400" strike="noStrike" u="none">
                <a:solidFill>
                  <a:schemeClr val="dk1"/>
                </a:solidFill>
                <a:uFillTx/>
                <a:latin typeface="Times New Roman"/>
              </a:rPr>
              <a:t> </a:t>
            </a:r>
            <a:r>
              <a:rPr b="0" lang="ru-RU" sz="1400" strike="noStrike" u="none">
                <a:solidFill>
                  <a:schemeClr val="dk1"/>
                </a:solidFill>
                <a:uFillTx/>
                <a:latin typeface="Times New Roman"/>
              </a:rPr>
              <a:t>При оформлении родителем не предоставляется полный пакет документов.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7" name="TextBox 2"/>
          <p:cNvSpPr/>
          <p:nvPr/>
        </p:nvSpPr>
        <p:spPr>
          <a:xfrm>
            <a:off x="2195640" y="5934600"/>
            <a:ext cx="3240000" cy="730080"/>
          </a:xfrm>
          <a:prstGeom prst="rect">
            <a:avLst/>
          </a:prstGeom>
          <a:gradFill rotWithShape="0">
            <a:gsLst>
              <a:gs pos="0">
                <a:srgbClr val="d7d1ae"/>
              </a:gs>
              <a:gs pos="45000">
                <a:srgbClr val="dfdbbc"/>
              </a:gs>
              <a:gs pos="100000">
                <a:srgbClr val="e5e1c1"/>
              </a:gs>
            </a:gsLst>
            <a:path path="circle">
              <a:fillToRect l="50000" t="50000" r="50000" b="50000"/>
            </a:path>
          </a:gradFill>
          <a:ln>
            <a:solidFill>
              <a:srgbClr val="c2bc80"/>
            </a:solidFill>
            <a:rou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0" lang="ru-RU" sz="1400" strike="noStrike" u="none">
                <a:solidFill>
                  <a:schemeClr val="dk1"/>
                </a:solidFill>
                <a:uFillTx/>
                <a:latin typeface="Times New Roman"/>
              </a:rPr>
              <a:t>ВПП= 23 324 минуты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b="0" lang="ru-RU" sz="1400" strike="noStrike" u="none">
                <a:solidFill>
                  <a:schemeClr val="dk1"/>
                </a:solidFill>
                <a:uFillTx/>
                <a:latin typeface="Times New Roman"/>
              </a:rPr>
              <a:t>Значимая работа 97 минут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b="0" lang="ru-RU" sz="1400" strike="noStrike" u="none">
                <a:solidFill>
                  <a:schemeClr val="dk1"/>
                </a:solidFill>
                <a:uFillTx/>
                <a:latin typeface="Times New Roman"/>
              </a:rPr>
              <a:t>Эффективность процесса 0,42 %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Box 1"/>
          <p:cNvSpPr/>
          <p:nvPr/>
        </p:nvSpPr>
        <p:spPr>
          <a:xfrm>
            <a:off x="2368080" y="548640"/>
            <a:ext cx="478764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Какие проблемы мы выявили?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9" name="TextBox 4"/>
          <p:cNvSpPr/>
          <p:nvPr/>
        </p:nvSpPr>
        <p:spPr>
          <a:xfrm>
            <a:off x="755640" y="1700640"/>
            <a:ext cx="7488360" cy="400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1. Отсутствует   интернет.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2. Старший воспитатель занят срочной текущей работой.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3. «Журнал регистрации направлений» заполняется от руки.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4. Родитель  не отвечает на звонок старшего воспитателя.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5. Родитель просит перезвонить в другое время.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6. У родителя  отсутствует  мессенджер  «WhatsApp».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7. Родитель пришел не в назначенное время.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8. В каждом корпусе разные люди в качестве охранника.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9. Если родитель пришел до 10.00, то встречает старший воспитатель.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  <a:spcAft>
                <a:spcPts val="799"/>
              </a:spcAft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10. Родитель принес не все копии документов, старший воспитатель делает копии сам.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Box 1"/>
          <p:cNvSpPr/>
          <p:nvPr/>
        </p:nvSpPr>
        <p:spPr>
          <a:xfrm>
            <a:off x="2321640" y="404640"/>
            <a:ext cx="478764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Какие проблемы мы выявили?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1" name="TextBox 3"/>
          <p:cNvSpPr/>
          <p:nvPr/>
        </p:nvSpPr>
        <p:spPr>
          <a:xfrm>
            <a:off x="683640" y="933120"/>
            <a:ext cx="8064360" cy="498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7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11. </a:t>
            </a: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Родитель допускает ошибки при заполнении документов – переписывает.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12. Долгий поиск шаблонов и документов.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13. Воспитатель группы не сразу уделяет внимание родителю, занят должностными обязанностям.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14.Старший воспитатель допускает ошибки в приказе о зачислении воспитанника.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15. Заведующий  не может подписать приказ, так  как решает другие вопросы по обеспечению жизнедеятельности учреждения.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16. Поиск заведующего по трем корпусам для передачи договоров на подпись.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17. В направлении ребенка отсутствует или неверно указан номер телефона.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18. Родители предварительно не ознакомились с правилами приема в детский сад, договором, шаблоном документов и льготами.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Box 2"/>
          <p:cNvSpPr/>
          <p:nvPr/>
        </p:nvSpPr>
        <p:spPr>
          <a:xfrm>
            <a:off x="1043640" y="1340640"/>
            <a:ext cx="7128360" cy="432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19.Родителям не направляется дополнительная информация до первого визита  о правилах приема в детский сад,  о льготах, содержании договора и  шаблонов документов.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20.На сайте не удобно находить дополнительную информацию о правилах приема в детский сад,  о льготах, содержании договора и  шаблонов документов.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21. Отсутствует возможность получать информацию и перечень документов по электронной почте, в мессенджер  «WhatsApp»- нет интернета. 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22. Отсутствуют правила формирования личных дел.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23. Отсутствуют правила хранения личных дел.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7000"/>
              </a:lnSpc>
              <a:spcAft>
                <a:spcPts val="799"/>
              </a:spcAft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imes New Roman"/>
                <a:ea typeface="Calibri"/>
              </a:rPr>
              <a:t>24. В журналах для регистрации заявлений и направлений дублируется информация.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3" name="TextBox 3"/>
          <p:cNvSpPr/>
          <p:nvPr/>
        </p:nvSpPr>
        <p:spPr>
          <a:xfrm>
            <a:off x="2321640" y="404640"/>
            <a:ext cx="478764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Какие проблемы мы выявили?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Рисунок 4" descr=""/>
          <p:cNvPicPr/>
          <p:nvPr/>
        </p:nvPicPr>
        <p:blipFill>
          <a:blip r:embed="rId1"/>
          <a:stretch/>
        </p:blipFill>
        <p:spPr>
          <a:xfrm>
            <a:off x="351000" y="836640"/>
            <a:ext cx="8620200" cy="5184360"/>
          </a:xfrm>
          <a:prstGeom prst="rect">
            <a:avLst/>
          </a:prstGeom>
          <a:ln w="0">
            <a:noFill/>
          </a:ln>
        </p:spPr>
      </p:pic>
      <p:sp>
        <p:nvSpPr>
          <p:cNvPr id="165" name="TextBox 5"/>
          <p:cNvSpPr/>
          <p:nvPr/>
        </p:nvSpPr>
        <p:spPr>
          <a:xfrm>
            <a:off x="457920" y="241920"/>
            <a:ext cx="864000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Карта потока создания ценности _ идеальное состояние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Box 1"/>
          <p:cNvSpPr/>
          <p:nvPr/>
        </p:nvSpPr>
        <p:spPr>
          <a:xfrm>
            <a:off x="583200" y="476640"/>
            <a:ext cx="826524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Карта потока создания ценности _ целевое состояние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67" name="Рисунок 5" descr=""/>
          <p:cNvPicPr/>
          <p:nvPr/>
        </p:nvPicPr>
        <p:blipFill>
          <a:blip r:embed="rId1"/>
          <a:stretch/>
        </p:blipFill>
        <p:spPr>
          <a:xfrm>
            <a:off x="143640" y="1412640"/>
            <a:ext cx="8856720" cy="3960000"/>
          </a:xfrm>
          <a:prstGeom prst="rect">
            <a:avLst/>
          </a:prstGeom>
          <a:ln w="0">
            <a:noFill/>
          </a:ln>
        </p:spPr>
      </p:pic>
      <p:pic>
        <p:nvPicPr>
          <p:cNvPr id="168" name="Рисунок 8" descr=""/>
          <p:cNvPicPr/>
          <p:nvPr/>
        </p:nvPicPr>
        <p:blipFill>
          <a:blip r:embed="rId2"/>
          <a:stretch/>
        </p:blipFill>
        <p:spPr>
          <a:xfrm>
            <a:off x="1979640" y="4365000"/>
            <a:ext cx="5963400" cy="18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Box 1"/>
          <p:cNvSpPr/>
          <p:nvPr/>
        </p:nvSpPr>
        <p:spPr>
          <a:xfrm>
            <a:off x="583200" y="476640"/>
            <a:ext cx="826524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Карта потока создания ценности _ целевое состояние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70" name="Рисунок 4" descr=""/>
          <p:cNvPicPr/>
          <p:nvPr/>
        </p:nvPicPr>
        <p:blipFill>
          <a:blip r:embed="rId1"/>
          <a:stretch/>
        </p:blipFill>
        <p:spPr>
          <a:xfrm>
            <a:off x="286920" y="1124640"/>
            <a:ext cx="8749080" cy="432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Box 1"/>
          <p:cNvSpPr/>
          <p:nvPr/>
        </p:nvSpPr>
        <p:spPr>
          <a:xfrm>
            <a:off x="583200" y="476640"/>
            <a:ext cx="826524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Карта потока создания ценности _ целевое состояние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72" name="Рисунок 3" descr=""/>
          <p:cNvPicPr/>
          <p:nvPr/>
        </p:nvPicPr>
        <p:blipFill>
          <a:blip r:embed="rId1"/>
          <a:stretch/>
        </p:blipFill>
        <p:spPr>
          <a:xfrm>
            <a:off x="258480" y="1383840"/>
            <a:ext cx="8760960" cy="4276800"/>
          </a:xfrm>
          <a:prstGeom prst="rect">
            <a:avLst/>
          </a:prstGeom>
          <a:ln w="0">
            <a:noFill/>
          </a:ln>
        </p:spPr>
      </p:pic>
      <p:sp>
        <p:nvSpPr>
          <p:cNvPr id="173" name="TextBox 2"/>
          <p:cNvSpPr/>
          <p:nvPr/>
        </p:nvSpPr>
        <p:spPr>
          <a:xfrm>
            <a:off x="1225440" y="4966200"/>
            <a:ext cx="72864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marL="214200" indent="-214200" defTabSz="457200">
              <a:lnSpc>
                <a:spcPct val="100000"/>
              </a:lnSpc>
              <a:buClr>
                <a:srgbClr val="000000"/>
              </a:buClr>
              <a:buFont typeface="OpenSymbol"/>
              <a:buChar char="-"/>
            </a:pPr>
            <a:r>
              <a:rPr b="0" lang="ru-RU" sz="1200" strike="noStrike" u="none">
                <a:solidFill>
                  <a:schemeClr val="dk1"/>
                </a:solidFill>
                <a:uFillTx/>
                <a:latin typeface="Times New Roman"/>
              </a:rPr>
              <a:t>Обеспечена бесперебойная работа высокоскоростного интернета;</a:t>
            </a:r>
            <a:endParaRPr b="0" lang="ru-RU" sz="1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4200" indent="-214200" defTabSz="457200">
              <a:lnSpc>
                <a:spcPct val="100000"/>
              </a:lnSpc>
              <a:buClr>
                <a:srgbClr val="000000"/>
              </a:buClr>
              <a:buFont typeface="OpenSymbol"/>
              <a:buChar char="-"/>
            </a:pPr>
            <a:r>
              <a:rPr b="0" lang="ru-RU" sz="1200" strike="noStrike" u="none">
                <a:solidFill>
                  <a:schemeClr val="dk1"/>
                </a:solidFill>
                <a:uFillTx/>
                <a:latin typeface="Times New Roman"/>
              </a:rPr>
              <a:t> </a:t>
            </a:r>
            <a:r>
              <a:rPr b="0" lang="ru-RU" sz="1200" strike="noStrike" u="none">
                <a:solidFill>
                  <a:schemeClr val="dk1"/>
                </a:solidFill>
                <a:uFillTx/>
                <a:latin typeface="Times New Roman"/>
              </a:rPr>
              <a:t>Родители (законные представители) своевременно отвечают на звонки старшего воспитателя;</a:t>
            </a:r>
            <a:endParaRPr b="0" lang="ru-RU" sz="1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4200" indent="-214200" defTabSz="457200">
              <a:lnSpc>
                <a:spcPct val="100000"/>
              </a:lnSpc>
              <a:buClr>
                <a:srgbClr val="000000"/>
              </a:buClr>
              <a:buFont typeface="OpenSymbol"/>
              <a:buChar char="-"/>
            </a:pPr>
            <a:r>
              <a:rPr b="0" lang="ru-RU" sz="1200" strike="noStrike" u="none">
                <a:solidFill>
                  <a:schemeClr val="dk1"/>
                </a:solidFill>
                <a:uFillTx/>
                <a:latin typeface="Times New Roman"/>
              </a:rPr>
              <a:t>Предоставлена  возможность получения информации о зачислении ребенка и перечень документов, </a:t>
            </a:r>
            <a:endParaRPr b="0" lang="ru-RU" sz="1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200" strike="noStrike" u="none">
                <a:solidFill>
                  <a:schemeClr val="dk1"/>
                </a:solidFill>
                <a:uFillTx/>
                <a:latin typeface="Times New Roman"/>
              </a:rPr>
              <a:t>шаблоны и образцы на сайте дошкольной организации, по электронной почте или мессенджере «</a:t>
            </a:r>
            <a:r>
              <a:rPr b="0" lang="en-US" sz="1200" strike="noStrike" u="none">
                <a:solidFill>
                  <a:schemeClr val="dk1"/>
                </a:solidFill>
                <a:uFillTx/>
                <a:latin typeface="Times New Roman"/>
              </a:rPr>
              <a:t>WhatsApp</a:t>
            </a:r>
            <a:r>
              <a:rPr b="0" lang="ru-RU" sz="1200" strike="noStrike" u="none">
                <a:solidFill>
                  <a:schemeClr val="dk1"/>
                </a:solidFill>
                <a:uFillTx/>
                <a:latin typeface="Times New Roman"/>
              </a:rPr>
              <a:t>»;</a:t>
            </a:r>
            <a:endParaRPr b="0" lang="ru-RU" sz="1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200" strike="noStrike" u="none">
                <a:solidFill>
                  <a:schemeClr val="dk1"/>
                </a:solidFill>
                <a:uFillTx/>
                <a:latin typeface="Times New Roman"/>
              </a:rPr>
              <a:t>- Разработаны правила хранения личных дел воспитанников. </a:t>
            </a:r>
            <a:endParaRPr b="0" lang="ru-RU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extBox 1"/>
          <p:cNvSpPr/>
          <p:nvPr/>
        </p:nvSpPr>
        <p:spPr>
          <a:xfrm>
            <a:off x="3651480" y="476640"/>
            <a:ext cx="266112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Анализ проблем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5" name="Прямоугольник: скругленные углы 2"/>
          <p:cNvSpPr/>
          <p:nvPr/>
        </p:nvSpPr>
        <p:spPr>
          <a:xfrm>
            <a:off x="791640" y="1167120"/>
            <a:ext cx="2448000" cy="3596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d7a196"/>
              </a:gs>
              <a:gs pos="45000">
                <a:srgbClr val="deb0a8"/>
              </a:gs>
              <a:gs pos="100000">
                <a:srgbClr val="e5b7ad"/>
              </a:gs>
            </a:gsLst>
            <a:path path="circle">
              <a:fillToRect l="50000" t="50000" r="50000" b="50000"/>
            </a:path>
          </a:gradFill>
          <a:ln>
            <a:solidFill>
              <a:srgbClr val="bd582c"/>
            </a:solidFill>
            <a:rou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ПРОБЛЕМА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6" name="Прямоугольник: скругленные углы 3"/>
          <p:cNvSpPr/>
          <p:nvPr/>
        </p:nvSpPr>
        <p:spPr>
          <a:xfrm>
            <a:off x="842760" y="1832040"/>
            <a:ext cx="1079640" cy="2714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0b091"/>
              </a:gs>
              <a:gs pos="45000">
                <a:srgbClr val="f5bea3"/>
              </a:gs>
              <a:gs pos="100000">
                <a:srgbClr val="fcc3a8"/>
              </a:gs>
            </a:gsLst>
            <a:path path="circle">
              <a:fillToRect l="50000" t="50000" r="50000" b="50000"/>
            </a:path>
          </a:gradFill>
          <a:ln>
            <a:solidFill>
              <a:srgbClr val="e48312"/>
            </a:solidFill>
            <a:rou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Почему?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7" name="Прямоугольник: скругленные углы 9"/>
          <p:cNvSpPr/>
          <p:nvPr/>
        </p:nvSpPr>
        <p:spPr>
          <a:xfrm>
            <a:off x="1587960" y="2304000"/>
            <a:ext cx="1232640" cy="2480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0b091"/>
              </a:gs>
              <a:gs pos="45000">
                <a:srgbClr val="f5bea3"/>
              </a:gs>
              <a:gs pos="100000">
                <a:srgbClr val="fcc3a8"/>
              </a:gs>
            </a:gsLst>
            <a:path path="circle">
              <a:fillToRect l="50000" t="50000" r="50000" b="50000"/>
            </a:path>
          </a:gradFill>
          <a:ln>
            <a:solidFill>
              <a:srgbClr val="e48312"/>
            </a:solidFill>
            <a:rou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Почему?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8" name="Прямоугольник: скругленные углы 10"/>
          <p:cNvSpPr/>
          <p:nvPr/>
        </p:nvSpPr>
        <p:spPr>
          <a:xfrm>
            <a:off x="2462400" y="2819520"/>
            <a:ext cx="1071000" cy="27972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0b091"/>
              </a:gs>
              <a:gs pos="45000">
                <a:srgbClr val="f5bea3"/>
              </a:gs>
              <a:gs pos="100000">
                <a:srgbClr val="fcc3a8"/>
              </a:gs>
            </a:gsLst>
            <a:path path="circle">
              <a:fillToRect l="50000" t="50000" r="50000" b="50000"/>
            </a:path>
          </a:gradFill>
          <a:ln>
            <a:solidFill>
              <a:srgbClr val="e48312"/>
            </a:solidFill>
            <a:rou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Почему?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9" name="Прямоугольник: скругленные углы 11"/>
          <p:cNvSpPr/>
          <p:nvPr/>
        </p:nvSpPr>
        <p:spPr>
          <a:xfrm>
            <a:off x="3716280" y="3916800"/>
            <a:ext cx="1295640" cy="2480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0b091"/>
              </a:gs>
              <a:gs pos="45000">
                <a:srgbClr val="f5bea3"/>
              </a:gs>
              <a:gs pos="100000">
                <a:srgbClr val="fcc3a8"/>
              </a:gs>
            </a:gsLst>
            <a:path path="circle">
              <a:fillToRect l="50000" t="50000" r="50000" b="50000"/>
            </a:path>
          </a:gradFill>
          <a:ln>
            <a:solidFill>
              <a:srgbClr val="e48312"/>
            </a:solidFill>
            <a:rou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Почему?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0" name="Прямоугольник: скругленные углы 12"/>
          <p:cNvSpPr/>
          <p:nvPr/>
        </p:nvSpPr>
        <p:spPr>
          <a:xfrm>
            <a:off x="2956680" y="3368880"/>
            <a:ext cx="1212120" cy="2480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0b091"/>
              </a:gs>
              <a:gs pos="45000">
                <a:srgbClr val="f5bea3"/>
              </a:gs>
              <a:gs pos="100000">
                <a:srgbClr val="fcc3a8"/>
              </a:gs>
            </a:gsLst>
            <a:path path="circle">
              <a:fillToRect l="50000" t="50000" r="50000" b="50000"/>
            </a:path>
          </a:gradFill>
          <a:ln>
            <a:solidFill>
              <a:srgbClr val="e48312"/>
            </a:solidFill>
            <a:rou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Почему?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1" name="Прямоугольник: скругленные углы 13"/>
          <p:cNvSpPr/>
          <p:nvPr/>
        </p:nvSpPr>
        <p:spPr>
          <a:xfrm>
            <a:off x="878040" y="4300200"/>
            <a:ext cx="2880000" cy="6408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47b00"/>
              </a:gs>
              <a:gs pos="34000">
                <a:srgbClr val="e67c00"/>
              </a:gs>
              <a:gs pos="70000">
                <a:srgbClr val="ea7e00"/>
              </a:gs>
              <a:gs pos="100000">
                <a:srgbClr val="ed8308"/>
              </a:gs>
            </a:gsLst>
            <a:path path="circle">
              <a:fillToRect l="50000" t="50000" r="50000" b="50000"/>
            </a:path>
          </a:gradFill>
          <a:ln>
            <a:solidFill>
              <a:srgbClr val="e48312"/>
            </a:solidFill>
            <a:round/>
          </a:ln>
          <a:effectLst>
            <a:outerShdw algn="br" blurRad="38160" dir="2700000" dist="25455" rotWithShape="0">
              <a:srgbClr val="000000">
                <a:alpha val="6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lt1"/>
                </a:solidFill>
                <a:uFillTx/>
                <a:latin typeface="Calibri"/>
              </a:rPr>
              <a:t>Истинная причина проблемы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2" name="TextBox 14"/>
          <p:cNvSpPr/>
          <p:nvPr/>
        </p:nvSpPr>
        <p:spPr>
          <a:xfrm>
            <a:off x="571680" y="5124600"/>
            <a:ext cx="3122640" cy="85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      </a:t>
            </a: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Используя метод  «5 Почему»,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 </a:t>
            </a: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мы смогли установить основные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 </a:t>
            </a: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причины выявленных проблем: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3" name="TextBox 15"/>
          <p:cNvSpPr/>
          <p:nvPr/>
        </p:nvSpPr>
        <p:spPr>
          <a:xfrm>
            <a:off x="5176440" y="4389120"/>
            <a:ext cx="3790800" cy="1308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После проведения рабочей группой 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«Мозгового штурма», были определены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 </a:t>
            </a: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меры по устранению выявленных проблем, составлен и утвержден План мероприятий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84" name="Рисунок 17" descr=""/>
          <p:cNvPicPr/>
          <p:nvPr/>
        </p:nvPicPr>
        <p:blipFill>
          <a:blip r:embed="rId1"/>
          <a:stretch/>
        </p:blipFill>
        <p:spPr>
          <a:xfrm>
            <a:off x="5176440" y="1224000"/>
            <a:ext cx="3690360" cy="2940840"/>
          </a:xfrm>
          <a:prstGeom prst="rect">
            <a:avLst/>
          </a:prstGeom>
          <a:ln w="0">
            <a:noFill/>
          </a:ln>
        </p:spPr>
      </p:pic>
      <p:sp>
        <p:nvSpPr>
          <p:cNvPr id="185" name="Стрелка: вниз 4"/>
          <p:cNvSpPr/>
          <p:nvPr/>
        </p:nvSpPr>
        <p:spPr>
          <a:xfrm>
            <a:off x="1233360" y="1551960"/>
            <a:ext cx="268560" cy="2714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48312"/>
          </a:solidFill>
          <a:ln>
            <a:solidFill>
              <a:srgbClr val="633907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endParaRPr b="0" lang="ru-RU" sz="1800" strike="noStrike" u="none">
              <a:solidFill>
                <a:schemeClr val="lt1"/>
              </a:solidFill>
              <a:uFillTx/>
              <a:latin typeface="Calibri"/>
            </a:endParaRPr>
          </a:p>
        </p:txBody>
      </p:sp>
      <p:sp>
        <p:nvSpPr>
          <p:cNvPr id="186" name="Стрелка: изогнутая 5"/>
          <p:cNvSpPr/>
          <p:nvPr/>
        </p:nvSpPr>
        <p:spPr>
          <a:xfrm rot="5400000">
            <a:off x="1954080" y="1874160"/>
            <a:ext cx="401040" cy="4590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e48312"/>
          </a:solidFill>
          <a:ln>
            <a:solidFill>
              <a:srgbClr val="633907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endParaRPr b="0" lang="ru-R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87" name="Стрелка: изогнутая 6"/>
          <p:cNvSpPr/>
          <p:nvPr/>
        </p:nvSpPr>
        <p:spPr>
          <a:xfrm rot="5400000">
            <a:off x="2884320" y="2365920"/>
            <a:ext cx="401040" cy="4590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e48312"/>
          </a:solidFill>
          <a:ln>
            <a:solidFill>
              <a:srgbClr val="633907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endParaRPr b="0" lang="ru-R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88" name="Стрелка: изогнутая 7"/>
          <p:cNvSpPr/>
          <p:nvPr/>
        </p:nvSpPr>
        <p:spPr>
          <a:xfrm rot="5400000">
            <a:off x="3557880" y="2898000"/>
            <a:ext cx="401040" cy="4590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e48312"/>
          </a:solidFill>
          <a:ln>
            <a:solidFill>
              <a:srgbClr val="633907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endParaRPr b="0" lang="ru-R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89" name="Стрелка: изогнутая 8"/>
          <p:cNvSpPr/>
          <p:nvPr/>
        </p:nvSpPr>
        <p:spPr>
          <a:xfrm rot="5400000">
            <a:off x="4216680" y="3463920"/>
            <a:ext cx="401040" cy="4590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e48312"/>
          </a:solidFill>
          <a:ln>
            <a:solidFill>
              <a:srgbClr val="633907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endParaRPr b="0" lang="ru-R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90" name="Стрелка: изогнутая 16"/>
          <p:cNvSpPr/>
          <p:nvPr/>
        </p:nvSpPr>
        <p:spPr>
          <a:xfrm rot="10800000">
            <a:off x="3751200" y="4218120"/>
            <a:ext cx="872280" cy="51084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gradFill rotWithShape="0">
            <a:gsLst>
              <a:gs pos="0">
                <a:srgbClr val="e47b00"/>
              </a:gs>
              <a:gs pos="34000">
                <a:srgbClr val="e67c00"/>
              </a:gs>
              <a:gs pos="70000">
                <a:srgbClr val="ea7e00"/>
              </a:gs>
              <a:gs pos="100000">
                <a:srgbClr val="ed8308"/>
              </a:gs>
            </a:gsLst>
            <a:path path="circle">
              <a:fillToRect l="50000" t="50000" r="50000" b="50000"/>
            </a:path>
          </a:gradFill>
          <a:ln>
            <a:solidFill>
              <a:srgbClr val="e48312"/>
            </a:solidFill>
            <a:round/>
          </a:ln>
          <a:effectLst>
            <a:outerShdw algn="br" blurRad="38160" dir="2700000" dist="25455" rotWithShape="0">
              <a:srgbClr val="000000">
                <a:alpha val="6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endParaRPr b="0" lang="ru-R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Box 1"/>
          <p:cNvSpPr/>
          <p:nvPr/>
        </p:nvSpPr>
        <p:spPr>
          <a:xfrm>
            <a:off x="3294000" y="476640"/>
            <a:ext cx="304488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План мероприятий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92" name="Рисунок 3" descr=""/>
          <p:cNvPicPr/>
          <p:nvPr/>
        </p:nvPicPr>
        <p:blipFill>
          <a:blip r:embed="rId1"/>
          <a:stretch/>
        </p:blipFill>
        <p:spPr>
          <a:xfrm>
            <a:off x="611640" y="1035720"/>
            <a:ext cx="8192880" cy="5474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Box 1"/>
          <p:cNvSpPr/>
          <p:nvPr/>
        </p:nvSpPr>
        <p:spPr>
          <a:xfrm>
            <a:off x="252000" y="548640"/>
            <a:ext cx="8853480" cy="9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Какие проблемы в организациях образования могут быть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 </a:t>
            </a: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решены с использованием бережливых технологий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9" name="TextBox 2"/>
          <p:cNvSpPr/>
          <p:nvPr/>
        </p:nvSpPr>
        <p:spPr>
          <a:xfrm>
            <a:off x="539640" y="1502640"/>
            <a:ext cx="7848360" cy="338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сокращение общего времени, затраченного на зачисление ребенка в ДОО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сокращение количества сотрудников, задействованных в процедуре первичного оформления ребенка в ДОО;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сокращение времени заполнения документов родителями ребенка в ДОО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сокращение времени первичного общения сотрудников с родителями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сокращение времени формирования личного дела ребенка 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Box 1"/>
          <p:cNvSpPr/>
          <p:nvPr/>
        </p:nvSpPr>
        <p:spPr>
          <a:xfrm>
            <a:off x="3150000" y="332640"/>
            <a:ext cx="304488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План мероприятий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94" name="Рисунок 4" descr=""/>
          <p:cNvPicPr/>
          <p:nvPr/>
        </p:nvPicPr>
        <p:blipFill>
          <a:blip r:embed="rId1"/>
          <a:stretch/>
        </p:blipFill>
        <p:spPr>
          <a:xfrm>
            <a:off x="514440" y="999720"/>
            <a:ext cx="8115120" cy="566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Box 1"/>
          <p:cNvSpPr/>
          <p:nvPr/>
        </p:nvSpPr>
        <p:spPr>
          <a:xfrm>
            <a:off x="3294000" y="476640"/>
            <a:ext cx="304488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План мероприятий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96" name="Рисунок 6" descr=""/>
          <p:cNvPicPr/>
          <p:nvPr/>
        </p:nvPicPr>
        <p:blipFill>
          <a:blip r:embed="rId1"/>
          <a:stretch/>
        </p:blipFill>
        <p:spPr>
          <a:xfrm>
            <a:off x="161280" y="1340640"/>
            <a:ext cx="8821080" cy="4562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extBox 1"/>
          <p:cNvSpPr/>
          <p:nvPr/>
        </p:nvSpPr>
        <p:spPr>
          <a:xfrm>
            <a:off x="891000" y="188640"/>
            <a:ext cx="7361640" cy="9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Повторный хронометраж по этапам зачисления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 </a:t>
            </a: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ребенка в детский сад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98" name="Рисунок 3" descr=""/>
          <p:cNvPicPr/>
          <p:nvPr/>
        </p:nvPicPr>
        <p:blipFill>
          <a:blip r:embed="rId1"/>
          <a:stretch/>
        </p:blipFill>
        <p:spPr>
          <a:xfrm>
            <a:off x="395640" y="1142640"/>
            <a:ext cx="3816000" cy="4518000"/>
          </a:xfrm>
          <a:prstGeom prst="rect">
            <a:avLst/>
          </a:prstGeom>
          <a:ln w="0">
            <a:noFill/>
          </a:ln>
        </p:spPr>
      </p:pic>
      <p:pic>
        <p:nvPicPr>
          <p:cNvPr id="199" name="Рисунок 5" descr=""/>
          <p:cNvPicPr/>
          <p:nvPr/>
        </p:nvPicPr>
        <p:blipFill>
          <a:blip r:embed="rId2"/>
          <a:stretch/>
        </p:blipFill>
        <p:spPr>
          <a:xfrm>
            <a:off x="4522680" y="1189440"/>
            <a:ext cx="3771720" cy="4471560"/>
          </a:xfrm>
          <a:prstGeom prst="rect">
            <a:avLst/>
          </a:prstGeom>
          <a:ln w="0">
            <a:noFill/>
          </a:ln>
        </p:spPr>
      </p:pic>
      <p:sp>
        <p:nvSpPr>
          <p:cNvPr id="200" name="TextBox 6"/>
          <p:cNvSpPr/>
          <p:nvPr/>
        </p:nvSpPr>
        <p:spPr>
          <a:xfrm>
            <a:off x="395640" y="5722200"/>
            <a:ext cx="87480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В результате реализации плановых мероприятий время зачисления ребенка в детский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 </a:t>
            </a: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сад сократилось и на данный момент составляет 4 рабочих дня.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Box 1"/>
          <p:cNvSpPr/>
          <p:nvPr/>
        </p:nvSpPr>
        <p:spPr>
          <a:xfrm>
            <a:off x="3577680" y="181440"/>
            <a:ext cx="190512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Реализация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2" name="TextBox 2"/>
          <p:cNvSpPr/>
          <p:nvPr/>
        </p:nvSpPr>
        <p:spPr>
          <a:xfrm>
            <a:off x="456480" y="1065960"/>
            <a:ext cx="34560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1. Размещены шаблоны и образцы документов на сайте МАДОУ ЦРР д/с №1 «Глория» для зачисления ребенка в детский сад.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3" name="TextBox 3"/>
          <p:cNvSpPr/>
          <p:nvPr/>
        </p:nvSpPr>
        <p:spPr>
          <a:xfrm>
            <a:off x="3780000" y="4418640"/>
            <a:ext cx="5256360" cy="1795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Calibri"/>
              </a:rPr>
              <a:t>2</a:t>
            </a: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. Разработана визитная карточка детского сада с необходимой информацией для 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родителя. Размещена на информационных стендах сада, при входе на территорию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 </a:t>
            </a: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детского сада и в учреждение, передана в Управление образования г. Новошахтинска 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для своевременного вручения родителю.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04" name="Рисунок 6" descr=""/>
          <p:cNvPicPr/>
          <p:nvPr/>
        </p:nvPicPr>
        <p:blipFill>
          <a:blip r:embed="rId1"/>
          <a:stretch/>
        </p:blipFill>
        <p:spPr>
          <a:xfrm>
            <a:off x="5493960" y="704520"/>
            <a:ext cx="3326040" cy="3713760"/>
          </a:xfrm>
          <a:prstGeom prst="rect">
            <a:avLst/>
          </a:prstGeom>
          <a:ln w="0">
            <a:noFill/>
          </a:ln>
        </p:spPr>
      </p:pic>
      <p:sp>
        <p:nvSpPr>
          <p:cNvPr id="205" name="AutoShape 2"/>
          <p:cNvSpPr/>
          <p:nvPr/>
        </p:nvSpPr>
        <p:spPr>
          <a:xfrm>
            <a:off x="4419720" y="327672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pic>
        <p:nvPicPr>
          <p:cNvPr id="206" name="Рисунок 10" descr=""/>
          <p:cNvPicPr/>
          <p:nvPr/>
        </p:nvPicPr>
        <p:blipFill>
          <a:blip r:embed="rId2"/>
          <a:stretch/>
        </p:blipFill>
        <p:spPr>
          <a:xfrm>
            <a:off x="456480" y="2561760"/>
            <a:ext cx="3193200" cy="3168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Box 1"/>
          <p:cNvSpPr/>
          <p:nvPr/>
        </p:nvSpPr>
        <p:spPr>
          <a:xfrm>
            <a:off x="3619080" y="332640"/>
            <a:ext cx="190512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Реализация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8" name="TextBox 2"/>
          <p:cNvSpPr/>
          <p:nvPr/>
        </p:nvSpPr>
        <p:spPr>
          <a:xfrm>
            <a:off x="431640" y="1006920"/>
            <a:ext cx="8280720" cy="2328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5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3</a:t>
            </a: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. </a:t>
            </a: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Организована система хранения документов: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разработана схема размещения документации в шкафах и на полках;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принята единая форма размещения документации на рабочем столе компьютера;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  </a:t>
            </a: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принята единая цветовая гамма для документации старшего воспитателя ( зеленый цвет – личные дела воспитанников, красный- нормативно- правовая документация, желтый- прочее);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09" name="Рисунок 4" descr=""/>
          <p:cNvPicPr/>
          <p:nvPr/>
        </p:nvPicPr>
        <p:blipFill>
          <a:blip r:embed="rId1"/>
          <a:stretch/>
        </p:blipFill>
        <p:spPr>
          <a:xfrm>
            <a:off x="683640" y="3884040"/>
            <a:ext cx="3771360" cy="2828520"/>
          </a:xfrm>
          <a:prstGeom prst="rect">
            <a:avLst/>
          </a:prstGeom>
          <a:ln w="0">
            <a:noFill/>
          </a:ln>
        </p:spPr>
      </p:pic>
      <p:pic>
        <p:nvPicPr>
          <p:cNvPr id="210" name="Рисунок 6" descr=""/>
          <p:cNvPicPr/>
          <p:nvPr/>
        </p:nvPicPr>
        <p:blipFill>
          <a:blip r:embed="rId2"/>
          <a:stretch/>
        </p:blipFill>
        <p:spPr>
          <a:xfrm>
            <a:off x="5148000" y="2925000"/>
            <a:ext cx="2531520" cy="3787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extBox 2"/>
          <p:cNvSpPr/>
          <p:nvPr/>
        </p:nvSpPr>
        <p:spPr>
          <a:xfrm>
            <a:off x="899640" y="692640"/>
            <a:ext cx="2952000" cy="447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4. Разработаны: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-  график приема родителей по вопросу зачисления в детский сад;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- график работы приемной комиссии по приему документов для зачисления в детский сад; 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Инструкция «Алгоритм действий сотрудников охраны, представителей обслуживающего персонала, в период работы приемной комиссии МАДОУ ЦРР д/с №1 «Глория» по приему документов от родителей (законных представителей) для зачисления в детский сад» 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12" name="Рисунок 4" descr=""/>
          <p:cNvPicPr/>
          <p:nvPr/>
        </p:nvPicPr>
        <p:blipFill>
          <a:blip r:embed="rId1"/>
          <a:stretch/>
        </p:blipFill>
        <p:spPr>
          <a:xfrm>
            <a:off x="3852000" y="260640"/>
            <a:ext cx="5044680" cy="6048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Рисунок 1" descr=""/>
          <p:cNvPicPr/>
          <p:nvPr/>
        </p:nvPicPr>
        <p:blipFill>
          <a:blip r:embed="rId1"/>
          <a:stretch/>
        </p:blipFill>
        <p:spPr>
          <a:xfrm>
            <a:off x="251640" y="1196640"/>
            <a:ext cx="8375760" cy="4824000"/>
          </a:xfrm>
          <a:prstGeom prst="rect">
            <a:avLst/>
          </a:prstGeom>
          <a:ln w="0">
            <a:noFill/>
          </a:ln>
        </p:spPr>
      </p:pic>
      <p:sp>
        <p:nvSpPr>
          <p:cNvPr id="214" name="TextBox 3"/>
          <p:cNvSpPr/>
          <p:nvPr/>
        </p:nvSpPr>
        <p:spPr>
          <a:xfrm>
            <a:off x="467640" y="188640"/>
            <a:ext cx="81597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Times New Roman"/>
              </a:rPr>
              <a:t>5. Подготовлены шаблоны документов, необходимых для зачисления и образцы их заполнения.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extBox 1"/>
          <p:cNvSpPr/>
          <p:nvPr/>
        </p:nvSpPr>
        <p:spPr>
          <a:xfrm>
            <a:off x="3286440" y="476640"/>
            <a:ext cx="190512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Реализация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6" name="TextBox 2"/>
          <p:cNvSpPr/>
          <p:nvPr/>
        </p:nvSpPr>
        <p:spPr>
          <a:xfrm>
            <a:off x="899640" y="1154160"/>
            <a:ext cx="7776360" cy="607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6. Разработан чек- лист оценки соответствия рабочего места системе 5 С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  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17" name="Рисунок 6" descr=""/>
          <p:cNvPicPr/>
          <p:nvPr/>
        </p:nvPicPr>
        <p:blipFill>
          <a:blip r:embed="rId1"/>
          <a:stretch/>
        </p:blipFill>
        <p:spPr>
          <a:xfrm>
            <a:off x="755640" y="1628640"/>
            <a:ext cx="7920360" cy="4752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extBox 1"/>
          <p:cNvSpPr/>
          <p:nvPr/>
        </p:nvSpPr>
        <p:spPr>
          <a:xfrm>
            <a:off x="3286440" y="476640"/>
            <a:ext cx="190512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Реализация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219" name="Рисунок 4" descr=""/>
          <p:cNvPicPr/>
          <p:nvPr/>
        </p:nvPicPr>
        <p:blipFill>
          <a:blip r:embed="rId1"/>
          <a:stretch/>
        </p:blipFill>
        <p:spPr>
          <a:xfrm>
            <a:off x="755640" y="1589400"/>
            <a:ext cx="7632360" cy="4791960"/>
          </a:xfrm>
          <a:prstGeom prst="rect">
            <a:avLst/>
          </a:prstGeom>
          <a:ln w="0">
            <a:noFill/>
          </a:ln>
        </p:spPr>
      </p:pic>
      <p:sp>
        <p:nvSpPr>
          <p:cNvPr id="220" name="TextBox 3"/>
          <p:cNvSpPr/>
          <p:nvPr/>
        </p:nvSpPr>
        <p:spPr>
          <a:xfrm>
            <a:off x="899640" y="1154160"/>
            <a:ext cx="7776360" cy="607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imes New Roman"/>
              </a:rPr>
              <a:t>6. Разработан чек- лист оценки соответствия рабочего места системе 5 С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  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extBox 1"/>
          <p:cNvSpPr/>
          <p:nvPr/>
        </p:nvSpPr>
        <p:spPr>
          <a:xfrm>
            <a:off x="3434760" y="476640"/>
            <a:ext cx="255744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1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Итоги проекта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2" name="TextBox 2"/>
          <p:cNvSpPr/>
          <p:nvPr/>
        </p:nvSpPr>
        <p:spPr>
          <a:xfrm>
            <a:off x="431640" y="1124640"/>
            <a:ext cx="8280720" cy="420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85840" indent="-285840" defTabSz="45720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Times New Roman"/>
              </a:rPr>
              <a:t>Общее время, затраченное на зачисление ребенка в ДОО уменьшилось (в среднем с 20 дней до 4 дней);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Times New Roman"/>
              </a:rPr>
              <a:t>Сократилось количество сотрудников, задействованных в процедуре первичного оформления ребенка в детский сад и время первичного общения с родителями ( с 6-7 человек до 5 человек; с 15-30 мин. до 10 мин.);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Times New Roman"/>
              </a:rPr>
              <a:t>Время заполнения документов родителями (законными представителями) в ДОО стало значительно меньше ( 15-30 мин);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Times New Roman"/>
              </a:rPr>
              <a:t>Сократилось время формирования личного дела ребенка ( от 2-4 дней до 1 рабочего дня); 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Times New Roman"/>
              </a:rPr>
              <a:t>Установлен стандарт рабочего места старшего воспитателя. 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Box 1"/>
          <p:cNvSpPr/>
          <p:nvPr/>
        </p:nvSpPr>
        <p:spPr>
          <a:xfrm>
            <a:off x="428760" y="571320"/>
            <a:ext cx="8655840" cy="137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Какие проблемы в организациях образования 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1" lang="ru-RU" sz="2800" strike="noStrike" u="none">
                <a:solidFill>
                  <a:srgbClr val="ff0000"/>
                </a:solidFill>
                <a:uFillTx/>
                <a:latin typeface="Times New Roman"/>
              </a:rPr>
              <a:t>НЕ</a:t>
            </a:r>
            <a:r>
              <a:rPr b="1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 </a:t>
            </a: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могут быть решены с использованием бережливых 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технологий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1" name="TextBox 2"/>
          <p:cNvSpPr/>
          <p:nvPr/>
        </p:nvSpPr>
        <p:spPr>
          <a:xfrm>
            <a:off x="526320" y="2071800"/>
            <a:ext cx="8655840" cy="310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невозможность обойтись без оформления сопутствующих документов 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(журнал регистрации направлений) ;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допущение ошибок родителями (законными представителями) при заполнении 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документов для зачисления ребенка;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обеспечение возможности каждому родителю (законному представителю) с помощью интернет- ресурса осуществлять доступ к образцам и шаблонам документов.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Box 1"/>
          <p:cNvSpPr/>
          <p:nvPr/>
        </p:nvSpPr>
        <p:spPr>
          <a:xfrm>
            <a:off x="2289600" y="2659680"/>
            <a:ext cx="5456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4400" strike="noStrike" u="none">
                <a:solidFill>
                  <a:srgbClr val="5c8a5c"/>
                </a:solidFill>
                <a:uFillTx/>
                <a:latin typeface="Times New Roman"/>
              </a:rPr>
              <a:t>Спасибо за внимание!</a:t>
            </a: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Box 1"/>
          <p:cNvSpPr/>
          <p:nvPr/>
        </p:nvSpPr>
        <p:spPr>
          <a:xfrm>
            <a:off x="876600" y="2781000"/>
            <a:ext cx="4754160" cy="516600"/>
          </a:xfrm>
          <a:prstGeom prst="rect">
            <a:avLst/>
          </a:prstGeom>
          <a:solidFill>
            <a:srgbClr val="ffffff"/>
          </a:solidFill>
          <a:ln>
            <a:solidFill>
              <a:srgbClr val="e48312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Этапы проекта по улучшению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3" name="TextBox 2"/>
          <p:cNvSpPr/>
          <p:nvPr/>
        </p:nvSpPr>
        <p:spPr>
          <a:xfrm>
            <a:off x="917280" y="3645000"/>
            <a:ext cx="5696280" cy="200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ru-RU" sz="1800" strike="noStrike" u="none">
                <a:solidFill>
                  <a:schemeClr val="dk1"/>
                </a:solidFill>
                <a:uFillTx/>
                <a:latin typeface="Times New Roman"/>
              </a:rPr>
              <a:t>1 этап- Подготовка и открытие проекта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Times New Roman"/>
              </a:rPr>
              <a:t> 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Times New Roman"/>
              </a:rPr>
              <a:t> </a:t>
            </a:r>
            <a:r>
              <a:rPr b="0" lang="ru-RU" sz="1800" strike="noStrike" u="none">
                <a:solidFill>
                  <a:schemeClr val="dk1"/>
                </a:solidFill>
                <a:uFillTx/>
                <a:latin typeface="Times New Roman"/>
              </a:rPr>
              <a:t>2 этап – диагностика 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Times New Roman"/>
              </a:rPr>
              <a:t> </a:t>
            </a:r>
            <a:r>
              <a:rPr b="0" lang="ru-RU" sz="1800" strike="noStrike" u="none">
                <a:solidFill>
                  <a:schemeClr val="dk1"/>
                </a:solidFill>
                <a:uFillTx/>
                <a:latin typeface="Times New Roman"/>
              </a:rPr>
              <a:t>3 этап – реализация плана мероприятий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Times New Roman"/>
              </a:rPr>
              <a:t> </a:t>
            </a:r>
            <a:r>
              <a:rPr b="0" lang="ru-RU" sz="1800" strike="noStrike" u="none">
                <a:solidFill>
                  <a:schemeClr val="dk1"/>
                </a:solidFill>
                <a:uFillTx/>
                <a:latin typeface="Times New Roman"/>
              </a:rPr>
              <a:t>4 этап – закрепление результатов и закрытие проекта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4" name="TextBox 3"/>
          <p:cNvSpPr/>
          <p:nvPr/>
        </p:nvSpPr>
        <p:spPr>
          <a:xfrm>
            <a:off x="727920" y="758520"/>
            <a:ext cx="8197200" cy="1797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Цель проекта: </a:t>
            </a:r>
            <a:r>
              <a:rPr b="0" lang="ru-RU" sz="2800" strike="noStrike" u="none">
                <a:solidFill>
                  <a:schemeClr val="dk1"/>
                </a:solidFill>
                <a:uFillTx/>
                <a:latin typeface="Times New Roman"/>
              </a:rPr>
              <a:t>улучшение качества предоставляемых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chemeClr val="dk1"/>
                </a:solidFill>
                <a:uFillTx/>
                <a:latin typeface="Times New Roman"/>
              </a:rPr>
              <a:t> </a:t>
            </a:r>
            <a:r>
              <a:rPr b="0" lang="ru-RU" sz="2800" strike="noStrike" u="none">
                <a:solidFill>
                  <a:schemeClr val="dk1"/>
                </a:solidFill>
                <a:uFillTx/>
                <a:latin typeface="Times New Roman"/>
              </a:rPr>
              <a:t>услуг и удовлетворенности клиентов за счет 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chemeClr val="dk1"/>
                </a:solidFill>
                <a:uFillTx/>
                <a:latin typeface="Times New Roman"/>
              </a:rPr>
              <a:t>повышения операционной  эффективности.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Box 1"/>
          <p:cNvSpPr/>
          <p:nvPr/>
        </p:nvSpPr>
        <p:spPr>
          <a:xfrm>
            <a:off x="1792800" y="198360"/>
            <a:ext cx="498348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Подготовка и открытие проекта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6" name="TextBox 2"/>
          <p:cNvSpPr/>
          <p:nvPr/>
        </p:nvSpPr>
        <p:spPr>
          <a:xfrm>
            <a:off x="1163880" y="1355040"/>
            <a:ext cx="27417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lt2">
                    <a:lumMod val="50000"/>
                  </a:schemeClr>
                </a:solidFill>
                <a:uFillTx/>
                <a:latin typeface="Times New Roman"/>
              </a:rPr>
              <a:t>Обучение рабочей группы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7" name="TextBox 3"/>
          <p:cNvSpPr/>
          <p:nvPr/>
        </p:nvSpPr>
        <p:spPr>
          <a:xfrm>
            <a:off x="5556960" y="5467320"/>
            <a:ext cx="29113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lt2">
                    <a:lumMod val="50000"/>
                  </a:schemeClr>
                </a:solidFill>
                <a:uFillTx/>
                <a:latin typeface="Times New Roman"/>
              </a:rPr>
              <a:t>Подготовка ОРД по проекту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38" name="Рисунок 5" descr=""/>
          <p:cNvPicPr/>
          <p:nvPr/>
        </p:nvPicPr>
        <p:blipFill>
          <a:blip r:embed="rId1"/>
          <a:stretch/>
        </p:blipFill>
        <p:spPr>
          <a:xfrm>
            <a:off x="5540400" y="1043280"/>
            <a:ext cx="2891160" cy="4286160"/>
          </a:xfrm>
          <a:prstGeom prst="rect">
            <a:avLst/>
          </a:prstGeom>
          <a:ln w="0">
            <a:noFill/>
          </a:ln>
        </p:spPr>
      </p:pic>
      <p:pic>
        <p:nvPicPr>
          <p:cNvPr id="139" name="Рисунок 9" descr=""/>
          <p:cNvPicPr/>
          <p:nvPr/>
        </p:nvPicPr>
        <p:blipFill>
          <a:blip r:embed="rId2"/>
          <a:stretch/>
        </p:blipFill>
        <p:spPr>
          <a:xfrm>
            <a:off x="467640" y="1849320"/>
            <a:ext cx="4625280" cy="3468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Box 1"/>
          <p:cNvSpPr/>
          <p:nvPr/>
        </p:nvSpPr>
        <p:spPr>
          <a:xfrm>
            <a:off x="785880" y="428760"/>
            <a:ext cx="535752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Команда проекта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1" name="TextBox 2"/>
          <p:cNvSpPr/>
          <p:nvPr/>
        </p:nvSpPr>
        <p:spPr>
          <a:xfrm>
            <a:off x="607680" y="1175400"/>
            <a:ext cx="6100200" cy="638280"/>
          </a:xfrm>
          <a:prstGeom prst="rect">
            <a:avLst/>
          </a:prstGeom>
          <a:solidFill>
            <a:srgbClr val="ffffff"/>
          </a:solidFill>
          <a:ln>
            <a:solidFill>
              <a:srgbClr val="e48312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Руководитель проекта- заведующий МАДОУ ЦРР 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д/с №1 «Глория» Сорокина Е.Н.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2" name="TextBox 3"/>
          <p:cNvSpPr/>
          <p:nvPr/>
        </p:nvSpPr>
        <p:spPr>
          <a:xfrm>
            <a:off x="644040" y="2205000"/>
            <a:ext cx="6027480" cy="638280"/>
          </a:xfrm>
          <a:prstGeom prst="rect">
            <a:avLst/>
          </a:prstGeom>
          <a:solidFill>
            <a:srgbClr val="ffffff"/>
          </a:solidFill>
          <a:ln>
            <a:solidFill>
              <a:srgbClr val="e48312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Заместитель рабочей группы- заместитель заведующего по 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воспитательно- методической работе Носикова Л.А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3" name="TextBox 4"/>
          <p:cNvSpPr/>
          <p:nvPr/>
        </p:nvSpPr>
        <p:spPr>
          <a:xfrm>
            <a:off x="683640" y="3285000"/>
            <a:ext cx="6100200" cy="2558520"/>
          </a:xfrm>
          <a:prstGeom prst="rect">
            <a:avLst/>
          </a:prstGeom>
          <a:solidFill>
            <a:srgbClr val="ffffff"/>
          </a:solidFill>
          <a:ln>
            <a:solidFill>
              <a:srgbClr val="e48312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Члены рабочей группы: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Старший воспитатель Пенкина И.Л.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Старший воспитатель Киселева Л.Н.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Старший воспитатель Деменчук Е.П.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Учитель- логопед Тамаева А.Ю.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Учитель- логопед Королева Е.Н.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Учитель- дефектолог Потапова М.В.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Учитель- дефектолог Попова Т.П.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Системный администратор Сечкарев А.А. 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Box 1"/>
          <p:cNvSpPr/>
          <p:nvPr/>
        </p:nvSpPr>
        <p:spPr>
          <a:xfrm>
            <a:off x="1580760" y="260640"/>
            <a:ext cx="6180840" cy="9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Определение показателей проекта и их 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текущих значений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5" name="TextBox 2"/>
          <p:cNvSpPr/>
          <p:nvPr/>
        </p:nvSpPr>
        <p:spPr>
          <a:xfrm>
            <a:off x="588960" y="1556640"/>
            <a:ext cx="8306280" cy="283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rgbClr val="5c8a5c"/>
                </a:solidFill>
                <a:uFillTx/>
                <a:latin typeface="Calibri"/>
              </a:rPr>
              <a:t>Команда проекта: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Произвела замеры потраченного времени на каждый этап процесса зачисления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ребенка в детский сад;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выявили и обозначили проблемы, замедляющие процесс зачисления;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провели мозговой штурм.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6" name="TextBox 3"/>
          <p:cNvSpPr/>
          <p:nvPr/>
        </p:nvSpPr>
        <p:spPr>
          <a:xfrm>
            <a:off x="793800" y="4941000"/>
            <a:ext cx="799524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1" lang="ru-RU" sz="3200" strike="noStrike" u="none">
                <a:ln>
                  <a:solidFill>
                    <a:schemeClr val="accent5"/>
                  </a:solidFill>
                </a:ln>
                <a:solidFill>
                  <a:srgbClr val="ffffff"/>
                </a:solidFill>
                <a:uFillTx/>
                <a:latin typeface="Times New Roman"/>
              </a:rPr>
              <a:t>Мы сформулировали 5 целей и оформили </a:t>
            </a: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b="1" lang="ru-RU" sz="3200" strike="noStrike" u="none">
                <a:ln>
                  <a:solidFill>
                    <a:schemeClr val="accent5"/>
                  </a:solidFill>
                </a:ln>
                <a:solidFill>
                  <a:srgbClr val="ffffff"/>
                </a:solidFill>
                <a:uFillTx/>
                <a:latin typeface="Times New Roman"/>
              </a:rPr>
              <a:t>Карточку проекта</a:t>
            </a: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Box 1"/>
          <p:cNvSpPr/>
          <p:nvPr/>
        </p:nvSpPr>
        <p:spPr>
          <a:xfrm>
            <a:off x="3148200" y="260640"/>
            <a:ext cx="284652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Карточка проекта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48" name="Рисунок 7" descr=""/>
          <p:cNvPicPr/>
          <p:nvPr/>
        </p:nvPicPr>
        <p:blipFill>
          <a:blip r:embed="rId1"/>
          <a:stretch/>
        </p:blipFill>
        <p:spPr>
          <a:xfrm>
            <a:off x="539640" y="789120"/>
            <a:ext cx="8245800" cy="5825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Box 1"/>
          <p:cNvSpPr/>
          <p:nvPr/>
        </p:nvSpPr>
        <p:spPr>
          <a:xfrm>
            <a:off x="1297080" y="404640"/>
            <a:ext cx="67474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</a:pPr>
            <a:r>
              <a:rPr b="0" lang="ru-RU" sz="2800" strike="noStrike" u="none">
                <a:solidFill>
                  <a:srgbClr val="5c8a5c"/>
                </a:solidFill>
                <a:uFillTx/>
                <a:latin typeface="Times New Roman"/>
              </a:rPr>
              <a:t>Диагностика: картирование и хронометраж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b="0" lang="ru-RU" sz="2000" strike="noStrike" u="none">
                <a:solidFill>
                  <a:schemeClr val="accent1">
                    <a:lumMod val="75000"/>
                  </a:schemeClr>
                </a:solidFill>
                <a:uFillTx/>
                <a:latin typeface="Times New Roman"/>
              </a:rPr>
              <a:t>КПСЦ текущего состояния (фрагмент)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50" name="Рисунок 5" descr=""/>
          <p:cNvPicPr/>
          <p:nvPr/>
        </p:nvPicPr>
        <p:blipFill>
          <a:blip r:embed="rId1"/>
          <a:stretch/>
        </p:blipFill>
        <p:spPr>
          <a:xfrm>
            <a:off x="143640" y="1395720"/>
            <a:ext cx="8856720" cy="3689280"/>
          </a:xfrm>
          <a:prstGeom prst="rect">
            <a:avLst/>
          </a:prstGeom>
          <a:ln w="0">
            <a:noFill/>
          </a:ln>
        </p:spPr>
      </p:pic>
      <p:sp>
        <p:nvSpPr>
          <p:cNvPr id="151" name="TextBox 6"/>
          <p:cNvSpPr/>
          <p:nvPr/>
        </p:nvSpPr>
        <p:spPr>
          <a:xfrm>
            <a:off x="1979640" y="4904640"/>
            <a:ext cx="654120" cy="277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8800" strike="noStrike" u="none">
                <a:solidFill>
                  <a:srgbClr val="ff0000"/>
                </a:solidFill>
                <a:uFillTx/>
                <a:latin typeface="Calibri"/>
              </a:rPr>
              <a:t>! </a:t>
            </a:r>
            <a:r>
              <a:rPr b="0" lang="ru-RU" sz="8800" strike="noStrike" u="none">
                <a:solidFill>
                  <a:schemeClr val="accent1">
                    <a:lumMod val="75000"/>
                  </a:schemeClr>
                </a:solidFill>
                <a:uFillTx/>
                <a:latin typeface="Calibri"/>
              </a:rPr>
              <a:t> </a:t>
            </a:r>
            <a:endParaRPr b="0" lang="ru-RU" sz="8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2" name="TextBox 11"/>
          <p:cNvSpPr/>
          <p:nvPr/>
        </p:nvSpPr>
        <p:spPr>
          <a:xfrm>
            <a:off x="2483640" y="5166360"/>
            <a:ext cx="608760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ru-RU" sz="1800" strike="noStrike" u="none">
                <a:solidFill>
                  <a:schemeClr val="accent1">
                    <a:lumMod val="75000"/>
                  </a:schemeClr>
                </a:solidFill>
                <a:uFillTx/>
                <a:latin typeface="Calibri"/>
              </a:rPr>
              <a:t>Большинство выявленных проблем возникает из-за недостаточного объема  информации в свободном доступе для родителей о правилах зачисления детей в детский сад.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Ретро">
  <a:themeElements>
    <a:clrScheme name="Ретро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shade val="92000"/>
              </a:schemeClr>
            </a:gs>
            <a:gs pos="45000">
              <a:schemeClr val="phClr">
                <a:tint val="60000"/>
                <a:shade val="99000"/>
              </a:schemeClr>
            </a:gs>
            <a:gs pos="100000">
              <a:schemeClr val="phClr">
                <a:tint val="55000"/>
              </a:schemeClr>
            </a:gs>
          </a:gsLst>
          <a:path path="circle">
            <a:fillToRect l="100000" t="100000" r="100000" b="100000"/>
          </a:path>
          <a:tileRect l="0" t="0" r="0" b="0"/>
        </a:gradFill>
        <a:gradFill>
          <a:gsLst>
            <a:gs pos="0">
              <a:schemeClr val="phClr">
                <a:shade val="85000"/>
              </a:schemeClr>
            </a:gs>
            <a:gs pos="34000">
              <a:schemeClr val="phClr">
                <a:shade val="87000"/>
              </a:schemeClr>
            </a:gs>
            <a:gs pos="70000">
              <a:schemeClr val="phClr">
                <a:tint val="100000"/>
                <a:shade val="90000"/>
              </a:schemeClr>
            </a:gs>
            <a:gs pos="100000">
              <a:schemeClr val="phClr">
                <a:tint val="100000"/>
                <a:shade val="100000"/>
              </a:schemeClr>
            </a:gs>
          </a:gsLst>
          <a:path path="circle">
            <a:fillToRect l="100000" t="100000" r="100000" b="100000"/>
          </a:path>
          <a:tileRect l="0" t="0" r="0" b="0"/>
        </a:gradFill>
      </a:fillStyleLst>
      <a:lnStyleLst>
        <a:ln w="12700" cap="flat" cmpd="sng" algn="ctr">
          <a:prstDash val="solid"/>
        </a:ln>
        <a:ln w="15875" cap="flat" cmpd="sng" algn="ctr">
          <a:prstDash val="solid"/>
        </a:ln>
        <a:ln w="254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</a:schemeClr>
        </a:solidFill>
        <a:gradFill>
          <a:gsLst>
            <a:gs pos="0">
              <a:schemeClr val="phClr">
                <a:tint val="96000"/>
                <a:shade val="99000"/>
              </a:schemeClr>
            </a:gs>
            <a:gs pos="65000">
              <a:schemeClr val="phClr">
                <a:tint val="100000"/>
                <a:shade val="80000"/>
              </a:schemeClr>
            </a:gs>
            <a:gs pos="100000">
              <a:schemeClr val="phClr">
                <a:tint val="100000"/>
                <a:shade val="48000"/>
              </a:schemeClr>
            </a:gs>
          </a:gsLst>
          <a:lin ang="162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Ретро">
  <a:themeElements>
    <a:clrScheme name="Ретро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shade val="92000"/>
              </a:schemeClr>
            </a:gs>
            <a:gs pos="45000">
              <a:schemeClr val="phClr">
                <a:tint val="60000"/>
                <a:shade val="99000"/>
              </a:schemeClr>
            </a:gs>
            <a:gs pos="100000">
              <a:schemeClr val="phClr">
                <a:tint val="55000"/>
              </a:schemeClr>
            </a:gs>
          </a:gsLst>
          <a:path path="circle">
            <a:fillToRect l="100000" t="100000" r="100000" b="100000"/>
          </a:path>
          <a:tileRect l="0" t="0" r="0" b="0"/>
        </a:gradFill>
        <a:gradFill>
          <a:gsLst>
            <a:gs pos="0">
              <a:schemeClr val="phClr">
                <a:shade val="85000"/>
              </a:schemeClr>
            </a:gs>
            <a:gs pos="34000">
              <a:schemeClr val="phClr">
                <a:shade val="87000"/>
              </a:schemeClr>
            </a:gs>
            <a:gs pos="70000">
              <a:schemeClr val="phClr">
                <a:tint val="100000"/>
                <a:shade val="90000"/>
              </a:schemeClr>
            </a:gs>
            <a:gs pos="100000">
              <a:schemeClr val="phClr">
                <a:tint val="100000"/>
                <a:shade val="100000"/>
              </a:schemeClr>
            </a:gs>
          </a:gsLst>
          <a:path path="circle">
            <a:fillToRect l="100000" t="100000" r="100000" b="100000"/>
          </a:path>
          <a:tileRect l="0" t="0" r="0" b="0"/>
        </a:gradFill>
      </a:fillStyleLst>
      <a:lnStyleLst>
        <a:ln w="12700" cap="flat" cmpd="sng" algn="ctr">
          <a:prstDash val="solid"/>
        </a:ln>
        <a:ln w="15875" cap="flat" cmpd="sng" algn="ctr">
          <a:prstDash val="solid"/>
        </a:ln>
        <a:ln w="254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</a:schemeClr>
        </a:solidFill>
        <a:gradFill>
          <a:gsLst>
            <a:gs pos="0">
              <a:schemeClr val="phClr">
                <a:tint val="96000"/>
                <a:shade val="99000"/>
              </a:schemeClr>
            </a:gs>
            <a:gs pos="65000">
              <a:schemeClr val="phClr">
                <a:tint val="100000"/>
                <a:shade val="80000"/>
              </a:schemeClr>
            </a:gs>
            <a:gs pos="100000">
              <a:schemeClr val="phClr">
                <a:tint val="100000"/>
                <a:shade val="48000"/>
              </a:schemeClr>
            </a:gs>
          </a:gsLst>
          <a:lin ang="162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Ретро">
  <a:themeElements>
    <a:clrScheme name="Ретро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shade val="92000"/>
              </a:schemeClr>
            </a:gs>
            <a:gs pos="45000">
              <a:schemeClr val="phClr">
                <a:tint val="60000"/>
                <a:shade val="99000"/>
              </a:schemeClr>
            </a:gs>
            <a:gs pos="100000">
              <a:schemeClr val="phClr">
                <a:tint val="55000"/>
              </a:schemeClr>
            </a:gs>
          </a:gsLst>
          <a:path path="circle">
            <a:fillToRect l="100000" t="100000" r="100000" b="100000"/>
          </a:path>
          <a:tileRect l="0" t="0" r="0" b="0"/>
        </a:gradFill>
        <a:gradFill>
          <a:gsLst>
            <a:gs pos="0">
              <a:schemeClr val="phClr">
                <a:shade val="85000"/>
              </a:schemeClr>
            </a:gs>
            <a:gs pos="34000">
              <a:schemeClr val="phClr">
                <a:shade val="87000"/>
              </a:schemeClr>
            </a:gs>
            <a:gs pos="70000">
              <a:schemeClr val="phClr">
                <a:tint val="100000"/>
                <a:shade val="90000"/>
              </a:schemeClr>
            </a:gs>
            <a:gs pos="100000">
              <a:schemeClr val="phClr">
                <a:tint val="100000"/>
                <a:shade val="100000"/>
              </a:schemeClr>
            </a:gs>
          </a:gsLst>
          <a:path path="circle">
            <a:fillToRect l="100000" t="100000" r="100000" b="100000"/>
          </a:path>
          <a:tileRect l="0" t="0" r="0" b="0"/>
        </a:gradFill>
      </a:fillStyleLst>
      <a:lnStyleLst>
        <a:ln w="12700" cap="flat" cmpd="sng" algn="ctr">
          <a:prstDash val="solid"/>
        </a:ln>
        <a:ln w="15875" cap="flat" cmpd="sng" algn="ctr">
          <a:prstDash val="solid"/>
        </a:ln>
        <a:ln w="254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</a:schemeClr>
        </a:solidFill>
        <a:gradFill>
          <a:gsLst>
            <a:gs pos="0">
              <a:schemeClr val="phClr">
                <a:tint val="96000"/>
                <a:shade val="99000"/>
              </a:schemeClr>
            </a:gs>
            <a:gs pos="65000">
              <a:schemeClr val="phClr">
                <a:tint val="100000"/>
                <a:shade val="80000"/>
              </a:schemeClr>
            </a:gs>
            <a:gs pos="100000">
              <a:schemeClr val="phClr">
                <a:tint val="100000"/>
                <a:shade val="48000"/>
              </a:schemeClr>
            </a:gs>
          </a:gsLst>
          <a:lin ang="162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Ретро">
  <a:themeElements>
    <a:clrScheme name="Ретро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shade val="92000"/>
              </a:schemeClr>
            </a:gs>
            <a:gs pos="45000">
              <a:schemeClr val="phClr">
                <a:tint val="60000"/>
                <a:shade val="99000"/>
              </a:schemeClr>
            </a:gs>
            <a:gs pos="100000">
              <a:schemeClr val="phClr">
                <a:tint val="55000"/>
              </a:schemeClr>
            </a:gs>
          </a:gsLst>
          <a:path path="circle">
            <a:fillToRect l="100000" t="100000" r="100000" b="100000"/>
          </a:path>
          <a:tileRect l="0" t="0" r="0" b="0"/>
        </a:gradFill>
        <a:gradFill>
          <a:gsLst>
            <a:gs pos="0">
              <a:schemeClr val="phClr">
                <a:shade val="85000"/>
              </a:schemeClr>
            </a:gs>
            <a:gs pos="34000">
              <a:schemeClr val="phClr">
                <a:shade val="87000"/>
              </a:schemeClr>
            </a:gs>
            <a:gs pos="70000">
              <a:schemeClr val="phClr">
                <a:tint val="100000"/>
                <a:shade val="90000"/>
              </a:schemeClr>
            </a:gs>
            <a:gs pos="100000">
              <a:schemeClr val="phClr">
                <a:tint val="100000"/>
                <a:shade val="100000"/>
              </a:schemeClr>
            </a:gs>
          </a:gsLst>
          <a:path path="circle">
            <a:fillToRect l="100000" t="100000" r="100000" b="100000"/>
          </a:path>
          <a:tileRect l="0" t="0" r="0" b="0"/>
        </a:gradFill>
      </a:fillStyleLst>
      <a:lnStyleLst>
        <a:ln w="12700" cap="flat" cmpd="sng" algn="ctr">
          <a:prstDash val="solid"/>
        </a:ln>
        <a:ln w="15875" cap="flat" cmpd="sng" algn="ctr">
          <a:prstDash val="solid"/>
        </a:ln>
        <a:ln w="254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</a:schemeClr>
        </a:solidFill>
        <a:gradFill>
          <a:gsLst>
            <a:gs pos="0">
              <a:schemeClr val="phClr">
                <a:tint val="96000"/>
                <a:shade val="99000"/>
              </a:schemeClr>
            </a:gs>
            <a:gs pos="65000">
              <a:schemeClr val="phClr">
                <a:tint val="100000"/>
                <a:shade val="80000"/>
              </a:schemeClr>
            </a:gs>
            <a:gs pos="100000">
              <a:schemeClr val="phClr">
                <a:tint val="100000"/>
                <a:shade val="48000"/>
              </a:schemeClr>
            </a:gs>
          </a:gsLst>
          <a:lin ang="162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Ретро">
  <a:themeElements>
    <a:clrScheme name="Ретро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shade val="92000"/>
              </a:schemeClr>
            </a:gs>
            <a:gs pos="45000">
              <a:schemeClr val="phClr">
                <a:tint val="60000"/>
                <a:shade val="99000"/>
              </a:schemeClr>
            </a:gs>
            <a:gs pos="100000">
              <a:schemeClr val="phClr">
                <a:tint val="55000"/>
              </a:schemeClr>
            </a:gs>
          </a:gsLst>
          <a:path path="circle">
            <a:fillToRect l="100000" t="100000" r="100000" b="100000"/>
          </a:path>
          <a:tileRect l="0" t="0" r="0" b="0"/>
        </a:gradFill>
        <a:gradFill>
          <a:gsLst>
            <a:gs pos="0">
              <a:schemeClr val="phClr">
                <a:shade val="85000"/>
              </a:schemeClr>
            </a:gs>
            <a:gs pos="34000">
              <a:schemeClr val="phClr">
                <a:shade val="87000"/>
              </a:schemeClr>
            </a:gs>
            <a:gs pos="70000">
              <a:schemeClr val="phClr">
                <a:tint val="100000"/>
                <a:shade val="90000"/>
              </a:schemeClr>
            </a:gs>
            <a:gs pos="100000">
              <a:schemeClr val="phClr">
                <a:tint val="100000"/>
                <a:shade val="100000"/>
              </a:schemeClr>
            </a:gs>
          </a:gsLst>
          <a:path path="circle">
            <a:fillToRect l="100000" t="100000" r="100000" b="100000"/>
          </a:path>
          <a:tileRect l="0" t="0" r="0" b="0"/>
        </a:gradFill>
      </a:fillStyleLst>
      <a:lnStyleLst>
        <a:ln w="12700" cap="flat" cmpd="sng" algn="ctr">
          <a:prstDash val="solid"/>
        </a:ln>
        <a:ln w="15875" cap="flat" cmpd="sng" algn="ctr">
          <a:prstDash val="solid"/>
        </a:ln>
        <a:ln w="254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</a:schemeClr>
        </a:solidFill>
        <a:gradFill>
          <a:gsLst>
            <a:gs pos="0">
              <a:schemeClr val="phClr">
                <a:tint val="96000"/>
                <a:shade val="99000"/>
              </a:schemeClr>
            </a:gs>
            <a:gs pos="65000">
              <a:schemeClr val="phClr">
                <a:tint val="100000"/>
                <a:shade val="80000"/>
              </a:schemeClr>
            </a:gs>
            <a:gs pos="100000">
              <a:schemeClr val="phClr">
                <a:tint val="100000"/>
                <a:shade val="48000"/>
              </a:schemeClr>
            </a:gs>
          </a:gsLst>
          <a:lin ang="162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Ретро">
  <a:themeElements>
    <a:clrScheme name="Ретро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shade val="92000"/>
              </a:schemeClr>
            </a:gs>
            <a:gs pos="45000">
              <a:schemeClr val="phClr">
                <a:tint val="60000"/>
                <a:shade val="99000"/>
              </a:schemeClr>
            </a:gs>
            <a:gs pos="100000">
              <a:schemeClr val="phClr">
                <a:tint val="55000"/>
              </a:schemeClr>
            </a:gs>
          </a:gsLst>
          <a:path path="circle">
            <a:fillToRect l="100000" t="100000" r="100000" b="100000"/>
          </a:path>
          <a:tileRect l="0" t="0" r="0" b="0"/>
        </a:gradFill>
        <a:gradFill>
          <a:gsLst>
            <a:gs pos="0">
              <a:schemeClr val="phClr">
                <a:shade val="85000"/>
              </a:schemeClr>
            </a:gs>
            <a:gs pos="34000">
              <a:schemeClr val="phClr">
                <a:shade val="87000"/>
              </a:schemeClr>
            </a:gs>
            <a:gs pos="70000">
              <a:schemeClr val="phClr">
                <a:tint val="100000"/>
                <a:shade val="90000"/>
              </a:schemeClr>
            </a:gs>
            <a:gs pos="100000">
              <a:schemeClr val="phClr">
                <a:tint val="100000"/>
                <a:shade val="100000"/>
              </a:schemeClr>
            </a:gs>
          </a:gsLst>
          <a:path path="circle">
            <a:fillToRect l="100000" t="100000" r="100000" b="100000"/>
          </a:path>
          <a:tileRect l="0" t="0" r="0" b="0"/>
        </a:gradFill>
      </a:fillStyleLst>
      <a:lnStyleLst>
        <a:ln w="12700" cap="flat" cmpd="sng" algn="ctr">
          <a:prstDash val="solid"/>
        </a:ln>
        <a:ln w="15875" cap="flat" cmpd="sng" algn="ctr">
          <a:prstDash val="solid"/>
        </a:ln>
        <a:ln w="254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</a:schemeClr>
        </a:solidFill>
        <a:gradFill>
          <a:gsLst>
            <a:gs pos="0">
              <a:schemeClr val="phClr">
                <a:tint val="96000"/>
                <a:shade val="99000"/>
              </a:schemeClr>
            </a:gs>
            <a:gs pos="65000">
              <a:schemeClr val="phClr">
                <a:tint val="100000"/>
                <a:shade val="80000"/>
              </a:schemeClr>
            </a:gs>
            <a:gs pos="100000">
              <a:schemeClr val="phClr">
                <a:tint val="100000"/>
                <a:shade val="48000"/>
              </a:schemeClr>
            </a:gs>
          </a:gsLst>
          <a:lin ang="162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Ретро">
  <a:themeElements>
    <a:clrScheme name="Ретро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shade val="92000"/>
              </a:schemeClr>
            </a:gs>
            <a:gs pos="45000">
              <a:schemeClr val="phClr">
                <a:tint val="60000"/>
                <a:shade val="99000"/>
              </a:schemeClr>
            </a:gs>
            <a:gs pos="100000">
              <a:schemeClr val="phClr">
                <a:tint val="55000"/>
              </a:schemeClr>
            </a:gs>
          </a:gsLst>
          <a:path path="circle">
            <a:fillToRect l="100000" t="100000" r="100000" b="100000"/>
          </a:path>
          <a:tileRect l="0" t="0" r="0" b="0"/>
        </a:gradFill>
        <a:gradFill>
          <a:gsLst>
            <a:gs pos="0">
              <a:schemeClr val="phClr">
                <a:shade val="85000"/>
              </a:schemeClr>
            </a:gs>
            <a:gs pos="34000">
              <a:schemeClr val="phClr">
                <a:shade val="87000"/>
              </a:schemeClr>
            </a:gs>
            <a:gs pos="70000">
              <a:schemeClr val="phClr">
                <a:tint val="100000"/>
                <a:shade val="90000"/>
              </a:schemeClr>
            </a:gs>
            <a:gs pos="100000">
              <a:schemeClr val="phClr">
                <a:tint val="100000"/>
                <a:shade val="100000"/>
              </a:schemeClr>
            </a:gs>
          </a:gsLst>
          <a:path path="circle">
            <a:fillToRect l="100000" t="100000" r="100000" b="100000"/>
          </a:path>
          <a:tileRect l="0" t="0" r="0" b="0"/>
        </a:gradFill>
      </a:fillStyleLst>
      <a:lnStyleLst>
        <a:ln w="12700" cap="flat" cmpd="sng" algn="ctr">
          <a:prstDash val="solid"/>
        </a:ln>
        <a:ln w="15875" cap="flat" cmpd="sng" algn="ctr">
          <a:prstDash val="solid"/>
        </a:ln>
        <a:ln w="254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</a:schemeClr>
        </a:solidFill>
        <a:gradFill>
          <a:gsLst>
            <a:gs pos="0">
              <a:schemeClr val="phClr">
                <a:tint val="96000"/>
                <a:shade val="99000"/>
              </a:schemeClr>
            </a:gs>
            <a:gs pos="65000">
              <a:schemeClr val="phClr">
                <a:tint val="100000"/>
                <a:shade val="80000"/>
              </a:schemeClr>
            </a:gs>
            <a:gs pos="100000">
              <a:schemeClr val="phClr">
                <a:tint val="100000"/>
                <a:shade val="48000"/>
              </a:schemeClr>
            </a:gs>
          </a:gsLst>
          <a:lin ang="162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Ретро">
  <a:themeElements>
    <a:clrScheme name="Ретро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shade val="92000"/>
              </a:schemeClr>
            </a:gs>
            <a:gs pos="45000">
              <a:schemeClr val="phClr">
                <a:tint val="60000"/>
                <a:shade val="99000"/>
              </a:schemeClr>
            </a:gs>
            <a:gs pos="100000">
              <a:schemeClr val="phClr">
                <a:tint val="55000"/>
              </a:schemeClr>
            </a:gs>
          </a:gsLst>
          <a:path path="circle">
            <a:fillToRect l="100000" t="100000" r="100000" b="100000"/>
          </a:path>
          <a:tileRect l="0" t="0" r="0" b="0"/>
        </a:gradFill>
        <a:gradFill>
          <a:gsLst>
            <a:gs pos="0">
              <a:schemeClr val="phClr">
                <a:shade val="85000"/>
              </a:schemeClr>
            </a:gs>
            <a:gs pos="34000">
              <a:schemeClr val="phClr">
                <a:shade val="87000"/>
              </a:schemeClr>
            </a:gs>
            <a:gs pos="70000">
              <a:schemeClr val="phClr">
                <a:tint val="100000"/>
                <a:shade val="90000"/>
              </a:schemeClr>
            </a:gs>
            <a:gs pos="100000">
              <a:schemeClr val="phClr">
                <a:tint val="100000"/>
                <a:shade val="100000"/>
              </a:schemeClr>
            </a:gs>
          </a:gsLst>
          <a:path path="circle">
            <a:fillToRect l="100000" t="100000" r="100000" b="100000"/>
          </a:path>
          <a:tileRect l="0" t="0" r="0" b="0"/>
        </a:gradFill>
      </a:fillStyleLst>
      <a:lnStyleLst>
        <a:ln w="12700" cap="flat" cmpd="sng" algn="ctr">
          <a:prstDash val="solid"/>
        </a:ln>
        <a:ln w="15875" cap="flat" cmpd="sng" algn="ctr">
          <a:prstDash val="solid"/>
        </a:ln>
        <a:ln w="254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</a:schemeClr>
        </a:solidFill>
        <a:gradFill>
          <a:gsLst>
            <a:gs pos="0">
              <a:schemeClr val="phClr">
                <a:tint val="96000"/>
                <a:shade val="99000"/>
              </a:schemeClr>
            </a:gs>
            <a:gs pos="65000">
              <a:schemeClr val="phClr">
                <a:tint val="100000"/>
                <a:shade val="80000"/>
              </a:schemeClr>
            </a:gs>
            <a:gs pos="100000">
              <a:schemeClr val="phClr">
                <a:tint val="100000"/>
                <a:shade val="48000"/>
              </a:schemeClr>
            </a:gs>
          </a:gsLst>
          <a:lin ang="162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Ретро">
  <a:themeElements>
    <a:clrScheme name="Ретро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shade val="92000"/>
              </a:schemeClr>
            </a:gs>
            <a:gs pos="45000">
              <a:schemeClr val="phClr">
                <a:tint val="60000"/>
                <a:shade val="99000"/>
              </a:schemeClr>
            </a:gs>
            <a:gs pos="100000">
              <a:schemeClr val="phClr">
                <a:tint val="55000"/>
              </a:schemeClr>
            </a:gs>
          </a:gsLst>
          <a:path path="circle">
            <a:fillToRect l="100000" t="100000" r="100000" b="100000"/>
          </a:path>
          <a:tileRect l="0" t="0" r="0" b="0"/>
        </a:gradFill>
        <a:gradFill>
          <a:gsLst>
            <a:gs pos="0">
              <a:schemeClr val="phClr">
                <a:shade val="85000"/>
              </a:schemeClr>
            </a:gs>
            <a:gs pos="34000">
              <a:schemeClr val="phClr">
                <a:shade val="87000"/>
              </a:schemeClr>
            </a:gs>
            <a:gs pos="70000">
              <a:schemeClr val="phClr">
                <a:tint val="100000"/>
                <a:shade val="90000"/>
              </a:schemeClr>
            </a:gs>
            <a:gs pos="100000">
              <a:schemeClr val="phClr">
                <a:tint val="100000"/>
                <a:shade val="100000"/>
              </a:schemeClr>
            </a:gs>
          </a:gsLst>
          <a:path path="circle">
            <a:fillToRect l="100000" t="100000" r="100000" b="100000"/>
          </a:path>
          <a:tileRect l="0" t="0" r="0" b="0"/>
        </a:gradFill>
      </a:fillStyleLst>
      <a:lnStyleLst>
        <a:ln w="12700" cap="flat" cmpd="sng" algn="ctr">
          <a:prstDash val="solid"/>
        </a:ln>
        <a:ln w="15875" cap="flat" cmpd="sng" algn="ctr">
          <a:prstDash val="solid"/>
        </a:ln>
        <a:ln w="254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</a:schemeClr>
        </a:solidFill>
        <a:gradFill>
          <a:gsLst>
            <a:gs pos="0">
              <a:schemeClr val="phClr">
                <a:tint val="96000"/>
                <a:shade val="99000"/>
              </a:schemeClr>
            </a:gs>
            <a:gs pos="65000">
              <a:schemeClr val="phClr">
                <a:tint val="100000"/>
                <a:shade val="80000"/>
              </a:schemeClr>
            </a:gs>
            <a:gs pos="100000">
              <a:schemeClr val="phClr">
                <a:tint val="100000"/>
                <a:shade val="48000"/>
              </a:schemeClr>
            </a:gs>
          </a:gsLst>
          <a:lin ang="162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Ретро">
  <a:themeElements>
    <a:clrScheme name="Ретро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shade val="92000"/>
              </a:schemeClr>
            </a:gs>
            <a:gs pos="45000">
              <a:schemeClr val="phClr">
                <a:tint val="60000"/>
                <a:shade val="99000"/>
              </a:schemeClr>
            </a:gs>
            <a:gs pos="100000">
              <a:schemeClr val="phClr">
                <a:tint val="55000"/>
              </a:schemeClr>
            </a:gs>
          </a:gsLst>
          <a:path path="circle">
            <a:fillToRect l="100000" t="100000" r="100000" b="100000"/>
          </a:path>
          <a:tileRect l="0" t="0" r="0" b="0"/>
        </a:gradFill>
        <a:gradFill>
          <a:gsLst>
            <a:gs pos="0">
              <a:schemeClr val="phClr">
                <a:shade val="85000"/>
              </a:schemeClr>
            </a:gs>
            <a:gs pos="34000">
              <a:schemeClr val="phClr">
                <a:shade val="87000"/>
              </a:schemeClr>
            </a:gs>
            <a:gs pos="70000">
              <a:schemeClr val="phClr">
                <a:tint val="100000"/>
                <a:shade val="90000"/>
              </a:schemeClr>
            </a:gs>
            <a:gs pos="100000">
              <a:schemeClr val="phClr">
                <a:tint val="100000"/>
                <a:shade val="100000"/>
              </a:schemeClr>
            </a:gs>
          </a:gsLst>
          <a:path path="circle">
            <a:fillToRect l="100000" t="100000" r="100000" b="100000"/>
          </a:path>
          <a:tileRect l="0" t="0" r="0" b="0"/>
        </a:gradFill>
      </a:fillStyleLst>
      <a:lnStyleLst>
        <a:ln w="12700" cap="flat" cmpd="sng" algn="ctr">
          <a:prstDash val="solid"/>
        </a:ln>
        <a:ln w="15875" cap="flat" cmpd="sng" algn="ctr">
          <a:prstDash val="solid"/>
        </a:ln>
        <a:ln w="254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</a:schemeClr>
        </a:solidFill>
        <a:gradFill>
          <a:gsLst>
            <a:gs pos="0">
              <a:schemeClr val="phClr">
                <a:tint val="96000"/>
                <a:shade val="99000"/>
              </a:schemeClr>
            </a:gs>
            <a:gs pos="65000">
              <a:schemeClr val="phClr">
                <a:tint val="100000"/>
                <a:shade val="80000"/>
              </a:schemeClr>
            </a:gs>
            <a:gs pos="100000">
              <a:schemeClr val="phClr">
                <a:tint val="100000"/>
                <a:shade val="48000"/>
              </a:schemeClr>
            </a:gs>
          </a:gsLst>
          <a:lin ang="162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Ретро">
  <a:themeElements>
    <a:clrScheme name="Ретро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shade val="92000"/>
              </a:schemeClr>
            </a:gs>
            <a:gs pos="45000">
              <a:schemeClr val="phClr">
                <a:tint val="60000"/>
                <a:shade val="99000"/>
              </a:schemeClr>
            </a:gs>
            <a:gs pos="100000">
              <a:schemeClr val="phClr">
                <a:tint val="55000"/>
              </a:schemeClr>
            </a:gs>
          </a:gsLst>
          <a:path path="circle">
            <a:fillToRect l="100000" t="100000" r="100000" b="100000"/>
          </a:path>
          <a:tileRect l="0" t="0" r="0" b="0"/>
        </a:gradFill>
        <a:gradFill>
          <a:gsLst>
            <a:gs pos="0">
              <a:schemeClr val="phClr">
                <a:shade val="85000"/>
              </a:schemeClr>
            </a:gs>
            <a:gs pos="34000">
              <a:schemeClr val="phClr">
                <a:shade val="87000"/>
              </a:schemeClr>
            </a:gs>
            <a:gs pos="70000">
              <a:schemeClr val="phClr">
                <a:tint val="100000"/>
                <a:shade val="90000"/>
              </a:schemeClr>
            </a:gs>
            <a:gs pos="100000">
              <a:schemeClr val="phClr">
                <a:tint val="100000"/>
                <a:shade val="100000"/>
              </a:schemeClr>
            </a:gs>
          </a:gsLst>
          <a:path path="circle">
            <a:fillToRect l="100000" t="100000" r="100000" b="100000"/>
          </a:path>
          <a:tileRect l="0" t="0" r="0" b="0"/>
        </a:gradFill>
      </a:fillStyleLst>
      <a:lnStyleLst>
        <a:ln w="12700" cap="flat" cmpd="sng" algn="ctr">
          <a:prstDash val="solid"/>
        </a:ln>
        <a:ln w="15875" cap="flat" cmpd="sng" algn="ctr">
          <a:prstDash val="solid"/>
        </a:ln>
        <a:ln w="254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</a:schemeClr>
        </a:solidFill>
        <a:gradFill>
          <a:gsLst>
            <a:gs pos="0">
              <a:schemeClr val="phClr">
                <a:tint val="96000"/>
                <a:shade val="99000"/>
              </a:schemeClr>
            </a:gs>
            <a:gs pos="65000">
              <a:schemeClr val="phClr">
                <a:tint val="100000"/>
                <a:shade val="80000"/>
              </a:schemeClr>
            </a:gs>
            <a:gs pos="100000">
              <a:schemeClr val="phClr">
                <a:tint val="100000"/>
                <a:shade val="48000"/>
              </a:schemeClr>
            </a:gs>
          </a:gsLst>
          <a:lin ang="162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423</TotalTime>
  <Application>LibreOffice/24.8.3.2$Linux_X86_64 LibreOffice_project/48a6bac9e7e268aeb4c3483fcf825c94556d9f92</Application>
  <AppVersion>15.0000</AppVersion>
  <Words>1303</Words>
  <Paragraphs>174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2024-10-01T19:21:01Z</dcterms:created>
  <dc:creator>Женя</dc:creator>
  <dc:description/>
  <dc:language>ru-RU</dc:language>
  <cp:lastModifiedBy>Любовь Носикова</cp:lastModifiedBy>
  <dcterms:modified xsi:type="dcterms:W3CDTF">2024-11-21T10:51:54Z</dcterms:modified>
  <cp:revision>15</cp:revision>
  <dc:subject/>
  <dc:title>«Эффективный регион. Реализация проектов по улучшению»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30</vt:i4>
  </property>
</Properties>
</file>