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5" r:id="rId6"/>
    <p:sldId id="264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J:\01-&#1058;&#1077;&#1087;&#1083;&#1086;&#1089;&#1085;&#1072;&#1073;&#1078;&#1072;&#1102;&#1097;&#1080;&#1077;%20&#1086;&#1088;&#1075;&#1072;&#1085;&#1080;&#1079;&#1072;&#1094;&#1080;&#1080;\&#1053;&#1086;&#1074;&#1086;&#1096;&#1072;&#1093;&#1090;&#1080;&#1085;&#1089;&#1082;%20-%20&#1052;&#1055;%20&#1050;&#1050;&#1058;&#1057;\2017\&#1057;&#1058;&#1057;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J:\01-&#1058;&#1077;&#1087;&#1083;&#1086;&#1089;&#1085;&#1072;&#1073;&#1078;&#1072;&#1102;&#1097;&#1080;&#1077;%20&#1086;&#1088;&#1075;&#1072;&#1085;&#1080;&#1079;&#1072;&#1094;&#1080;&#1080;\&#1053;&#1086;&#1074;&#1086;&#1096;&#1072;&#1093;&#1090;&#1080;&#1085;&#1089;&#1082;%20-%20&#1052;&#1055;%20&#1050;&#1050;&#1058;&#1057;\2017\&#1057;&#1058;&#1057;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J:\01-&#1058;&#1077;&#1087;&#1083;&#1086;&#1089;&#1085;&#1072;&#1073;&#1078;&#1072;&#1102;&#1097;&#1080;&#1077;%20&#1086;&#1088;&#1075;&#1072;&#1085;&#1080;&#1079;&#1072;&#1094;&#1080;&#1080;\&#1053;&#1086;&#1074;&#1086;&#1096;&#1072;&#1093;&#1090;&#1080;&#1085;&#1089;&#1082;%20-%20&#1052;&#1055;%20&#1050;&#1050;&#1058;&#1057;\2017\&#1057;&#1058;&#1057;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J:\01-&#1058;&#1077;&#1087;&#1083;&#1086;&#1089;&#1085;&#1072;&#1073;&#1078;&#1072;&#1102;&#1097;&#1080;&#1077;%20&#1086;&#1088;&#1075;&#1072;&#1085;&#1080;&#1079;&#1072;&#1094;&#1080;&#1080;\&#1053;&#1086;&#1074;&#1086;&#1096;&#1072;&#1093;&#1090;&#1080;&#1085;&#1089;&#1082;%20-%20&#1052;&#1055;%20&#1050;&#1050;&#1058;&#1057;\2017\&#1057;&#1058;&#1057;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6445677896820279E-2"/>
          <c:y val="2.3006450699168835E-2"/>
          <c:w val="0.91273502287623887"/>
          <c:h val="0.77628556983371788"/>
        </c:manualLayout>
      </c:layout>
      <c:area3DChart>
        <c:grouping val="stacked"/>
        <c:ser>
          <c:idx val="0"/>
          <c:order val="0"/>
          <c:tx>
            <c:strRef>
              <c:f>ОБЩ!$A$3:$B$3</c:f>
              <c:strCache>
                <c:ptCount val="1"/>
                <c:pt idx="0">
                  <c:v>Нагрузка потребителей Гкал/час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showVal val="1"/>
          </c:dLbls>
          <c:cat>
            <c:strRef>
              <c:f>ОБЩ!$C$2:$N$2</c:f>
              <c:strCache>
                <c:ptCount val="12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2024-2027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2031-2032</c:v>
                </c:pt>
              </c:strCache>
            </c:strRef>
          </c:cat>
          <c:val>
            <c:numRef>
              <c:f>ОБЩ!$C$3:$N$3</c:f>
              <c:numCache>
                <c:formatCode>0.00</c:formatCode>
                <c:ptCount val="12"/>
                <c:pt idx="0">
                  <c:v>43.494899999999994</c:v>
                </c:pt>
                <c:pt idx="1">
                  <c:v>43.494899999999994</c:v>
                </c:pt>
                <c:pt idx="2">
                  <c:v>43.494900000000008</c:v>
                </c:pt>
                <c:pt idx="3">
                  <c:v>43.494900000000001</c:v>
                </c:pt>
                <c:pt idx="4">
                  <c:v>43.494900000000001</c:v>
                </c:pt>
                <c:pt idx="5">
                  <c:v>43.494900000000008</c:v>
                </c:pt>
                <c:pt idx="6">
                  <c:v>43.494900000000008</c:v>
                </c:pt>
                <c:pt idx="7">
                  <c:v>43.494900000000008</c:v>
                </c:pt>
                <c:pt idx="8">
                  <c:v>43.494900000000008</c:v>
                </c:pt>
                <c:pt idx="9">
                  <c:v>43.494900000000015</c:v>
                </c:pt>
                <c:pt idx="10">
                  <c:v>43.494900000000008</c:v>
                </c:pt>
                <c:pt idx="11">
                  <c:v>43.494900000000008</c:v>
                </c:pt>
              </c:numCache>
            </c:numRef>
          </c:val>
        </c:ser>
        <c:ser>
          <c:idx val="1"/>
          <c:order val="1"/>
          <c:tx>
            <c:strRef>
              <c:f>ОБЩ!$A$4:$B$4</c:f>
              <c:strCache>
                <c:ptCount val="1"/>
                <c:pt idx="0">
                  <c:v>Установленная мощность Гкал/час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4.3715846994535519E-3"/>
                  <c:y val="-0.2112410473287320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20496656077441328"/>
                </c:manualLayout>
              </c:layout>
              <c:showVal val="1"/>
            </c:dLbl>
            <c:dLbl>
              <c:idx val="2"/>
              <c:layout>
                <c:manualLayout>
                  <c:x val="1.4569654203060683E-3"/>
                  <c:y val="-0.19241758766577571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0.17986861455713818"/>
                </c:manualLayout>
              </c:layout>
              <c:showVal val="1"/>
            </c:dLbl>
            <c:dLbl>
              <c:idx val="4"/>
              <c:layout>
                <c:manualLayout>
                  <c:x val="5.8287795992714025E-3"/>
                  <c:y val="-0.15686216385796933"/>
                </c:manualLayout>
              </c:layout>
              <c:showVal val="1"/>
            </c:dLbl>
            <c:dLbl>
              <c:idx val="5"/>
              <c:layout>
                <c:manualLayout>
                  <c:x val="1.4571948998178506E-3"/>
                  <c:y val="-0.14640468626743805"/>
                </c:manualLayout>
              </c:layout>
              <c:showVal val="1"/>
            </c:dLbl>
            <c:dLbl>
              <c:idx val="6"/>
              <c:layout>
                <c:manualLayout>
                  <c:x val="-2.9143897996357013E-3"/>
                  <c:y val="-0.14222169523122549"/>
                </c:manualLayout>
              </c:layout>
              <c:showVal val="1"/>
            </c:dLbl>
            <c:dLbl>
              <c:idx val="7"/>
              <c:layout>
                <c:manualLayout>
                  <c:x val="-1.4571948998178506E-3"/>
                  <c:y val="-0.14013019971311924"/>
                </c:manualLayout>
              </c:layout>
              <c:showVal val="1"/>
            </c:dLbl>
            <c:dLbl>
              <c:idx val="8"/>
              <c:layout>
                <c:manualLayout>
                  <c:x val="-1.4571948998178506E-3"/>
                  <c:y val="-0.13803870419501302"/>
                </c:manualLayout>
              </c:layout>
              <c:showVal val="1"/>
            </c:dLbl>
            <c:dLbl>
              <c:idx val="9"/>
              <c:layout>
                <c:manualLayout>
                  <c:x val="-4.3715846994535519E-3"/>
                  <c:y val="-0.14849618178554427"/>
                </c:manualLayout>
              </c:layout>
              <c:showVal val="1"/>
            </c:dLbl>
            <c:dLbl>
              <c:idx val="10"/>
              <c:layout>
                <c:manualLayout>
                  <c:x val="5.8287795992714025E-3"/>
                  <c:y val="-0.1484961817855443"/>
                </c:manualLayout>
              </c:layout>
              <c:showVal val="1"/>
            </c:dLbl>
            <c:dLbl>
              <c:idx val="11"/>
              <c:layout>
                <c:manualLayout>
                  <c:x val="7.2859744990893599E-3"/>
                  <c:y val="-0.14640468626743805"/>
                </c:manualLayout>
              </c:layout>
              <c:showVal val="1"/>
            </c:dLbl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showVal val="1"/>
          </c:dLbls>
          <c:cat>
            <c:strRef>
              <c:f>ОБЩ!$C$2:$N$2</c:f>
              <c:strCache>
                <c:ptCount val="12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2024-2027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2031-2032</c:v>
                </c:pt>
              </c:strCache>
            </c:strRef>
          </c:cat>
          <c:val>
            <c:numRef>
              <c:f>ОБЩ!$C$4:$N$4</c:f>
              <c:numCache>
                <c:formatCode>0.00</c:formatCode>
                <c:ptCount val="12"/>
                <c:pt idx="0">
                  <c:v>103.17999999999999</c:v>
                </c:pt>
                <c:pt idx="1">
                  <c:v>97.350999999999985</c:v>
                </c:pt>
                <c:pt idx="2">
                  <c:v>90.972999999999999</c:v>
                </c:pt>
                <c:pt idx="3">
                  <c:v>82.729000000000013</c:v>
                </c:pt>
                <c:pt idx="4">
                  <c:v>74.249000000000024</c:v>
                </c:pt>
                <c:pt idx="5">
                  <c:v>66.448999999999998</c:v>
                </c:pt>
                <c:pt idx="6">
                  <c:v>61.669000000000004</c:v>
                </c:pt>
                <c:pt idx="7">
                  <c:v>61.669000000000004</c:v>
                </c:pt>
                <c:pt idx="8">
                  <c:v>61.739000000000004</c:v>
                </c:pt>
                <c:pt idx="9">
                  <c:v>61.699000000000005</c:v>
                </c:pt>
                <c:pt idx="10">
                  <c:v>61.842000000000027</c:v>
                </c:pt>
                <c:pt idx="11">
                  <c:v>61.842000000000027</c:v>
                </c:pt>
              </c:numCache>
            </c:numRef>
          </c:val>
        </c:ser>
        <c:axId val="88408448"/>
        <c:axId val="88935808"/>
        <c:axId val="0"/>
      </c:area3DChart>
      <c:catAx>
        <c:axId val="88408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8935808"/>
        <c:crosses val="autoZero"/>
        <c:auto val="1"/>
        <c:lblAlgn val="ctr"/>
        <c:lblOffset val="100"/>
      </c:catAx>
      <c:valAx>
        <c:axId val="8893580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4084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8.571977683117479E-3"/>
          <c:y val="0.92610289355662179"/>
          <c:w val="0.37503457969393172"/>
          <c:h val="7.3095495733737748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7.4341009195231289E-2"/>
          <c:y val="2.3006537842131674E-2"/>
          <c:w val="0.90466763003941375"/>
          <c:h val="0.84739583942325891"/>
        </c:manualLayout>
      </c:layout>
      <c:area3DChart>
        <c:grouping val="standard"/>
        <c:ser>
          <c:idx val="0"/>
          <c:order val="0"/>
          <c:tx>
            <c:strRef>
              <c:f>ОБЩ!$A$5:$B$5</c:f>
              <c:strCache>
                <c:ptCount val="1"/>
                <c:pt idx="0">
                  <c:v>Удельный расход условного топлива на отпуск тепловой энергии кг.у.т./Гкал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showVal val="1"/>
          </c:dLbls>
          <c:cat>
            <c:strRef>
              <c:f>ОБЩ!$C$2:$N$2</c:f>
              <c:strCache>
                <c:ptCount val="12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2024-2027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2031-2032</c:v>
                </c:pt>
              </c:strCache>
            </c:strRef>
          </c:cat>
          <c:val>
            <c:numRef>
              <c:f>ОБЩ!$C$5:$N$5</c:f>
              <c:numCache>
                <c:formatCode>0.00</c:formatCode>
                <c:ptCount val="12"/>
                <c:pt idx="0">
                  <c:v>163.93205281245537</c:v>
                </c:pt>
                <c:pt idx="1">
                  <c:v>163.41026343190214</c:v>
                </c:pt>
                <c:pt idx="2">
                  <c:v>161.79510791134146</c:v>
                </c:pt>
                <c:pt idx="3">
                  <c:v>160.26934089329598</c:v>
                </c:pt>
                <c:pt idx="4">
                  <c:v>158.7275262587101</c:v>
                </c:pt>
                <c:pt idx="5">
                  <c:v>157.12426232934703</c:v>
                </c:pt>
                <c:pt idx="6">
                  <c:v>157.34724700938315</c:v>
                </c:pt>
                <c:pt idx="7">
                  <c:v>157.44851189864443</c:v>
                </c:pt>
                <c:pt idx="8">
                  <c:v>157.42625249099464</c:v>
                </c:pt>
                <c:pt idx="9">
                  <c:v>157.38451113203845</c:v>
                </c:pt>
                <c:pt idx="10">
                  <c:v>157.33623368933578</c:v>
                </c:pt>
                <c:pt idx="11">
                  <c:v>157.28213766555749</c:v>
                </c:pt>
              </c:numCache>
            </c:numRef>
          </c:val>
        </c:ser>
        <c:axId val="71337856"/>
        <c:axId val="71349376"/>
        <c:axId val="84915968"/>
      </c:area3DChart>
      <c:catAx>
        <c:axId val="71337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1349376"/>
        <c:crosses val="autoZero"/>
        <c:auto val="1"/>
        <c:lblAlgn val="ctr"/>
        <c:lblOffset val="100"/>
      </c:catAx>
      <c:valAx>
        <c:axId val="71349376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337856"/>
        <c:crosses val="autoZero"/>
        <c:crossBetween val="midCat"/>
      </c:valAx>
      <c:serAx>
        <c:axId val="84915968"/>
        <c:scaling>
          <c:orientation val="minMax"/>
        </c:scaling>
        <c:delete val="1"/>
        <c:axPos val="b"/>
        <c:tickLblPos val="nextTo"/>
        <c:crossAx val="71349376"/>
        <c:crosses val="autoZero"/>
      </c:serAx>
    </c:plotArea>
    <c:legend>
      <c:legendPos val="r"/>
      <c:layout>
        <c:manualLayout>
          <c:xMode val="edge"/>
          <c:yMode val="edge"/>
          <c:x val="1.1019284383956061E-3"/>
          <c:y val="0.9286258805929396"/>
          <c:w val="0.78292009763606563"/>
          <c:h val="5.8826580933689955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5.8343674253833022E-2"/>
          <c:y val="2.328042328042328E-2"/>
          <c:w val="0.92083702651922605"/>
          <c:h val="0.84557913594134071"/>
        </c:manualLayout>
      </c:layout>
      <c:area3DChart>
        <c:grouping val="standard"/>
        <c:ser>
          <c:idx val="0"/>
          <c:order val="0"/>
          <c:tx>
            <c:strRef>
              <c:f>ОБЩ!$A$9:$B$9</c:f>
              <c:strCache>
                <c:ptCount val="1"/>
                <c:pt idx="0">
                  <c:v>Объем потерь при передаче тепловой энергии тыс. Гкал/год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showVal val="1"/>
          </c:dLbls>
          <c:cat>
            <c:strRef>
              <c:f>ОБЩ!$C$2:$N$2</c:f>
              <c:strCache>
                <c:ptCount val="12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2024-2027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2031-2032</c:v>
                </c:pt>
              </c:strCache>
            </c:strRef>
          </c:cat>
          <c:val>
            <c:numRef>
              <c:f>ОБЩ!$C$9:$N$9</c:f>
              <c:numCache>
                <c:formatCode>0.00</c:formatCode>
                <c:ptCount val="12"/>
                <c:pt idx="0">
                  <c:v>10.06054299999999</c:v>
                </c:pt>
                <c:pt idx="1">
                  <c:v>10.06054299999999</c:v>
                </c:pt>
                <c:pt idx="2">
                  <c:v>10.060542999999976</c:v>
                </c:pt>
                <c:pt idx="3">
                  <c:v>10.06054299999999</c:v>
                </c:pt>
                <c:pt idx="4">
                  <c:v>9.7055302196203694</c:v>
                </c:pt>
                <c:pt idx="5">
                  <c:v>8.7132135829030304</c:v>
                </c:pt>
                <c:pt idx="6">
                  <c:v>7.6899899120974728</c:v>
                </c:pt>
                <c:pt idx="7">
                  <c:v>7.2158657547218752</c:v>
                </c:pt>
                <c:pt idx="8">
                  <c:v>7.176304135954342</c:v>
                </c:pt>
                <c:pt idx="9">
                  <c:v>6.9600197919763742</c:v>
                </c:pt>
                <c:pt idx="10">
                  <c:v>6.4203209010439606</c:v>
                </c:pt>
                <c:pt idx="11">
                  <c:v>5.9638918752552126</c:v>
                </c:pt>
              </c:numCache>
            </c:numRef>
          </c:val>
        </c:ser>
        <c:axId val="71316608"/>
        <c:axId val="71489792"/>
        <c:axId val="71362752"/>
      </c:area3DChart>
      <c:catAx>
        <c:axId val="71316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1489792"/>
        <c:crosses val="autoZero"/>
        <c:auto val="1"/>
        <c:lblAlgn val="ctr"/>
        <c:lblOffset val="100"/>
      </c:catAx>
      <c:valAx>
        <c:axId val="71489792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316608"/>
        <c:crosses val="autoZero"/>
        <c:crossBetween val="midCat"/>
      </c:valAx>
      <c:serAx>
        <c:axId val="71362752"/>
        <c:scaling>
          <c:orientation val="minMax"/>
        </c:scaling>
        <c:delete val="1"/>
        <c:axPos val="b"/>
        <c:tickLblPos val="nextTo"/>
        <c:crossAx val="71489792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1.0528520000573326E-3"/>
          <c:y val="0.94007782360538261"/>
          <c:w val="0.62153366894711937"/>
          <c:h val="5.9526892471774361E-2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4026190274602768E-2"/>
          <c:y val="2.328042328042328E-2"/>
          <c:w val="0.91549030564727796"/>
          <c:h val="0.84557913594134071"/>
        </c:manualLayout>
      </c:layout>
      <c:area3DChart>
        <c:grouping val="standard"/>
        <c:ser>
          <c:idx val="0"/>
          <c:order val="0"/>
          <c:tx>
            <c:strRef>
              <c:f>ОБЩ!$P$13:$Q$13</c:f>
              <c:strCache>
                <c:ptCount val="1"/>
                <c:pt idx="0">
                  <c:v>Реконструированные тепловые сети тр.км.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1"/>
              <c:layout>
                <c:manualLayout>
                  <c:x val="1.4336917562724014E-3"/>
                  <c:y val="-3.5978835978835978E-2"/>
                </c:manualLayout>
              </c:layout>
              <c:showVal val="1"/>
            </c:dLbl>
            <c:dLbl>
              <c:idx val="2"/>
              <c:layout>
                <c:manualLayout>
                  <c:x val="2.8673835125448029E-3"/>
                  <c:y val="-5.9259259259259178E-2"/>
                </c:manualLayout>
              </c:layout>
              <c:showVal val="1"/>
            </c:dLbl>
            <c:dLbl>
              <c:idx val="3"/>
              <c:layout>
                <c:manualLayout>
                  <c:x val="2.8673835125447504E-3"/>
                  <c:y val="-8.4656084656084651E-2"/>
                </c:manualLayout>
              </c:layout>
              <c:showVal val="1"/>
            </c:dLbl>
            <c:dLbl>
              <c:idx val="4"/>
              <c:layout>
                <c:manualLayout>
                  <c:x val="8.6021505376344086E-3"/>
                  <c:y val="-8.0423280423280508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0.10370370370370378"/>
                </c:manualLayout>
              </c:layout>
              <c:showVal val="1"/>
            </c:dLbl>
            <c:dLbl>
              <c:idx val="6"/>
              <c:layout>
                <c:manualLayout>
                  <c:x val="1.4336917562725066E-3"/>
                  <c:y val="-0.11428571428571428"/>
                </c:manualLayout>
              </c:layout>
              <c:showVal val="1"/>
            </c:dLbl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showVal val="1"/>
          </c:dLbls>
          <c:cat>
            <c:strRef>
              <c:f>ОБЩ!$R$12:$X$12</c:f>
              <c:strCache>
                <c:ptCount val="7"/>
                <c:pt idx="0">
                  <c:v>2017-2020</c:v>
                </c:pt>
                <c:pt idx="1">
                  <c:v>2021</c:v>
                </c:pt>
                <c:pt idx="2">
                  <c:v>2022</c:v>
                </c:pt>
                <c:pt idx="3">
                  <c:v>2023-2027</c:v>
                </c:pt>
                <c:pt idx="4">
                  <c:v>2028</c:v>
                </c:pt>
                <c:pt idx="5">
                  <c:v>2029</c:v>
                </c:pt>
                <c:pt idx="6">
                  <c:v>2030-2032</c:v>
                </c:pt>
              </c:strCache>
            </c:strRef>
          </c:cat>
          <c:val>
            <c:numRef>
              <c:f>ОБЩ!$R$13:$X$13</c:f>
              <c:numCache>
                <c:formatCode>0.0</c:formatCode>
                <c:ptCount val="7"/>
                <c:pt idx="0">
                  <c:v>0</c:v>
                </c:pt>
                <c:pt idx="1">
                  <c:v>4.7859999999999996</c:v>
                </c:pt>
                <c:pt idx="2">
                  <c:v>9.2829999999999995</c:v>
                </c:pt>
                <c:pt idx="3">
                  <c:v>13.510999999999999</c:v>
                </c:pt>
                <c:pt idx="4">
                  <c:v>13.765000000000001</c:v>
                </c:pt>
                <c:pt idx="5">
                  <c:v>18.439</c:v>
                </c:pt>
                <c:pt idx="6">
                  <c:v>20.751000000000001</c:v>
                </c:pt>
              </c:numCache>
            </c:numRef>
          </c:val>
        </c:ser>
        <c:ser>
          <c:idx val="1"/>
          <c:order val="1"/>
          <c:tx>
            <c:strRef>
              <c:f>ОБЩ!$P$14:$Q$14</c:f>
              <c:strCache>
                <c:ptCount val="1"/>
                <c:pt idx="0">
                  <c:v>Тепловые сети без реконструкции тр.км.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2.8673835125448029E-3"/>
                  <c:y val="-0.18835978835978834"/>
                </c:manualLayout>
              </c:layout>
              <c:showVal val="1"/>
            </c:dLbl>
            <c:dLbl>
              <c:idx val="1"/>
              <c:layout>
                <c:manualLayout>
                  <c:x val="2.8673835125448029E-3"/>
                  <c:y val="-0.1629629629629629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131216931216931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0.10582010582010581"/>
                </c:manualLayout>
              </c:layout>
              <c:showVal val="1"/>
            </c:dLbl>
            <c:dLbl>
              <c:idx val="4"/>
              <c:layout>
                <c:manualLayout>
                  <c:x val="1.4336917562724014E-3"/>
                  <c:y val="-0.1037037037037037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layout>
                <c:manualLayout>
                  <c:x val="5.7347670250897107E-3"/>
                  <c:y val="-6.1375661375661451E-2"/>
                </c:manualLayout>
              </c:layout>
              <c:showVal val="1"/>
            </c:dLbl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showVal val="1"/>
          </c:dLbls>
          <c:cat>
            <c:strRef>
              <c:f>ОБЩ!$R$12:$X$12</c:f>
              <c:strCache>
                <c:ptCount val="7"/>
                <c:pt idx="0">
                  <c:v>2017-2020</c:v>
                </c:pt>
                <c:pt idx="1">
                  <c:v>2021</c:v>
                </c:pt>
                <c:pt idx="2">
                  <c:v>2022</c:v>
                </c:pt>
                <c:pt idx="3">
                  <c:v>2023-2027</c:v>
                </c:pt>
                <c:pt idx="4">
                  <c:v>2028</c:v>
                </c:pt>
                <c:pt idx="5">
                  <c:v>2029</c:v>
                </c:pt>
                <c:pt idx="6">
                  <c:v>2030-2032</c:v>
                </c:pt>
              </c:strCache>
            </c:strRef>
          </c:cat>
          <c:val>
            <c:numRef>
              <c:f>ОБЩ!$R$14:$X$14</c:f>
              <c:numCache>
                <c:formatCode>0.00</c:formatCode>
                <c:ptCount val="7"/>
                <c:pt idx="0">
                  <c:v>40.385700000000007</c:v>
                </c:pt>
                <c:pt idx="1">
                  <c:v>33.271700000000003</c:v>
                </c:pt>
                <c:pt idx="2">
                  <c:v>25.563700000000004</c:v>
                </c:pt>
                <c:pt idx="3">
                  <c:v>19.255700000000008</c:v>
                </c:pt>
                <c:pt idx="4">
                  <c:v>18.757700000000007</c:v>
                </c:pt>
                <c:pt idx="5">
                  <c:v>13.257700000000003</c:v>
                </c:pt>
                <c:pt idx="6">
                  <c:v>8.5412000000000035</c:v>
                </c:pt>
              </c:numCache>
            </c:numRef>
          </c:val>
        </c:ser>
        <c:ser>
          <c:idx val="2"/>
          <c:order val="2"/>
          <c:tx>
            <c:strRef>
              <c:f>ОБЩ!$P$15:$Q$15</c:f>
              <c:strCache>
                <c:ptCount val="1"/>
                <c:pt idx="0">
                  <c:v>Общая протяженность тепловых сетей тр.км.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2.8673835125448029E-3"/>
                  <c:y val="-0.19047619047619047"/>
                </c:manualLayout>
              </c:layout>
              <c:showVal val="1"/>
            </c:dLbl>
            <c:dLbl>
              <c:idx val="1"/>
              <c:layout>
                <c:manualLayout>
                  <c:x val="5.7347670250896057E-3"/>
                  <c:y val="-0.17777777777777776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17142857142857143"/>
                </c:manualLayout>
              </c:layout>
              <c:showVal val="1"/>
            </c:dLbl>
            <c:dLbl>
              <c:idx val="3"/>
              <c:layout>
                <c:manualLayout>
                  <c:x val="2.8673835125448029E-3"/>
                  <c:y val="-0.16084656084656085"/>
                </c:manualLayout>
              </c:layout>
              <c:showVal val="1"/>
            </c:dLbl>
            <c:dLbl>
              <c:idx val="4"/>
              <c:layout>
                <c:manualLayout>
                  <c:x val="1.003584229390681E-2"/>
                  <c:y val="-0.16507936507936508"/>
                </c:manualLayout>
              </c:layout>
              <c:showVal val="1"/>
            </c:dLbl>
            <c:dLbl>
              <c:idx val="5"/>
              <c:layout>
                <c:manualLayout>
                  <c:x val="4.3010752688172043E-3"/>
                  <c:y val="-0.16296296296296298"/>
                </c:manualLayout>
              </c:layout>
              <c:showVal val="1"/>
            </c:dLbl>
            <c:dLbl>
              <c:idx val="6"/>
              <c:layout>
                <c:manualLayout>
                  <c:x val="-4.3010752688172043E-3"/>
                  <c:y val="-0.15449735449735449"/>
                </c:manualLayout>
              </c:layout>
              <c:showVal val="1"/>
            </c:dLbl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showVal val="1"/>
          </c:dLbls>
          <c:cat>
            <c:strRef>
              <c:f>ОБЩ!$R$12:$X$12</c:f>
              <c:strCache>
                <c:ptCount val="7"/>
                <c:pt idx="0">
                  <c:v>2017-2020</c:v>
                </c:pt>
                <c:pt idx="1">
                  <c:v>2021</c:v>
                </c:pt>
                <c:pt idx="2">
                  <c:v>2022</c:v>
                </c:pt>
                <c:pt idx="3">
                  <c:v>2023-2027</c:v>
                </c:pt>
                <c:pt idx="4">
                  <c:v>2028</c:v>
                </c:pt>
                <c:pt idx="5">
                  <c:v>2029</c:v>
                </c:pt>
                <c:pt idx="6">
                  <c:v>2030-2032</c:v>
                </c:pt>
              </c:strCache>
            </c:strRef>
          </c:cat>
          <c:val>
            <c:numRef>
              <c:f>ОБЩ!$R$15:$X$15</c:f>
              <c:numCache>
                <c:formatCode>0.00</c:formatCode>
                <c:ptCount val="7"/>
                <c:pt idx="0">
                  <c:v>40.385700000000007</c:v>
                </c:pt>
                <c:pt idx="1">
                  <c:v>38.057700000000004</c:v>
                </c:pt>
                <c:pt idx="2">
                  <c:v>34.846700000000006</c:v>
                </c:pt>
                <c:pt idx="3">
                  <c:v>32.766700000000007</c:v>
                </c:pt>
                <c:pt idx="4">
                  <c:v>32.522700000000007</c:v>
                </c:pt>
                <c:pt idx="5">
                  <c:v>31.696700000000003</c:v>
                </c:pt>
                <c:pt idx="6">
                  <c:v>29.292200000000005</c:v>
                </c:pt>
              </c:numCache>
            </c:numRef>
          </c:val>
        </c:ser>
        <c:axId val="69016192"/>
        <c:axId val="69032960"/>
        <c:axId val="48250368"/>
      </c:area3DChart>
      <c:catAx>
        <c:axId val="690161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9032960"/>
        <c:crosses val="autoZero"/>
        <c:auto val="1"/>
        <c:lblAlgn val="ctr"/>
        <c:lblOffset val="100"/>
      </c:catAx>
      <c:valAx>
        <c:axId val="6903296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016192"/>
        <c:crosses val="autoZero"/>
        <c:crossBetween val="midCat"/>
      </c:valAx>
      <c:serAx>
        <c:axId val="48250368"/>
        <c:scaling>
          <c:orientation val="minMax"/>
        </c:scaling>
        <c:delete val="1"/>
        <c:axPos val="b"/>
        <c:tickLblPos val="nextTo"/>
        <c:crossAx val="69032960"/>
        <c:crosses val="autoZero"/>
      </c:serAx>
    </c:plotArea>
    <c:legend>
      <c:legendPos val="r"/>
      <c:layout>
        <c:manualLayout>
          <c:xMode val="edge"/>
          <c:yMode val="edge"/>
          <c:x val="8.2792876696861646E-4"/>
          <c:y val="0.89166204224471945"/>
          <c:w val="0.50598210707532532"/>
          <c:h val="0.1083379577552805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BE9A7F-3CC3-41C5-9484-4072CC17761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EEF77C-7E38-495A-AD38-9BD4834DCDE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Модернизация угольных котельных с установкой автономной газовой модульной котельной</a:t>
          </a:r>
          <a:endParaRPr lang="ru-RU" dirty="0"/>
        </a:p>
      </dgm:t>
    </dgm:pt>
    <dgm:pt modelId="{5696FAB4-44A3-4F47-97D8-036E31D5A37F}" type="parTrans" cxnId="{161C868A-5B00-4548-A65B-69D75A6A74B1}">
      <dgm:prSet/>
      <dgm:spPr/>
      <dgm:t>
        <a:bodyPr/>
        <a:lstStyle/>
        <a:p>
          <a:endParaRPr lang="ru-RU"/>
        </a:p>
      </dgm:t>
    </dgm:pt>
    <dgm:pt modelId="{7EEBD036-C4CC-41E9-B545-CC42C68752B1}" type="sibTrans" cxnId="{161C868A-5B00-4548-A65B-69D75A6A74B1}">
      <dgm:prSet/>
      <dgm:spPr/>
      <dgm:t>
        <a:bodyPr/>
        <a:lstStyle/>
        <a:p>
          <a:endParaRPr lang="ru-RU"/>
        </a:p>
      </dgm:t>
    </dgm:pt>
    <dgm:pt modelId="{D5CF6D64-DE49-4035-BCAC-E65F131072A5}">
      <dgm:prSet/>
      <dgm:spPr/>
      <dgm:t>
        <a:bodyPr/>
        <a:lstStyle/>
        <a:p>
          <a:pPr rtl="0"/>
          <a:r>
            <a:rPr lang="ru-RU" dirty="0" smtClean="0"/>
            <a:t>ул. </a:t>
          </a:r>
          <a:r>
            <a:rPr lang="ru-RU" dirty="0" err="1" smtClean="0"/>
            <a:t>Советсткой</a:t>
          </a:r>
          <a:r>
            <a:rPr lang="ru-RU" dirty="0" smtClean="0"/>
            <a:t> Конституции, 8 К </a:t>
          </a:r>
          <a:endParaRPr lang="ru-RU" dirty="0"/>
        </a:p>
      </dgm:t>
    </dgm:pt>
    <dgm:pt modelId="{5D30B0C5-AAA4-4AFF-8DF2-78754B29914E}" type="parTrans" cxnId="{B2631EC6-533F-4AAC-B84B-1147776A6EC5}">
      <dgm:prSet/>
      <dgm:spPr/>
      <dgm:t>
        <a:bodyPr/>
        <a:lstStyle/>
        <a:p>
          <a:endParaRPr lang="ru-RU"/>
        </a:p>
      </dgm:t>
    </dgm:pt>
    <dgm:pt modelId="{FD720FCF-B695-4151-8400-12C358F7A6AB}" type="sibTrans" cxnId="{B2631EC6-533F-4AAC-B84B-1147776A6EC5}">
      <dgm:prSet/>
      <dgm:spPr/>
      <dgm:t>
        <a:bodyPr/>
        <a:lstStyle/>
        <a:p>
          <a:endParaRPr lang="ru-RU"/>
        </a:p>
      </dgm:t>
    </dgm:pt>
    <dgm:pt modelId="{F1781232-7A2D-469C-BA3E-1A28083D9354}">
      <dgm:prSet/>
      <dgm:spPr/>
      <dgm:t>
        <a:bodyPr/>
        <a:lstStyle/>
        <a:p>
          <a:pPr rtl="0"/>
          <a:r>
            <a:rPr lang="ru-RU" dirty="0" smtClean="0"/>
            <a:t>ул. Пичугина, 20 А</a:t>
          </a:r>
          <a:endParaRPr lang="ru-RU" dirty="0"/>
        </a:p>
      </dgm:t>
    </dgm:pt>
    <dgm:pt modelId="{0FBC4145-3393-4D0C-82DB-D4038C4770DF}" type="parTrans" cxnId="{A474B151-6BFA-40E7-929E-669BDC76BE55}">
      <dgm:prSet/>
      <dgm:spPr/>
      <dgm:t>
        <a:bodyPr/>
        <a:lstStyle/>
        <a:p>
          <a:endParaRPr lang="ru-RU"/>
        </a:p>
      </dgm:t>
    </dgm:pt>
    <dgm:pt modelId="{C4857328-00C4-4307-AE04-C6C4228D4554}" type="sibTrans" cxnId="{A474B151-6BFA-40E7-929E-669BDC76BE55}">
      <dgm:prSet/>
      <dgm:spPr/>
      <dgm:t>
        <a:bodyPr/>
        <a:lstStyle/>
        <a:p>
          <a:endParaRPr lang="ru-RU"/>
        </a:p>
      </dgm:t>
    </dgm:pt>
    <dgm:pt modelId="{B2DCB0E2-34B6-4209-A5B6-BC710A39F999}">
      <dgm:prSet/>
      <dgm:spPr/>
      <dgm:t>
        <a:bodyPr/>
        <a:lstStyle/>
        <a:p>
          <a:pPr rtl="0"/>
          <a:r>
            <a:rPr lang="ru-RU" dirty="0" smtClean="0"/>
            <a:t>ул. Брестская, 13 пом.1</a:t>
          </a:r>
          <a:endParaRPr lang="ru-RU" dirty="0"/>
        </a:p>
      </dgm:t>
    </dgm:pt>
    <dgm:pt modelId="{E1211249-4F6E-4387-BF76-C1F51BC618C1}" type="parTrans" cxnId="{DE7C92F5-7FC7-43CE-A1FE-16478D2D491A}">
      <dgm:prSet/>
      <dgm:spPr/>
      <dgm:t>
        <a:bodyPr/>
        <a:lstStyle/>
        <a:p>
          <a:endParaRPr lang="ru-RU"/>
        </a:p>
      </dgm:t>
    </dgm:pt>
    <dgm:pt modelId="{B1370AAD-3C68-4F70-8CA9-8CB3FC7E1E9F}" type="sibTrans" cxnId="{DE7C92F5-7FC7-43CE-A1FE-16478D2D491A}">
      <dgm:prSet/>
      <dgm:spPr/>
      <dgm:t>
        <a:bodyPr/>
        <a:lstStyle/>
        <a:p>
          <a:endParaRPr lang="ru-RU"/>
        </a:p>
      </dgm:t>
    </dgm:pt>
    <dgm:pt modelId="{33480693-EC4E-4E07-83D8-2D1DEBD3753C}">
      <dgm:prSet/>
      <dgm:spPr/>
      <dgm:t>
        <a:bodyPr/>
        <a:lstStyle/>
        <a:p>
          <a:pPr rtl="0"/>
          <a:r>
            <a:rPr lang="ru-RU" dirty="0" smtClean="0"/>
            <a:t>ул. Франко, 2 пом.1</a:t>
          </a:r>
          <a:endParaRPr lang="ru-RU" dirty="0"/>
        </a:p>
      </dgm:t>
    </dgm:pt>
    <dgm:pt modelId="{55982EC5-9B50-4B3A-AEA7-AB42981FE490}" type="parTrans" cxnId="{F3510652-DB2D-4E2C-9D26-E5496B3F4F81}">
      <dgm:prSet/>
      <dgm:spPr/>
      <dgm:t>
        <a:bodyPr/>
        <a:lstStyle/>
        <a:p>
          <a:endParaRPr lang="ru-RU"/>
        </a:p>
      </dgm:t>
    </dgm:pt>
    <dgm:pt modelId="{71F0586F-8629-44FF-9756-B67429118BB5}" type="sibTrans" cxnId="{F3510652-DB2D-4E2C-9D26-E5496B3F4F81}">
      <dgm:prSet/>
      <dgm:spPr/>
      <dgm:t>
        <a:bodyPr/>
        <a:lstStyle/>
        <a:p>
          <a:endParaRPr lang="ru-RU"/>
        </a:p>
      </dgm:t>
    </dgm:pt>
    <dgm:pt modelId="{EA3E4C0A-2DA2-4BA3-80F0-198B613E1F82}">
      <dgm:prSet/>
      <dgm:spPr/>
      <dgm:t>
        <a:bodyPr/>
        <a:lstStyle/>
        <a:p>
          <a:pPr rtl="0"/>
          <a:r>
            <a:rPr lang="ru-RU" dirty="0" smtClean="0"/>
            <a:t>ул. Перспективная, 6 </a:t>
          </a:r>
          <a:endParaRPr lang="ru-RU" dirty="0"/>
        </a:p>
      </dgm:t>
    </dgm:pt>
    <dgm:pt modelId="{91663DF5-DB2D-4794-A87D-460728DC68B5}" type="parTrans" cxnId="{56757BC7-1E8A-44B4-98CE-6B70BF6E2A19}">
      <dgm:prSet/>
      <dgm:spPr/>
      <dgm:t>
        <a:bodyPr/>
        <a:lstStyle/>
        <a:p>
          <a:endParaRPr lang="ru-RU"/>
        </a:p>
      </dgm:t>
    </dgm:pt>
    <dgm:pt modelId="{9BA1FA35-5965-4A3F-98A9-4FCED93A898A}" type="sibTrans" cxnId="{56757BC7-1E8A-44B4-98CE-6B70BF6E2A19}">
      <dgm:prSet/>
      <dgm:spPr/>
      <dgm:t>
        <a:bodyPr/>
        <a:lstStyle/>
        <a:p>
          <a:endParaRPr lang="ru-RU"/>
        </a:p>
      </dgm:t>
    </dgm:pt>
    <dgm:pt modelId="{6AE52AB5-D75A-49BE-ADE4-4A0CC627A6C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Замена котлов на существующих котельных</a:t>
          </a:r>
          <a:endParaRPr lang="ru-RU" dirty="0"/>
        </a:p>
      </dgm:t>
    </dgm:pt>
    <dgm:pt modelId="{C0D83FFC-03F8-46CE-A3D3-71BC3BBEA971}" type="parTrans" cxnId="{1966C74E-C184-47D4-A194-CB9ED9200DF8}">
      <dgm:prSet/>
      <dgm:spPr/>
      <dgm:t>
        <a:bodyPr/>
        <a:lstStyle/>
        <a:p>
          <a:endParaRPr lang="ru-RU"/>
        </a:p>
      </dgm:t>
    </dgm:pt>
    <dgm:pt modelId="{9D6F91FF-9ECF-4271-A059-969164C9AF31}" type="sibTrans" cxnId="{1966C74E-C184-47D4-A194-CB9ED9200DF8}">
      <dgm:prSet/>
      <dgm:spPr/>
      <dgm:t>
        <a:bodyPr/>
        <a:lstStyle/>
        <a:p>
          <a:endParaRPr lang="ru-RU"/>
        </a:p>
      </dgm:t>
    </dgm:pt>
    <dgm:pt modelId="{D00CA2A5-35D5-43DC-9FA2-2CFBF0C5C94A}">
      <dgm:prSet/>
      <dgm:spPr/>
      <dgm:t>
        <a:bodyPr/>
        <a:lstStyle/>
        <a:p>
          <a:pPr rtl="0"/>
          <a:r>
            <a:rPr lang="ru-RU" dirty="0" smtClean="0"/>
            <a:t>ул. Чайковского, 83 А - 3 шт.</a:t>
          </a:r>
          <a:endParaRPr lang="ru-RU" dirty="0"/>
        </a:p>
      </dgm:t>
    </dgm:pt>
    <dgm:pt modelId="{16D2E6BC-7DB1-40C6-8ABC-BD17C54F7EC8}" type="parTrans" cxnId="{161C6B44-8D57-4536-A689-B570CDD3E4CE}">
      <dgm:prSet/>
      <dgm:spPr/>
      <dgm:t>
        <a:bodyPr/>
        <a:lstStyle/>
        <a:p>
          <a:endParaRPr lang="ru-RU"/>
        </a:p>
      </dgm:t>
    </dgm:pt>
    <dgm:pt modelId="{021FAF75-CB74-4A1E-AB54-182475265FCE}" type="sibTrans" cxnId="{161C6B44-8D57-4536-A689-B570CDD3E4CE}">
      <dgm:prSet/>
      <dgm:spPr/>
      <dgm:t>
        <a:bodyPr/>
        <a:lstStyle/>
        <a:p>
          <a:endParaRPr lang="ru-RU"/>
        </a:p>
      </dgm:t>
    </dgm:pt>
    <dgm:pt modelId="{1F2BF22E-4684-4C26-BBD6-8C86462EE271}">
      <dgm:prSet/>
      <dgm:spPr/>
      <dgm:t>
        <a:bodyPr/>
        <a:lstStyle/>
        <a:p>
          <a:pPr rtl="0"/>
          <a:r>
            <a:rPr lang="ru-RU" dirty="0" smtClean="0"/>
            <a:t>ул. Харьковская, 72 Д - 8 шт.</a:t>
          </a:r>
          <a:endParaRPr lang="ru-RU" dirty="0"/>
        </a:p>
      </dgm:t>
    </dgm:pt>
    <dgm:pt modelId="{DDDCA14F-50E0-4753-A6F4-932C77FD7832}" type="parTrans" cxnId="{2DD344DB-7ABB-4802-88EA-B83F53CF1110}">
      <dgm:prSet/>
      <dgm:spPr/>
      <dgm:t>
        <a:bodyPr/>
        <a:lstStyle/>
        <a:p>
          <a:endParaRPr lang="ru-RU"/>
        </a:p>
      </dgm:t>
    </dgm:pt>
    <dgm:pt modelId="{97F1BC6D-637F-4227-BBB1-CD524E4D3CE4}" type="sibTrans" cxnId="{2DD344DB-7ABB-4802-88EA-B83F53CF1110}">
      <dgm:prSet/>
      <dgm:spPr/>
      <dgm:t>
        <a:bodyPr/>
        <a:lstStyle/>
        <a:p>
          <a:endParaRPr lang="ru-RU"/>
        </a:p>
      </dgm:t>
    </dgm:pt>
    <dgm:pt modelId="{228C75BE-AE10-4F34-B963-AFD27EBCF46B}">
      <dgm:prSet/>
      <dgm:spPr/>
      <dgm:t>
        <a:bodyPr/>
        <a:lstStyle/>
        <a:p>
          <a:pPr rtl="0"/>
          <a:r>
            <a:rPr lang="ru-RU" dirty="0" smtClean="0"/>
            <a:t>ул.  </a:t>
          </a:r>
          <a:r>
            <a:rPr lang="ru-RU" dirty="0" err="1" smtClean="0"/>
            <a:t>Зорге</a:t>
          </a:r>
          <a:r>
            <a:rPr lang="ru-RU" dirty="0" smtClean="0"/>
            <a:t>, 41 А - 7 шт.</a:t>
          </a:r>
          <a:endParaRPr lang="ru-RU" dirty="0"/>
        </a:p>
      </dgm:t>
    </dgm:pt>
    <dgm:pt modelId="{7636F1C1-2CF4-4615-A2B5-8DE3C864ECF1}" type="parTrans" cxnId="{9BDBC857-58AB-4914-8BF1-B8B908451831}">
      <dgm:prSet/>
      <dgm:spPr/>
      <dgm:t>
        <a:bodyPr/>
        <a:lstStyle/>
        <a:p>
          <a:endParaRPr lang="ru-RU"/>
        </a:p>
      </dgm:t>
    </dgm:pt>
    <dgm:pt modelId="{D7683D5B-221B-4469-8B85-0B81AB99FF90}" type="sibTrans" cxnId="{9BDBC857-58AB-4914-8BF1-B8B908451831}">
      <dgm:prSet/>
      <dgm:spPr/>
      <dgm:t>
        <a:bodyPr/>
        <a:lstStyle/>
        <a:p>
          <a:endParaRPr lang="ru-RU"/>
        </a:p>
      </dgm:t>
    </dgm:pt>
    <dgm:pt modelId="{33A72829-D3EC-4313-A83D-D9B476C383E0}">
      <dgm:prSet/>
      <dgm:spPr/>
      <dgm:t>
        <a:bodyPr/>
        <a:lstStyle/>
        <a:p>
          <a:pPr rtl="0"/>
          <a:r>
            <a:rPr lang="ru-RU" dirty="0" smtClean="0"/>
            <a:t>ул. Кузнецкая,43 А - 7 шт.</a:t>
          </a:r>
          <a:endParaRPr lang="ru-RU" dirty="0"/>
        </a:p>
      </dgm:t>
    </dgm:pt>
    <dgm:pt modelId="{EB89057C-D35D-44A3-89A1-AC3452415B4A}" type="parTrans" cxnId="{F1D2AACA-A0CF-401D-9489-9E1BFBBA353B}">
      <dgm:prSet/>
      <dgm:spPr/>
      <dgm:t>
        <a:bodyPr/>
        <a:lstStyle/>
        <a:p>
          <a:endParaRPr lang="ru-RU"/>
        </a:p>
      </dgm:t>
    </dgm:pt>
    <dgm:pt modelId="{1816C388-BB99-4320-8A09-59EAC4359900}" type="sibTrans" cxnId="{F1D2AACA-A0CF-401D-9489-9E1BFBBA353B}">
      <dgm:prSet/>
      <dgm:spPr/>
      <dgm:t>
        <a:bodyPr/>
        <a:lstStyle/>
        <a:p>
          <a:endParaRPr lang="ru-RU"/>
        </a:p>
      </dgm:t>
    </dgm:pt>
    <dgm:pt modelId="{1C6BCAE9-56BE-481F-8ACE-96EAF15BE4F8}">
      <dgm:prSet/>
      <dgm:spPr/>
      <dgm:t>
        <a:bodyPr/>
        <a:lstStyle/>
        <a:p>
          <a:pPr rtl="0"/>
          <a:r>
            <a:rPr lang="ru-RU" dirty="0" smtClean="0"/>
            <a:t>ул. Харьковская, 16 Б - 4 шт.</a:t>
          </a:r>
          <a:endParaRPr lang="ru-RU" dirty="0"/>
        </a:p>
      </dgm:t>
    </dgm:pt>
    <dgm:pt modelId="{11C076F8-62D5-4C9C-BADB-2F95188D3374}" type="parTrans" cxnId="{B8C5014D-E0CA-44BF-9B91-C20A6107CD36}">
      <dgm:prSet/>
      <dgm:spPr/>
      <dgm:t>
        <a:bodyPr/>
        <a:lstStyle/>
        <a:p>
          <a:endParaRPr lang="ru-RU"/>
        </a:p>
      </dgm:t>
    </dgm:pt>
    <dgm:pt modelId="{2ADA4FA7-E6CF-467F-8F90-4B76C018AE06}" type="sibTrans" cxnId="{B8C5014D-E0CA-44BF-9B91-C20A6107CD36}">
      <dgm:prSet/>
      <dgm:spPr/>
      <dgm:t>
        <a:bodyPr/>
        <a:lstStyle/>
        <a:p>
          <a:endParaRPr lang="ru-RU"/>
        </a:p>
      </dgm:t>
    </dgm:pt>
    <dgm:pt modelId="{F0AC8D32-C455-4033-B409-66CB0C96814B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Замена сетевых насосов на котельной</a:t>
          </a:r>
          <a:endParaRPr lang="ru-RU" dirty="0"/>
        </a:p>
      </dgm:t>
    </dgm:pt>
    <dgm:pt modelId="{CE90A113-0F40-4008-A629-DB53B71630A2}" type="parTrans" cxnId="{B68ED94E-3EDF-4A88-9763-360651AFFF4B}">
      <dgm:prSet/>
      <dgm:spPr/>
      <dgm:t>
        <a:bodyPr/>
        <a:lstStyle/>
        <a:p>
          <a:endParaRPr lang="ru-RU"/>
        </a:p>
      </dgm:t>
    </dgm:pt>
    <dgm:pt modelId="{DC7C94E3-D4E6-4E58-A539-F220850B9925}" type="sibTrans" cxnId="{B68ED94E-3EDF-4A88-9763-360651AFFF4B}">
      <dgm:prSet/>
      <dgm:spPr/>
      <dgm:t>
        <a:bodyPr/>
        <a:lstStyle/>
        <a:p>
          <a:endParaRPr lang="ru-RU"/>
        </a:p>
      </dgm:t>
    </dgm:pt>
    <dgm:pt modelId="{4115882E-FE1C-4D22-8B35-3E5243DE84CF}">
      <dgm:prSet/>
      <dgm:spPr/>
      <dgm:t>
        <a:bodyPr/>
        <a:lstStyle/>
        <a:p>
          <a:pPr rtl="0"/>
          <a:r>
            <a:rPr lang="ru-RU" smtClean="0"/>
            <a:t>ул. Парковая, 38 А</a:t>
          </a:r>
          <a:endParaRPr lang="ru-RU"/>
        </a:p>
      </dgm:t>
    </dgm:pt>
    <dgm:pt modelId="{630F28A8-8975-4C09-BC24-960A3C3E3836}" type="parTrans" cxnId="{488F86C2-79A3-4A38-A399-9A59F605C5A3}">
      <dgm:prSet/>
      <dgm:spPr/>
      <dgm:t>
        <a:bodyPr/>
        <a:lstStyle/>
        <a:p>
          <a:endParaRPr lang="ru-RU"/>
        </a:p>
      </dgm:t>
    </dgm:pt>
    <dgm:pt modelId="{25547CB4-BB3C-4B26-8627-231E14998B4F}" type="sibTrans" cxnId="{488F86C2-79A3-4A38-A399-9A59F605C5A3}">
      <dgm:prSet/>
      <dgm:spPr/>
      <dgm:t>
        <a:bodyPr/>
        <a:lstStyle/>
        <a:p>
          <a:endParaRPr lang="ru-RU"/>
        </a:p>
      </dgm:t>
    </dgm:pt>
    <dgm:pt modelId="{CA2D8478-4BC6-401D-83B0-F0F2A475CD6C}" type="pres">
      <dgm:prSet presAssocID="{73BE9A7F-3CC3-41C5-9484-4072CC17761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7D3EF5-8D37-4D8E-8615-DFEAD8A33C98}" type="pres">
      <dgm:prSet presAssocID="{5DEEF77C-7E38-495A-AD38-9BD4834DCDE2}" presName="compNode" presStyleCnt="0"/>
      <dgm:spPr/>
    </dgm:pt>
    <dgm:pt modelId="{FD734D69-BC7B-46A8-951A-D38F262EB730}" type="pres">
      <dgm:prSet presAssocID="{5DEEF77C-7E38-495A-AD38-9BD4834DCDE2}" presName="aNode" presStyleLbl="bgShp" presStyleIdx="0" presStyleCnt="3"/>
      <dgm:spPr/>
      <dgm:t>
        <a:bodyPr/>
        <a:lstStyle/>
        <a:p>
          <a:endParaRPr lang="ru-RU"/>
        </a:p>
      </dgm:t>
    </dgm:pt>
    <dgm:pt modelId="{566A82DE-A7D8-48A8-ADA3-EB23013AE89B}" type="pres">
      <dgm:prSet presAssocID="{5DEEF77C-7E38-495A-AD38-9BD4834DCDE2}" presName="textNode" presStyleLbl="bgShp" presStyleIdx="0" presStyleCnt="3"/>
      <dgm:spPr/>
      <dgm:t>
        <a:bodyPr/>
        <a:lstStyle/>
        <a:p>
          <a:endParaRPr lang="ru-RU"/>
        </a:p>
      </dgm:t>
    </dgm:pt>
    <dgm:pt modelId="{B0EBB9E2-B44D-40E8-8674-D79CD2A94478}" type="pres">
      <dgm:prSet presAssocID="{5DEEF77C-7E38-495A-AD38-9BD4834DCDE2}" presName="compChildNode" presStyleCnt="0"/>
      <dgm:spPr/>
    </dgm:pt>
    <dgm:pt modelId="{7E0183EE-A61F-4F99-A5AC-31C3C5423303}" type="pres">
      <dgm:prSet presAssocID="{5DEEF77C-7E38-495A-AD38-9BD4834DCDE2}" presName="theInnerList" presStyleCnt="0"/>
      <dgm:spPr/>
    </dgm:pt>
    <dgm:pt modelId="{7D3758F4-4C73-45FF-A1EE-0B50A50B74FA}" type="pres">
      <dgm:prSet presAssocID="{D5CF6D64-DE49-4035-BCAC-E65F131072A5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7CB8B-B0BA-4356-8E66-0ECBD0F75936}" type="pres">
      <dgm:prSet presAssocID="{D5CF6D64-DE49-4035-BCAC-E65F131072A5}" presName="aSpace2" presStyleCnt="0"/>
      <dgm:spPr/>
    </dgm:pt>
    <dgm:pt modelId="{09AA8ED3-D704-4189-B522-ECAF122C1E8F}" type="pres">
      <dgm:prSet presAssocID="{F1781232-7A2D-469C-BA3E-1A28083D9354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DA032-4A79-44D6-AE42-79D142FAEA1F}" type="pres">
      <dgm:prSet presAssocID="{F1781232-7A2D-469C-BA3E-1A28083D9354}" presName="aSpace2" presStyleCnt="0"/>
      <dgm:spPr/>
    </dgm:pt>
    <dgm:pt modelId="{711E659E-F74E-4A4E-A76A-D964197E454B}" type="pres">
      <dgm:prSet presAssocID="{B2DCB0E2-34B6-4209-A5B6-BC710A39F999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C2637-5230-42E2-B9D0-26502F40C2D1}" type="pres">
      <dgm:prSet presAssocID="{B2DCB0E2-34B6-4209-A5B6-BC710A39F999}" presName="aSpace2" presStyleCnt="0"/>
      <dgm:spPr/>
    </dgm:pt>
    <dgm:pt modelId="{E520B551-BB18-430E-A066-C09852B83B5A}" type="pres">
      <dgm:prSet presAssocID="{33480693-EC4E-4E07-83D8-2D1DEBD3753C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7C262-F348-4A2C-8006-C1DEE7C2988B}" type="pres">
      <dgm:prSet presAssocID="{33480693-EC4E-4E07-83D8-2D1DEBD3753C}" presName="aSpace2" presStyleCnt="0"/>
      <dgm:spPr/>
    </dgm:pt>
    <dgm:pt modelId="{9082BB2F-D9B0-4FD3-B0C5-C7D6275D67B6}" type="pres">
      <dgm:prSet presAssocID="{EA3E4C0A-2DA2-4BA3-80F0-198B613E1F82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DB967-CD91-4B31-9090-A8081CD06681}" type="pres">
      <dgm:prSet presAssocID="{5DEEF77C-7E38-495A-AD38-9BD4834DCDE2}" presName="aSpace" presStyleCnt="0"/>
      <dgm:spPr/>
    </dgm:pt>
    <dgm:pt modelId="{C7BEE645-B7F9-431D-8592-436B4C443556}" type="pres">
      <dgm:prSet presAssocID="{6AE52AB5-D75A-49BE-ADE4-4A0CC627A6C7}" presName="compNode" presStyleCnt="0"/>
      <dgm:spPr/>
    </dgm:pt>
    <dgm:pt modelId="{AB04B50B-7B8F-46C6-B5F7-9F0714F6C71E}" type="pres">
      <dgm:prSet presAssocID="{6AE52AB5-D75A-49BE-ADE4-4A0CC627A6C7}" presName="aNode" presStyleLbl="bgShp" presStyleIdx="1" presStyleCnt="3"/>
      <dgm:spPr/>
      <dgm:t>
        <a:bodyPr/>
        <a:lstStyle/>
        <a:p>
          <a:endParaRPr lang="ru-RU"/>
        </a:p>
      </dgm:t>
    </dgm:pt>
    <dgm:pt modelId="{5956E079-E62C-462A-949B-4814400B80AA}" type="pres">
      <dgm:prSet presAssocID="{6AE52AB5-D75A-49BE-ADE4-4A0CC627A6C7}" presName="textNode" presStyleLbl="bgShp" presStyleIdx="1" presStyleCnt="3"/>
      <dgm:spPr/>
      <dgm:t>
        <a:bodyPr/>
        <a:lstStyle/>
        <a:p>
          <a:endParaRPr lang="ru-RU"/>
        </a:p>
      </dgm:t>
    </dgm:pt>
    <dgm:pt modelId="{D45CFEEC-018C-4B2E-960E-F7A546C8134E}" type="pres">
      <dgm:prSet presAssocID="{6AE52AB5-D75A-49BE-ADE4-4A0CC627A6C7}" presName="compChildNode" presStyleCnt="0"/>
      <dgm:spPr/>
    </dgm:pt>
    <dgm:pt modelId="{32F2D9C6-9176-40FD-B681-94F997193A40}" type="pres">
      <dgm:prSet presAssocID="{6AE52AB5-D75A-49BE-ADE4-4A0CC627A6C7}" presName="theInnerList" presStyleCnt="0"/>
      <dgm:spPr/>
    </dgm:pt>
    <dgm:pt modelId="{065F4862-C39A-406D-989C-672989A2130D}" type="pres">
      <dgm:prSet presAssocID="{D00CA2A5-35D5-43DC-9FA2-2CFBF0C5C94A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A2480-F37D-478D-A6E2-117DF277B9B8}" type="pres">
      <dgm:prSet presAssocID="{D00CA2A5-35D5-43DC-9FA2-2CFBF0C5C94A}" presName="aSpace2" presStyleCnt="0"/>
      <dgm:spPr/>
    </dgm:pt>
    <dgm:pt modelId="{8ADBA533-221E-4946-98C8-E63B5043C9A9}" type="pres">
      <dgm:prSet presAssocID="{1F2BF22E-4684-4C26-BBD6-8C86462EE271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B9E8E-7369-4F71-A38B-73BD9C0FD1F6}" type="pres">
      <dgm:prSet presAssocID="{1F2BF22E-4684-4C26-BBD6-8C86462EE271}" presName="aSpace2" presStyleCnt="0"/>
      <dgm:spPr/>
    </dgm:pt>
    <dgm:pt modelId="{222735EE-06EB-4E75-82BC-3E2F785EBFAE}" type="pres">
      <dgm:prSet presAssocID="{228C75BE-AE10-4F34-B963-AFD27EBCF46B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8C98A-59CF-4F2B-A477-D6EEAF4E5A20}" type="pres">
      <dgm:prSet presAssocID="{228C75BE-AE10-4F34-B963-AFD27EBCF46B}" presName="aSpace2" presStyleCnt="0"/>
      <dgm:spPr/>
    </dgm:pt>
    <dgm:pt modelId="{462BBD49-F6FE-4578-8061-06B90BBF9174}" type="pres">
      <dgm:prSet presAssocID="{33A72829-D3EC-4313-A83D-D9B476C383E0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F39D1-5932-4601-8939-785C772091B0}" type="pres">
      <dgm:prSet presAssocID="{33A72829-D3EC-4313-A83D-D9B476C383E0}" presName="aSpace2" presStyleCnt="0"/>
      <dgm:spPr/>
    </dgm:pt>
    <dgm:pt modelId="{F392296C-07DB-4679-9A33-07C8163E8BF2}" type="pres">
      <dgm:prSet presAssocID="{1C6BCAE9-56BE-481F-8ACE-96EAF15BE4F8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5FF19-DCB5-4EC3-B729-448E166A54A7}" type="pres">
      <dgm:prSet presAssocID="{6AE52AB5-D75A-49BE-ADE4-4A0CC627A6C7}" presName="aSpace" presStyleCnt="0"/>
      <dgm:spPr/>
    </dgm:pt>
    <dgm:pt modelId="{1E2420D2-571C-4564-8E93-790C2D463F18}" type="pres">
      <dgm:prSet presAssocID="{F0AC8D32-C455-4033-B409-66CB0C96814B}" presName="compNode" presStyleCnt="0"/>
      <dgm:spPr/>
    </dgm:pt>
    <dgm:pt modelId="{776F13DB-D48C-4C03-A3CB-E2C4DD04643C}" type="pres">
      <dgm:prSet presAssocID="{F0AC8D32-C455-4033-B409-66CB0C96814B}" presName="aNode" presStyleLbl="bgShp" presStyleIdx="2" presStyleCnt="3"/>
      <dgm:spPr/>
      <dgm:t>
        <a:bodyPr/>
        <a:lstStyle/>
        <a:p>
          <a:endParaRPr lang="ru-RU"/>
        </a:p>
      </dgm:t>
    </dgm:pt>
    <dgm:pt modelId="{E10D694E-9A28-45ED-8A18-2E9CD6F28B56}" type="pres">
      <dgm:prSet presAssocID="{F0AC8D32-C455-4033-B409-66CB0C96814B}" presName="textNode" presStyleLbl="bgShp" presStyleIdx="2" presStyleCnt="3"/>
      <dgm:spPr/>
      <dgm:t>
        <a:bodyPr/>
        <a:lstStyle/>
        <a:p>
          <a:endParaRPr lang="ru-RU"/>
        </a:p>
      </dgm:t>
    </dgm:pt>
    <dgm:pt modelId="{D7BB8893-2502-4F2A-8A8B-471A140FAA85}" type="pres">
      <dgm:prSet presAssocID="{F0AC8D32-C455-4033-B409-66CB0C96814B}" presName="compChildNode" presStyleCnt="0"/>
      <dgm:spPr/>
    </dgm:pt>
    <dgm:pt modelId="{829FA1FD-6C19-4814-B4C2-D1BEF2F9DCC3}" type="pres">
      <dgm:prSet presAssocID="{F0AC8D32-C455-4033-B409-66CB0C96814B}" presName="theInnerList" presStyleCnt="0"/>
      <dgm:spPr/>
    </dgm:pt>
    <dgm:pt modelId="{93C46A20-0105-4276-9F5E-69B2BF81675B}" type="pres">
      <dgm:prSet presAssocID="{4115882E-FE1C-4D22-8B35-3E5243DE84CF}" presName="childNode" presStyleLbl="node1" presStyleIdx="10" presStyleCnt="11" custScaleY="17796" custLinFactNeighborX="1382" custLinFactNeighborY="-413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1C868A-5B00-4548-A65B-69D75A6A74B1}" srcId="{73BE9A7F-3CC3-41C5-9484-4072CC177612}" destId="{5DEEF77C-7E38-495A-AD38-9BD4834DCDE2}" srcOrd="0" destOrd="0" parTransId="{5696FAB4-44A3-4F47-97D8-036E31D5A37F}" sibTransId="{7EEBD036-C4CC-41E9-B545-CC42C68752B1}"/>
    <dgm:cxn modelId="{2ACDB2E8-ABAB-43BE-A01B-D4A973AE7CA0}" type="presOf" srcId="{D00CA2A5-35D5-43DC-9FA2-2CFBF0C5C94A}" destId="{065F4862-C39A-406D-989C-672989A2130D}" srcOrd="0" destOrd="0" presId="urn:microsoft.com/office/officeart/2005/8/layout/lProcess2"/>
    <dgm:cxn modelId="{85D3E344-4769-4AD7-B49B-6319BD4F8BFA}" type="presOf" srcId="{33A72829-D3EC-4313-A83D-D9B476C383E0}" destId="{462BBD49-F6FE-4578-8061-06B90BBF9174}" srcOrd="0" destOrd="0" presId="urn:microsoft.com/office/officeart/2005/8/layout/lProcess2"/>
    <dgm:cxn modelId="{5D3A7C89-2C91-4B2E-938B-55C8AD6FDA4C}" type="presOf" srcId="{228C75BE-AE10-4F34-B963-AFD27EBCF46B}" destId="{222735EE-06EB-4E75-82BC-3E2F785EBFAE}" srcOrd="0" destOrd="0" presId="urn:microsoft.com/office/officeart/2005/8/layout/lProcess2"/>
    <dgm:cxn modelId="{D4AADE77-9145-46D8-9BA9-D6778E32F178}" type="presOf" srcId="{5DEEF77C-7E38-495A-AD38-9BD4834DCDE2}" destId="{FD734D69-BC7B-46A8-951A-D38F262EB730}" srcOrd="0" destOrd="0" presId="urn:microsoft.com/office/officeart/2005/8/layout/lProcess2"/>
    <dgm:cxn modelId="{EA2E11BA-8DE6-4317-9F23-72593F8C7DE1}" type="presOf" srcId="{F0AC8D32-C455-4033-B409-66CB0C96814B}" destId="{E10D694E-9A28-45ED-8A18-2E9CD6F28B56}" srcOrd="1" destOrd="0" presId="urn:microsoft.com/office/officeart/2005/8/layout/lProcess2"/>
    <dgm:cxn modelId="{F06CF16D-54D1-4419-B01D-FB9A58B05453}" type="presOf" srcId="{73BE9A7F-3CC3-41C5-9484-4072CC177612}" destId="{CA2D8478-4BC6-401D-83B0-F0F2A475CD6C}" srcOrd="0" destOrd="0" presId="urn:microsoft.com/office/officeart/2005/8/layout/lProcess2"/>
    <dgm:cxn modelId="{2DD344DB-7ABB-4802-88EA-B83F53CF1110}" srcId="{6AE52AB5-D75A-49BE-ADE4-4A0CC627A6C7}" destId="{1F2BF22E-4684-4C26-BBD6-8C86462EE271}" srcOrd="1" destOrd="0" parTransId="{DDDCA14F-50E0-4753-A6F4-932C77FD7832}" sibTransId="{97F1BC6D-637F-4227-BBB1-CD524E4D3CE4}"/>
    <dgm:cxn modelId="{F1D2AACA-A0CF-401D-9489-9E1BFBBA353B}" srcId="{6AE52AB5-D75A-49BE-ADE4-4A0CC627A6C7}" destId="{33A72829-D3EC-4313-A83D-D9B476C383E0}" srcOrd="3" destOrd="0" parTransId="{EB89057C-D35D-44A3-89A1-AC3452415B4A}" sibTransId="{1816C388-BB99-4320-8A09-59EAC4359900}"/>
    <dgm:cxn modelId="{488F86C2-79A3-4A38-A399-9A59F605C5A3}" srcId="{F0AC8D32-C455-4033-B409-66CB0C96814B}" destId="{4115882E-FE1C-4D22-8B35-3E5243DE84CF}" srcOrd="0" destOrd="0" parTransId="{630F28A8-8975-4C09-BC24-960A3C3E3836}" sibTransId="{25547CB4-BB3C-4B26-8627-231E14998B4F}"/>
    <dgm:cxn modelId="{C1033A99-D95B-4949-A713-A6EB7214BA01}" type="presOf" srcId="{1F2BF22E-4684-4C26-BBD6-8C86462EE271}" destId="{8ADBA533-221E-4946-98C8-E63B5043C9A9}" srcOrd="0" destOrd="0" presId="urn:microsoft.com/office/officeart/2005/8/layout/lProcess2"/>
    <dgm:cxn modelId="{5E09EAD3-6F9D-4A4C-B153-E7B2D8356439}" type="presOf" srcId="{B2DCB0E2-34B6-4209-A5B6-BC710A39F999}" destId="{711E659E-F74E-4A4E-A76A-D964197E454B}" srcOrd="0" destOrd="0" presId="urn:microsoft.com/office/officeart/2005/8/layout/lProcess2"/>
    <dgm:cxn modelId="{4D26B9E9-08A9-45D5-B37D-92DB2AEDFD2A}" type="presOf" srcId="{EA3E4C0A-2DA2-4BA3-80F0-198B613E1F82}" destId="{9082BB2F-D9B0-4FD3-B0C5-C7D6275D67B6}" srcOrd="0" destOrd="0" presId="urn:microsoft.com/office/officeart/2005/8/layout/lProcess2"/>
    <dgm:cxn modelId="{D4213526-8448-48A4-A9C2-A2F0D554C02B}" type="presOf" srcId="{6AE52AB5-D75A-49BE-ADE4-4A0CC627A6C7}" destId="{5956E079-E62C-462A-949B-4814400B80AA}" srcOrd="1" destOrd="0" presId="urn:microsoft.com/office/officeart/2005/8/layout/lProcess2"/>
    <dgm:cxn modelId="{9BDBC857-58AB-4914-8BF1-B8B908451831}" srcId="{6AE52AB5-D75A-49BE-ADE4-4A0CC627A6C7}" destId="{228C75BE-AE10-4F34-B963-AFD27EBCF46B}" srcOrd="2" destOrd="0" parTransId="{7636F1C1-2CF4-4615-A2B5-8DE3C864ECF1}" sibTransId="{D7683D5B-221B-4469-8B85-0B81AB99FF90}"/>
    <dgm:cxn modelId="{DE7C92F5-7FC7-43CE-A1FE-16478D2D491A}" srcId="{5DEEF77C-7E38-495A-AD38-9BD4834DCDE2}" destId="{B2DCB0E2-34B6-4209-A5B6-BC710A39F999}" srcOrd="2" destOrd="0" parTransId="{E1211249-4F6E-4387-BF76-C1F51BC618C1}" sibTransId="{B1370AAD-3C68-4F70-8CA9-8CB3FC7E1E9F}"/>
    <dgm:cxn modelId="{56757BC7-1E8A-44B4-98CE-6B70BF6E2A19}" srcId="{5DEEF77C-7E38-495A-AD38-9BD4834DCDE2}" destId="{EA3E4C0A-2DA2-4BA3-80F0-198B613E1F82}" srcOrd="4" destOrd="0" parTransId="{91663DF5-DB2D-4794-A87D-460728DC68B5}" sibTransId="{9BA1FA35-5965-4A3F-98A9-4FCED93A898A}"/>
    <dgm:cxn modelId="{0CC86C3B-1022-4922-B6CF-5303708C818F}" type="presOf" srcId="{F0AC8D32-C455-4033-B409-66CB0C96814B}" destId="{776F13DB-D48C-4C03-A3CB-E2C4DD04643C}" srcOrd="0" destOrd="0" presId="urn:microsoft.com/office/officeart/2005/8/layout/lProcess2"/>
    <dgm:cxn modelId="{1966C74E-C184-47D4-A194-CB9ED9200DF8}" srcId="{73BE9A7F-3CC3-41C5-9484-4072CC177612}" destId="{6AE52AB5-D75A-49BE-ADE4-4A0CC627A6C7}" srcOrd="1" destOrd="0" parTransId="{C0D83FFC-03F8-46CE-A3D3-71BC3BBEA971}" sibTransId="{9D6F91FF-9ECF-4271-A059-969164C9AF31}"/>
    <dgm:cxn modelId="{9A41FE39-7ED2-459B-985B-1D8D85F879FD}" type="presOf" srcId="{33480693-EC4E-4E07-83D8-2D1DEBD3753C}" destId="{E520B551-BB18-430E-A066-C09852B83B5A}" srcOrd="0" destOrd="0" presId="urn:microsoft.com/office/officeart/2005/8/layout/lProcess2"/>
    <dgm:cxn modelId="{F3510652-DB2D-4E2C-9D26-E5496B3F4F81}" srcId="{5DEEF77C-7E38-495A-AD38-9BD4834DCDE2}" destId="{33480693-EC4E-4E07-83D8-2D1DEBD3753C}" srcOrd="3" destOrd="0" parTransId="{55982EC5-9B50-4B3A-AEA7-AB42981FE490}" sibTransId="{71F0586F-8629-44FF-9756-B67429118BB5}"/>
    <dgm:cxn modelId="{B2631EC6-533F-4AAC-B84B-1147776A6EC5}" srcId="{5DEEF77C-7E38-495A-AD38-9BD4834DCDE2}" destId="{D5CF6D64-DE49-4035-BCAC-E65F131072A5}" srcOrd="0" destOrd="0" parTransId="{5D30B0C5-AAA4-4AFF-8DF2-78754B29914E}" sibTransId="{FD720FCF-B695-4151-8400-12C358F7A6AB}"/>
    <dgm:cxn modelId="{3D0B895D-3233-4178-93BA-58E568BCC3B1}" type="presOf" srcId="{1C6BCAE9-56BE-481F-8ACE-96EAF15BE4F8}" destId="{F392296C-07DB-4679-9A33-07C8163E8BF2}" srcOrd="0" destOrd="0" presId="urn:microsoft.com/office/officeart/2005/8/layout/lProcess2"/>
    <dgm:cxn modelId="{B8800D5C-B416-4FE9-BAE8-4E4894BFDBE1}" type="presOf" srcId="{D5CF6D64-DE49-4035-BCAC-E65F131072A5}" destId="{7D3758F4-4C73-45FF-A1EE-0B50A50B74FA}" srcOrd="0" destOrd="0" presId="urn:microsoft.com/office/officeart/2005/8/layout/lProcess2"/>
    <dgm:cxn modelId="{A474B151-6BFA-40E7-929E-669BDC76BE55}" srcId="{5DEEF77C-7E38-495A-AD38-9BD4834DCDE2}" destId="{F1781232-7A2D-469C-BA3E-1A28083D9354}" srcOrd="1" destOrd="0" parTransId="{0FBC4145-3393-4D0C-82DB-D4038C4770DF}" sibTransId="{C4857328-00C4-4307-AE04-C6C4228D4554}"/>
    <dgm:cxn modelId="{54680556-2468-4B63-A040-22D068137994}" type="presOf" srcId="{5DEEF77C-7E38-495A-AD38-9BD4834DCDE2}" destId="{566A82DE-A7D8-48A8-ADA3-EB23013AE89B}" srcOrd="1" destOrd="0" presId="urn:microsoft.com/office/officeart/2005/8/layout/lProcess2"/>
    <dgm:cxn modelId="{161C6B44-8D57-4536-A689-B570CDD3E4CE}" srcId="{6AE52AB5-D75A-49BE-ADE4-4A0CC627A6C7}" destId="{D00CA2A5-35D5-43DC-9FA2-2CFBF0C5C94A}" srcOrd="0" destOrd="0" parTransId="{16D2E6BC-7DB1-40C6-8ABC-BD17C54F7EC8}" sibTransId="{021FAF75-CB74-4A1E-AB54-182475265FCE}"/>
    <dgm:cxn modelId="{B68ED94E-3EDF-4A88-9763-360651AFFF4B}" srcId="{73BE9A7F-3CC3-41C5-9484-4072CC177612}" destId="{F0AC8D32-C455-4033-B409-66CB0C96814B}" srcOrd="2" destOrd="0" parTransId="{CE90A113-0F40-4008-A629-DB53B71630A2}" sibTransId="{DC7C94E3-D4E6-4E58-A539-F220850B9925}"/>
    <dgm:cxn modelId="{B8C5014D-E0CA-44BF-9B91-C20A6107CD36}" srcId="{6AE52AB5-D75A-49BE-ADE4-4A0CC627A6C7}" destId="{1C6BCAE9-56BE-481F-8ACE-96EAF15BE4F8}" srcOrd="4" destOrd="0" parTransId="{11C076F8-62D5-4C9C-BADB-2F95188D3374}" sibTransId="{2ADA4FA7-E6CF-467F-8F90-4B76C018AE06}"/>
    <dgm:cxn modelId="{3EC674AB-DF85-4467-A508-77CC686732B0}" type="presOf" srcId="{F1781232-7A2D-469C-BA3E-1A28083D9354}" destId="{09AA8ED3-D704-4189-B522-ECAF122C1E8F}" srcOrd="0" destOrd="0" presId="urn:microsoft.com/office/officeart/2005/8/layout/lProcess2"/>
    <dgm:cxn modelId="{F254A78E-4AB8-4B6F-8C95-C2976AC86C9D}" type="presOf" srcId="{4115882E-FE1C-4D22-8B35-3E5243DE84CF}" destId="{93C46A20-0105-4276-9F5E-69B2BF81675B}" srcOrd="0" destOrd="0" presId="urn:microsoft.com/office/officeart/2005/8/layout/lProcess2"/>
    <dgm:cxn modelId="{F13E6958-3B0B-4B9B-80DD-344E7021B00B}" type="presOf" srcId="{6AE52AB5-D75A-49BE-ADE4-4A0CC627A6C7}" destId="{AB04B50B-7B8F-46C6-B5F7-9F0714F6C71E}" srcOrd="0" destOrd="0" presId="urn:microsoft.com/office/officeart/2005/8/layout/lProcess2"/>
    <dgm:cxn modelId="{BAA9C58C-B046-4FE3-A914-711B78664E33}" type="presParOf" srcId="{CA2D8478-4BC6-401D-83B0-F0F2A475CD6C}" destId="{027D3EF5-8D37-4D8E-8615-DFEAD8A33C98}" srcOrd="0" destOrd="0" presId="urn:microsoft.com/office/officeart/2005/8/layout/lProcess2"/>
    <dgm:cxn modelId="{D40D95B5-A8C9-46D8-8D95-4EFBF7D9B42E}" type="presParOf" srcId="{027D3EF5-8D37-4D8E-8615-DFEAD8A33C98}" destId="{FD734D69-BC7B-46A8-951A-D38F262EB730}" srcOrd="0" destOrd="0" presId="urn:microsoft.com/office/officeart/2005/8/layout/lProcess2"/>
    <dgm:cxn modelId="{83DBBCBB-0E1D-4B51-B2B2-A079C68C15E4}" type="presParOf" srcId="{027D3EF5-8D37-4D8E-8615-DFEAD8A33C98}" destId="{566A82DE-A7D8-48A8-ADA3-EB23013AE89B}" srcOrd="1" destOrd="0" presId="urn:microsoft.com/office/officeart/2005/8/layout/lProcess2"/>
    <dgm:cxn modelId="{75F55ECB-E137-486D-8728-3E19A6039F6B}" type="presParOf" srcId="{027D3EF5-8D37-4D8E-8615-DFEAD8A33C98}" destId="{B0EBB9E2-B44D-40E8-8674-D79CD2A94478}" srcOrd="2" destOrd="0" presId="urn:microsoft.com/office/officeart/2005/8/layout/lProcess2"/>
    <dgm:cxn modelId="{63E23232-0493-4E40-9706-9008C4E0E55A}" type="presParOf" srcId="{B0EBB9E2-B44D-40E8-8674-D79CD2A94478}" destId="{7E0183EE-A61F-4F99-A5AC-31C3C5423303}" srcOrd="0" destOrd="0" presId="urn:microsoft.com/office/officeart/2005/8/layout/lProcess2"/>
    <dgm:cxn modelId="{B118AE75-DC27-438C-816D-BDDFC5FEA3B1}" type="presParOf" srcId="{7E0183EE-A61F-4F99-A5AC-31C3C5423303}" destId="{7D3758F4-4C73-45FF-A1EE-0B50A50B74FA}" srcOrd="0" destOrd="0" presId="urn:microsoft.com/office/officeart/2005/8/layout/lProcess2"/>
    <dgm:cxn modelId="{966A1609-D9DB-4F2C-9A05-2DEC3152AE3D}" type="presParOf" srcId="{7E0183EE-A61F-4F99-A5AC-31C3C5423303}" destId="{4377CB8B-B0BA-4356-8E66-0ECBD0F75936}" srcOrd="1" destOrd="0" presId="urn:microsoft.com/office/officeart/2005/8/layout/lProcess2"/>
    <dgm:cxn modelId="{F2D4B9DE-1757-4EF3-A7DC-8A296D5250BD}" type="presParOf" srcId="{7E0183EE-A61F-4F99-A5AC-31C3C5423303}" destId="{09AA8ED3-D704-4189-B522-ECAF122C1E8F}" srcOrd="2" destOrd="0" presId="urn:microsoft.com/office/officeart/2005/8/layout/lProcess2"/>
    <dgm:cxn modelId="{D525B360-A305-44EC-A285-AFA1AD951B2C}" type="presParOf" srcId="{7E0183EE-A61F-4F99-A5AC-31C3C5423303}" destId="{3C3DA032-4A79-44D6-AE42-79D142FAEA1F}" srcOrd="3" destOrd="0" presId="urn:microsoft.com/office/officeart/2005/8/layout/lProcess2"/>
    <dgm:cxn modelId="{65054541-8345-4822-A5E4-8164610FDD62}" type="presParOf" srcId="{7E0183EE-A61F-4F99-A5AC-31C3C5423303}" destId="{711E659E-F74E-4A4E-A76A-D964197E454B}" srcOrd="4" destOrd="0" presId="urn:microsoft.com/office/officeart/2005/8/layout/lProcess2"/>
    <dgm:cxn modelId="{A9CF6BAC-2F28-48AE-A73F-EB8D6FFB5AF3}" type="presParOf" srcId="{7E0183EE-A61F-4F99-A5AC-31C3C5423303}" destId="{334C2637-5230-42E2-B9D0-26502F40C2D1}" srcOrd="5" destOrd="0" presId="urn:microsoft.com/office/officeart/2005/8/layout/lProcess2"/>
    <dgm:cxn modelId="{A4E4F019-1F2D-4AFE-B29E-82AD09844775}" type="presParOf" srcId="{7E0183EE-A61F-4F99-A5AC-31C3C5423303}" destId="{E520B551-BB18-430E-A066-C09852B83B5A}" srcOrd="6" destOrd="0" presId="urn:microsoft.com/office/officeart/2005/8/layout/lProcess2"/>
    <dgm:cxn modelId="{D7203C01-172F-4434-9595-5E46E8981787}" type="presParOf" srcId="{7E0183EE-A61F-4F99-A5AC-31C3C5423303}" destId="{AE37C262-F348-4A2C-8006-C1DEE7C2988B}" srcOrd="7" destOrd="0" presId="urn:microsoft.com/office/officeart/2005/8/layout/lProcess2"/>
    <dgm:cxn modelId="{E5CA8457-8E66-4F94-99B9-AE946DEC24CA}" type="presParOf" srcId="{7E0183EE-A61F-4F99-A5AC-31C3C5423303}" destId="{9082BB2F-D9B0-4FD3-B0C5-C7D6275D67B6}" srcOrd="8" destOrd="0" presId="urn:microsoft.com/office/officeart/2005/8/layout/lProcess2"/>
    <dgm:cxn modelId="{D1EBCC7B-E731-43BA-AAF2-4770447A06C4}" type="presParOf" srcId="{CA2D8478-4BC6-401D-83B0-F0F2A475CD6C}" destId="{917DB967-CD91-4B31-9090-A8081CD06681}" srcOrd="1" destOrd="0" presId="urn:microsoft.com/office/officeart/2005/8/layout/lProcess2"/>
    <dgm:cxn modelId="{5A4F4D2D-B911-4A5B-9315-3FDED2F8A1D3}" type="presParOf" srcId="{CA2D8478-4BC6-401D-83B0-F0F2A475CD6C}" destId="{C7BEE645-B7F9-431D-8592-436B4C443556}" srcOrd="2" destOrd="0" presId="urn:microsoft.com/office/officeart/2005/8/layout/lProcess2"/>
    <dgm:cxn modelId="{A56932A9-ED66-4A55-98F8-D19095E15264}" type="presParOf" srcId="{C7BEE645-B7F9-431D-8592-436B4C443556}" destId="{AB04B50B-7B8F-46C6-B5F7-9F0714F6C71E}" srcOrd="0" destOrd="0" presId="urn:microsoft.com/office/officeart/2005/8/layout/lProcess2"/>
    <dgm:cxn modelId="{0692B29C-9A5F-4F81-AB15-75350C45EF69}" type="presParOf" srcId="{C7BEE645-B7F9-431D-8592-436B4C443556}" destId="{5956E079-E62C-462A-949B-4814400B80AA}" srcOrd="1" destOrd="0" presId="urn:microsoft.com/office/officeart/2005/8/layout/lProcess2"/>
    <dgm:cxn modelId="{CC06C85B-A32D-4744-967D-C9C442FF5184}" type="presParOf" srcId="{C7BEE645-B7F9-431D-8592-436B4C443556}" destId="{D45CFEEC-018C-4B2E-960E-F7A546C8134E}" srcOrd="2" destOrd="0" presId="urn:microsoft.com/office/officeart/2005/8/layout/lProcess2"/>
    <dgm:cxn modelId="{D129F684-7676-4070-815F-16093E3B8B2F}" type="presParOf" srcId="{D45CFEEC-018C-4B2E-960E-F7A546C8134E}" destId="{32F2D9C6-9176-40FD-B681-94F997193A40}" srcOrd="0" destOrd="0" presId="urn:microsoft.com/office/officeart/2005/8/layout/lProcess2"/>
    <dgm:cxn modelId="{B7960ECC-9CD9-49B4-AC44-8132E900B998}" type="presParOf" srcId="{32F2D9C6-9176-40FD-B681-94F997193A40}" destId="{065F4862-C39A-406D-989C-672989A2130D}" srcOrd="0" destOrd="0" presId="urn:microsoft.com/office/officeart/2005/8/layout/lProcess2"/>
    <dgm:cxn modelId="{78980F66-7BC4-4DCD-9F64-DD17C350AEA0}" type="presParOf" srcId="{32F2D9C6-9176-40FD-B681-94F997193A40}" destId="{168A2480-F37D-478D-A6E2-117DF277B9B8}" srcOrd="1" destOrd="0" presId="urn:microsoft.com/office/officeart/2005/8/layout/lProcess2"/>
    <dgm:cxn modelId="{7A52B0F8-2A5C-493D-B8E0-55C334666420}" type="presParOf" srcId="{32F2D9C6-9176-40FD-B681-94F997193A40}" destId="{8ADBA533-221E-4946-98C8-E63B5043C9A9}" srcOrd="2" destOrd="0" presId="urn:microsoft.com/office/officeart/2005/8/layout/lProcess2"/>
    <dgm:cxn modelId="{41E22AC2-4E7C-4154-B92C-16A3C3593EB3}" type="presParOf" srcId="{32F2D9C6-9176-40FD-B681-94F997193A40}" destId="{89BB9E8E-7369-4F71-A38B-73BD9C0FD1F6}" srcOrd="3" destOrd="0" presId="urn:microsoft.com/office/officeart/2005/8/layout/lProcess2"/>
    <dgm:cxn modelId="{63835EBD-8BFD-4D1C-A742-8EBC4CA983F6}" type="presParOf" srcId="{32F2D9C6-9176-40FD-B681-94F997193A40}" destId="{222735EE-06EB-4E75-82BC-3E2F785EBFAE}" srcOrd="4" destOrd="0" presId="urn:microsoft.com/office/officeart/2005/8/layout/lProcess2"/>
    <dgm:cxn modelId="{EB7A3CA4-1AE9-4127-B2A8-D0BA35AB3829}" type="presParOf" srcId="{32F2D9C6-9176-40FD-B681-94F997193A40}" destId="{E488C98A-59CF-4F2B-A477-D6EEAF4E5A20}" srcOrd="5" destOrd="0" presId="urn:microsoft.com/office/officeart/2005/8/layout/lProcess2"/>
    <dgm:cxn modelId="{9E3B76E6-3128-441C-9409-D8A2CD8E4DE8}" type="presParOf" srcId="{32F2D9C6-9176-40FD-B681-94F997193A40}" destId="{462BBD49-F6FE-4578-8061-06B90BBF9174}" srcOrd="6" destOrd="0" presId="urn:microsoft.com/office/officeart/2005/8/layout/lProcess2"/>
    <dgm:cxn modelId="{51624DEE-3E14-4B3E-AC31-F4100F1AE392}" type="presParOf" srcId="{32F2D9C6-9176-40FD-B681-94F997193A40}" destId="{E1AF39D1-5932-4601-8939-785C772091B0}" srcOrd="7" destOrd="0" presId="urn:microsoft.com/office/officeart/2005/8/layout/lProcess2"/>
    <dgm:cxn modelId="{04B8C5F4-0EAF-4A9C-8C7D-88BE03D640D2}" type="presParOf" srcId="{32F2D9C6-9176-40FD-B681-94F997193A40}" destId="{F392296C-07DB-4679-9A33-07C8163E8BF2}" srcOrd="8" destOrd="0" presId="urn:microsoft.com/office/officeart/2005/8/layout/lProcess2"/>
    <dgm:cxn modelId="{33B0BDBC-DFFE-486E-BD08-A47929B80596}" type="presParOf" srcId="{CA2D8478-4BC6-401D-83B0-F0F2A475CD6C}" destId="{39F5FF19-DCB5-4EC3-B729-448E166A54A7}" srcOrd="3" destOrd="0" presId="urn:microsoft.com/office/officeart/2005/8/layout/lProcess2"/>
    <dgm:cxn modelId="{FF691EED-6081-4781-9587-F41C71380340}" type="presParOf" srcId="{CA2D8478-4BC6-401D-83B0-F0F2A475CD6C}" destId="{1E2420D2-571C-4564-8E93-790C2D463F18}" srcOrd="4" destOrd="0" presId="urn:microsoft.com/office/officeart/2005/8/layout/lProcess2"/>
    <dgm:cxn modelId="{4969921E-8D3A-4CBE-8076-1848CBDA62D4}" type="presParOf" srcId="{1E2420D2-571C-4564-8E93-790C2D463F18}" destId="{776F13DB-D48C-4C03-A3CB-E2C4DD04643C}" srcOrd="0" destOrd="0" presId="urn:microsoft.com/office/officeart/2005/8/layout/lProcess2"/>
    <dgm:cxn modelId="{10C4DFB6-8D45-4317-BDF6-8A4EB62F382C}" type="presParOf" srcId="{1E2420D2-571C-4564-8E93-790C2D463F18}" destId="{E10D694E-9A28-45ED-8A18-2E9CD6F28B56}" srcOrd="1" destOrd="0" presId="urn:microsoft.com/office/officeart/2005/8/layout/lProcess2"/>
    <dgm:cxn modelId="{4B999BD0-26DC-4438-8C32-D588D9E60A51}" type="presParOf" srcId="{1E2420D2-571C-4564-8E93-790C2D463F18}" destId="{D7BB8893-2502-4F2A-8A8B-471A140FAA85}" srcOrd="2" destOrd="0" presId="urn:microsoft.com/office/officeart/2005/8/layout/lProcess2"/>
    <dgm:cxn modelId="{8B858BDE-2DC9-4D8F-AB9D-20FFA3DD5941}" type="presParOf" srcId="{D7BB8893-2502-4F2A-8A8B-471A140FAA85}" destId="{829FA1FD-6C19-4814-B4C2-D1BEF2F9DCC3}" srcOrd="0" destOrd="0" presId="urn:microsoft.com/office/officeart/2005/8/layout/lProcess2"/>
    <dgm:cxn modelId="{8D1C7C60-2264-436E-BFD7-3E4BB858F7A1}" type="presParOf" srcId="{829FA1FD-6C19-4814-B4C2-D1BEF2F9DCC3}" destId="{93C46A20-0105-4276-9F5E-69B2BF81675B}" srcOrd="0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A1EBAE-EC82-4821-848A-86E189BC77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D97E44F-EB93-4D85-8BF1-FD058D0051E6}">
      <dgm:prSet custT="1"/>
      <dgm:spPr/>
      <dgm:t>
        <a:bodyPr/>
        <a:lstStyle/>
        <a:p>
          <a:pPr algn="ctr" rtl="0"/>
          <a:r>
            <a:rPr lang="ru-RU" sz="1800" dirty="0" smtClean="0"/>
            <a:t>Внесены мероприятия, предполагаемые к реализации в рамках инвестиционной программы МП «ККТС» с 2018 по 2028 гг.</a:t>
          </a:r>
          <a:endParaRPr lang="ru-RU" sz="1800" dirty="0"/>
        </a:p>
      </dgm:t>
    </dgm:pt>
    <dgm:pt modelId="{4AC9254A-54AF-4846-82E1-7D8DEC63B7E0}" type="parTrans" cxnId="{E536834D-832B-49D2-B08D-0B386C14F7B8}">
      <dgm:prSet/>
      <dgm:spPr/>
      <dgm:t>
        <a:bodyPr/>
        <a:lstStyle/>
        <a:p>
          <a:endParaRPr lang="ru-RU"/>
        </a:p>
      </dgm:t>
    </dgm:pt>
    <dgm:pt modelId="{44A6CFD8-6B07-4D85-BB45-CB7367B3B2AA}" type="sibTrans" cxnId="{E536834D-832B-49D2-B08D-0B386C14F7B8}">
      <dgm:prSet/>
      <dgm:spPr/>
      <dgm:t>
        <a:bodyPr/>
        <a:lstStyle/>
        <a:p>
          <a:endParaRPr lang="ru-RU"/>
        </a:p>
      </dgm:t>
    </dgm:pt>
    <dgm:pt modelId="{0CE18437-DBAF-4428-AA67-A53B8818C001}" type="pres">
      <dgm:prSet presAssocID="{0EA1EBAE-EC82-4821-848A-86E189BC77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0937A3-22B5-47A7-B61E-8D34FB334843}" type="pres">
      <dgm:prSet presAssocID="{1D97E44F-EB93-4D85-8BF1-FD058D0051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36834D-832B-49D2-B08D-0B386C14F7B8}" srcId="{0EA1EBAE-EC82-4821-848A-86E189BC77A6}" destId="{1D97E44F-EB93-4D85-8BF1-FD058D0051E6}" srcOrd="0" destOrd="0" parTransId="{4AC9254A-54AF-4846-82E1-7D8DEC63B7E0}" sibTransId="{44A6CFD8-6B07-4D85-BB45-CB7367B3B2AA}"/>
    <dgm:cxn modelId="{3B4BF888-8C4D-4639-8DE1-F9E7C97ECB0C}" type="presOf" srcId="{0EA1EBAE-EC82-4821-848A-86E189BC77A6}" destId="{0CE18437-DBAF-4428-AA67-A53B8818C001}" srcOrd="0" destOrd="0" presId="urn:microsoft.com/office/officeart/2005/8/layout/vList2"/>
    <dgm:cxn modelId="{3BF03778-269D-4B2F-B1DA-4126718DFE6B}" type="presOf" srcId="{1D97E44F-EB93-4D85-8BF1-FD058D0051E6}" destId="{DB0937A3-22B5-47A7-B61E-8D34FB334843}" srcOrd="0" destOrd="0" presId="urn:microsoft.com/office/officeart/2005/8/layout/vList2"/>
    <dgm:cxn modelId="{D35881A1-C399-49FB-B72E-78C96164AC12}" type="presParOf" srcId="{0CE18437-DBAF-4428-AA67-A53B8818C001}" destId="{DB0937A3-22B5-47A7-B61E-8D34FB334843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8E0100-172D-4EFA-8020-B1AC8172B6E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213931-66E2-482C-B209-8D33021D0609}">
      <dgm:prSet/>
      <dgm:spPr/>
      <dgm:t>
        <a:bodyPr/>
        <a:lstStyle/>
        <a:p>
          <a:pPr rtl="0"/>
          <a:r>
            <a:rPr lang="ru-RU" b="1" i="1" dirty="0" smtClean="0"/>
            <a:t>1-й этап – с 2018 по 2020 гг. </a:t>
          </a:r>
          <a:r>
            <a:rPr lang="ru-RU" dirty="0" smtClean="0"/>
            <a:t>инвестиционная программа МП «ККТС» </a:t>
          </a:r>
          <a:endParaRPr lang="ru-RU" dirty="0"/>
        </a:p>
      </dgm:t>
    </dgm:pt>
    <dgm:pt modelId="{A0479798-3869-49AA-982D-F0CF2B9FFB3D}" type="parTrans" cxnId="{452F0675-0271-4D4A-BE9A-00BF02734FE7}">
      <dgm:prSet/>
      <dgm:spPr/>
      <dgm:t>
        <a:bodyPr/>
        <a:lstStyle/>
        <a:p>
          <a:endParaRPr lang="ru-RU"/>
        </a:p>
      </dgm:t>
    </dgm:pt>
    <dgm:pt modelId="{8A3495E7-DE33-4546-AAAC-49CD9D6A6D32}" type="sibTrans" cxnId="{452F0675-0271-4D4A-BE9A-00BF02734FE7}">
      <dgm:prSet/>
      <dgm:spPr/>
      <dgm:t>
        <a:bodyPr/>
        <a:lstStyle/>
        <a:p>
          <a:endParaRPr lang="ru-RU"/>
        </a:p>
      </dgm:t>
    </dgm:pt>
    <dgm:pt modelId="{1949F5B3-04FE-4D41-B5EC-9C88B05C6048}">
      <dgm:prSet custT="1"/>
      <dgm:spPr/>
      <dgm:t>
        <a:bodyPr/>
        <a:lstStyle/>
        <a:p>
          <a:pPr rtl="0"/>
          <a:r>
            <a:rPr lang="ru-RU" sz="1700" b="1" i="1" dirty="0" smtClean="0"/>
            <a:t>2-й этап – с 2021 по 2023 гг. </a:t>
          </a:r>
        </a:p>
        <a:p>
          <a:pPr rtl="0"/>
          <a:r>
            <a:rPr lang="ru-RU" sz="1600" dirty="0" smtClean="0"/>
            <a:t>вывод из эксплуатации 4 газовых котельных путем переподключения потребителей на новые источники тепловой энергии</a:t>
          </a:r>
          <a:endParaRPr lang="ru-RU" sz="1600" dirty="0"/>
        </a:p>
      </dgm:t>
    </dgm:pt>
    <dgm:pt modelId="{9602F0D7-5F19-43CF-8EF5-7032D4FE3566}" type="parTrans" cxnId="{F43EDBDE-9D48-4926-86B6-95DAB72A72AE}">
      <dgm:prSet/>
      <dgm:spPr/>
      <dgm:t>
        <a:bodyPr/>
        <a:lstStyle/>
        <a:p>
          <a:endParaRPr lang="ru-RU"/>
        </a:p>
      </dgm:t>
    </dgm:pt>
    <dgm:pt modelId="{DAC2F920-8B3F-4933-887F-A0C992049F9C}" type="sibTrans" cxnId="{F43EDBDE-9D48-4926-86B6-95DAB72A72AE}">
      <dgm:prSet/>
      <dgm:spPr/>
      <dgm:t>
        <a:bodyPr/>
        <a:lstStyle/>
        <a:p>
          <a:endParaRPr lang="ru-RU"/>
        </a:p>
      </dgm:t>
    </dgm:pt>
    <dgm:pt modelId="{4F3CDB07-BAD9-402C-A61C-C144AFCE56B5}">
      <dgm:prSet custT="1"/>
      <dgm:spPr/>
      <dgm:t>
        <a:bodyPr/>
        <a:lstStyle/>
        <a:p>
          <a:pPr rtl="0"/>
          <a:r>
            <a:rPr lang="ru-RU" sz="1700" b="1" i="1" dirty="0" smtClean="0"/>
            <a:t>3-й этап – с 2028 по 2030  гг.</a:t>
          </a:r>
        </a:p>
        <a:p>
          <a:pPr rtl="0"/>
          <a:r>
            <a:rPr lang="ru-RU" sz="1400" dirty="0" smtClean="0"/>
            <a:t>вывод из эксплуатации 5 газовых котельных, прошедших </a:t>
          </a:r>
          <a:r>
            <a:rPr lang="ru-RU" sz="1400" dirty="0" err="1" smtClean="0"/>
            <a:t>техперевооружение</a:t>
          </a:r>
          <a:r>
            <a:rPr lang="ru-RU" sz="1400" dirty="0" smtClean="0"/>
            <a:t> на 1-м этапе путем переподключения потребителей на новые источники тепловой энергии</a:t>
          </a:r>
          <a:endParaRPr lang="ru-RU" sz="1400" dirty="0"/>
        </a:p>
      </dgm:t>
    </dgm:pt>
    <dgm:pt modelId="{C674B7E8-F895-42ED-BC02-ADF1E0561762}" type="parTrans" cxnId="{10F28035-818F-425A-866C-53A574AFD459}">
      <dgm:prSet/>
      <dgm:spPr/>
      <dgm:t>
        <a:bodyPr/>
        <a:lstStyle/>
        <a:p>
          <a:endParaRPr lang="ru-RU"/>
        </a:p>
      </dgm:t>
    </dgm:pt>
    <dgm:pt modelId="{FB5D61B5-3265-41D4-AF24-F47A8CF9D792}" type="sibTrans" cxnId="{10F28035-818F-425A-866C-53A574AFD459}">
      <dgm:prSet/>
      <dgm:spPr/>
      <dgm:t>
        <a:bodyPr/>
        <a:lstStyle/>
        <a:p>
          <a:endParaRPr lang="ru-RU"/>
        </a:p>
      </dgm:t>
    </dgm:pt>
    <dgm:pt modelId="{F3020C80-9052-4151-8F39-B94671059F70}" type="pres">
      <dgm:prSet presAssocID="{A08E0100-172D-4EFA-8020-B1AC8172B6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9A388A-4584-48FD-9DE9-5ABFD62BB7F7}" type="pres">
      <dgm:prSet presAssocID="{D5213931-66E2-482C-B209-8D33021D06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C826F-F247-488D-97C2-81C7FD58818F}" type="pres">
      <dgm:prSet presAssocID="{8A3495E7-DE33-4546-AAAC-49CD9D6A6D3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AABF0BD-C928-4C24-93B3-46B180272FCA}" type="pres">
      <dgm:prSet presAssocID="{8A3495E7-DE33-4546-AAAC-49CD9D6A6D3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2CFCDBE-66EB-4F60-A5A1-78E1B706AA92}" type="pres">
      <dgm:prSet presAssocID="{1949F5B3-04FE-4D41-B5EC-9C88B05C604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40651-2183-4188-A3EE-290E889236C7}" type="pres">
      <dgm:prSet presAssocID="{DAC2F920-8B3F-4933-887F-A0C992049F9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F8F7FEF-2F07-458F-9CFC-DFE55790BEB6}" type="pres">
      <dgm:prSet presAssocID="{DAC2F920-8B3F-4933-887F-A0C992049F9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01D0D54-7872-4048-9019-64C9D1CC86DB}" type="pres">
      <dgm:prSet presAssocID="{4F3CDB07-BAD9-402C-A61C-C144AFCE56B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9E6506-E1F6-45CA-8FF4-A7DD0A26D808}" type="presOf" srcId="{8A3495E7-DE33-4546-AAAC-49CD9D6A6D32}" destId="{CAABF0BD-C928-4C24-93B3-46B180272FCA}" srcOrd="1" destOrd="0" presId="urn:microsoft.com/office/officeart/2005/8/layout/process1"/>
    <dgm:cxn modelId="{452F0675-0271-4D4A-BE9A-00BF02734FE7}" srcId="{A08E0100-172D-4EFA-8020-B1AC8172B6EE}" destId="{D5213931-66E2-482C-B209-8D33021D0609}" srcOrd="0" destOrd="0" parTransId="{A0479798-3869-49AA-982D-F0CF2B9FFB3D}" sibTransId="{8A3495E7-DE33-4546-AAAC-49CD9D6A6D32}"/>
    <dgm:cxn modelId="{D1687641-3D78-4584-A0E2-588FAB9C82FA}" type="presOf" srcId="{1949F5B3-04FE-4D41-B5EC-9C88B05C6048}" destId="{32CFCDBE-66EB-4F60-A5A1-78E1B706AA92}" srcOrd="0" destOrd="0" presId="urn:microsoft.com/office/officeart/2005/8/layout/process1"/>
    <dgm:cxn modelId="{BE22621B-3B63-4CAC-B79B-044400C204BC}" type="presOf" srcId="{DAC2F920-8B3F-4933-887F-A0C992049F9C}" destId="{CF8F7FEF-2F07-458F-9CFC-DFE55790BEB6}" srcOrd="1" destOrd="0" presId="urn:microsoft.com/office/officeart/2005/8/layout/process1"/>
    <dgm:cxn modelId="{A72E862A-ECAA-4C4A-B8BB-9EF922F7FC87}" type="presOf" srcId="{A08E0100-172D-4EFA-8020-B1AC8172B6EE}" destId="{F3020C80-9052-4151-8F39-B94671059F70}" srcOrd="0" destOrd="0" presId="urn:microsoft.com/office/officeart/2005/8/layout/process1"/>
    <dgm:cxn modelId="{10F28035-818F-425A-866C-53A574AFD459}" srcId="{A08E0100-172D-4EFA-8020-B1AC8172B6EE}" destId="{4F3CDB07-BAD9-402C-A61C-C144AFCE56B5}" srcOrd="2" destOrd="0" parTransId="{C674B7E8-F895-42ED-BC02-ADF1E0561762}" sibTransId="{FB5D61B5-3265-41D4-AF24-F47A8CF9D792}"/>
    <dgm:cxn modelId="{C17CEA43-5E27-4142-B5DA-B44B24417DC0}" type="presOf" srcId="{4F3CDB07-BAD9-402C-A61C-C144AFCE56B5}" destId="{601D0D54-7872-4048-9019-64C9D1CC86DB}" srcOrd="0" destOrd="0" presId="urn:microsoft.com/office/officeart/2005/8/layout/process1"/>
    <dgm:cxn modelId="{F52C5E3D-1088-44BA-8ED6-46E1290B093D}" type="presOf" srcId="{8A3495E7-DE33-4546-AAAC-49CD9D6A6D32}" destId="{A1CC826F-F247-488D-97C2-81C7FD58818F}" srcOrd="0" destOrd="0" presId="urn:microsoft.com/office/officeart/2005/8/layout/process1"/>
    <dgm:cxn modelId="{6CC41F93-A80F-4127-82EB-CDFFC56CB187}" type="presOf" srcId="{DAC2F920-8B3F-4933-887F-A0C992049F9C}" destId="{B3640651-2183-4188-A3EE-290E889236C7}" srcOrd="0" destOrd="0" presId="urn:microsoft.com/office/officeart/2005/8/layout/process1"/>
    <dgm:cxn modelId="{F43EDBDE-9D48-4926-86B6-95DAB72A72AE}" srcId="{A08E0100-172D-4EFA-8020-B1AC8172B6EE}" destId="{1949F5B3-04FE-4D41-B5EC-9C88B05C6048}" srcOrd="1" destOrd="0" parTransId="{9602F0D7-5F19-43CF-8EF5-7032D4FE3566}" sibTransId="{DAC2F920-8B3F-4933-887F-A0C992049F9C}"/>
    <dgm:cxn modelId="{92493AD9-9336-42A4-B451-5418FB2D2B9F}" type="presOf" srcId="{D5213931-66E2-482C-B209-8D33021D0609}" destId="{509A388A-4584-48FD-9DE9-5ABFD62BB7F7}" srcOrd="0" destOrd="0" presId="urn:microsoft.com/office/officeart/2005/8/layout/process1"/>
    <dgm:cxn modelId="{710CC026-E074-49F9-816A-CBE2C8084FD0}" type="presParOf" srcId="{F3020C80-9052-4151-8F39-B94671059F70}" destId="{509A388A-4584-48FD-9DE9-5ABFD62BB7F7}" srcOrd="0" destOrd="0" presId="urn:microsoft.com/office/officeart/2005/8/layout/process1"/>
    <dgm:cxn modelId="{E8529F0A-9E0F-4D5F-983E-95D6886B196F}" type="presParOf" srcId="{F3020C80-9052-4151-8F39-B94671059F70}" destId="{A1CC826F-F247-488D-97C2-81C7FD58818F}" srcOrd="1" destOrd="0" presId="urn:microsoft.com/office/officeart/2005/8/layout/process1"/>
    <dgm:cxn modelId="{9EC26666-91F0-4970-BC40-288248838C05}" type="presParOf" srcId="{A1CC826F-F247-488D-97C2-81C7FD58818F}" destId="{CAABF0BD-C928-4C24-93B3-46B180272FCA}" srcOrd="0" destOrd="0" presId="urn:microsoft.com/office/officeart/2005/8/layout/process1"/>
    <dgm:cxn modelId="{9836F8AA-E566-4930-BB44-AB501D20BE54}" type="presParOf" srcId="{F3020C80-9052-4151-8F39-B94671059F70}" destId="{32CFCDBE-66EB-4F60-A5A1-78E1B706AA92}" srcOrd="2" destOrd="0" presId="urn:microsoft.com/office/officeart/2005/8/layout/process1"/>
    <dgm:cxn modelId="{80B16AF5-EB3A-45FF-90DB-8381055AFD0D}" type="presParOf" srcId="{F3020C80-9052-4151-8F39-B94671059F70}" destId="{B3640651-2183-4188-A3EE-290E889236C7}" srcOrd="3" destOrd="0" presId="urn:microsoft.com/office/officeart/2005/8/layout/process1"/>
    <dgm:cxn modelId="{14EA7AC4-5D83-4E34-851C-50466725D144}" type="presParOf" srcId="{B3640651-2183-4188-A3EE-290E889236C7}" destId="{CF8F7FEF-2F07-458F-9CFC-DFE55790BEB6}" srcOrd="0" destOrd="0" presId="urn:microsoft.com/office/officeart/2005/8/layout/process1"/>
    <dgm:cxn modelId="{37920680-C1C3-46EA-AE6B-EA7A422F5C83}" type="presParOf" srcId="{F3020C80-9052-4151-8F39-B94671059F70}" destId="{601D0D54-7872-4048-9019-64C9D1CC86DB}" srcOrd="4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76B4DD-E577-4593-864E-3E23E0BF8C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7EB957-34B1-468A-A2CF-08BF30C604E8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dirty="0" smtClean="0"/>
            <a:t>Реализацию 2-го и 3-го этапа предполагается осуществить в рамках концессионного соглашения</a:t>
          </a:r>
          <a:endParaRPr lang="ru-RU" dirty="0"/>
        </a:p>
      </dgm:t>
    </dgm:pt>
    <dgm:pt modelId="{6321090B-6D0A-4B28-93A4-B24B9C9115AC}" type="parTrans" cxnId="{8E560F45-3545-4324-A565-A2F6D83699FD}">
      <dgm:prSet/>
      <dgm:spPr/>
      <dgm:t>
        <a:bodyPr/>
        <a:lstStyle/>
        <a:p>
          <a:endParaRPr lang="ru-RU"/>
        </a:p>
      </dgm:t>
    </dgm:pt>
    <dgm:pt modelId="{DE90C8FC-582E-4576-BED7-EF22112DF2D0}" type="sibTrans" cxnId="{8E560F45-3545-4324-A565-A2F6D83699FD}">
      <dgm:prSet/>
      <dgm:spPr/>
      <dgm:t>
        <a:bodyPr/>
        <a:lstStyle/>
        <a:p>
          <a:endParaRPr lang="ru-RU"/>
        </a:p>
      </dgm:t>
    </dgm:pt>
    <dgm:pt modelId="{5901CC12-7D7F-432D-A4FA-E7839D42CB62}" type="pres">
      <dgm:prSet presAssocID="{4276B4DD-E577-4593-864E-3E23E0BF8C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80870-4D90-492D-986F-B0637FDCAEBB}" type="pres">
      <dgm:prSet presAssocID="{FB7EB957-34B1-468A-A2CF-08BF30C604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68EC6F-1B7F-45C0-8A50-318132654679}" type="presOf" srcId="{FB7EB957-34B1-468A-A2CF-08BF30C604E8}" destId="{0FB80870-4D90-492D-986F-B0637FDCAEBB}" srcOrd="0" destOrd="0" presId="urn:microsoft.com/office/officeart/2005/8/layout/vList2"/>
    <dgm:cxn modelId="{8E560F45-3545-4324-A565-A2F6D83699FD}" srcId="{4276B4DD-E577-4593-864E-3E23E0BF8C36}" destId="{FB7EB957-34B1-468A-A2CF-08BF30C604E8}" srcOrd="0" destOrd="0" parTransId="{6321090B-6D0A-4B28-93A4-B24B9C9115AC}" sibTransId="{DE90C8FC-582E-4576-BED7-EF22112DF2D0}"/>
    <dgm:cxn modelId="{994491B7-522A-4281-81BE-0026D750EDF7}" type="presOf" srcId="{4276B4DD-E577-4593-864E-3E23E0BF8C36}" destId="{5901CC12-7D7F-432D-A4FA-E7839D42CB62}" srcOrd="0" destOrd="0" presId="urn:microsoft.com/office/officeart/2005/8/layout/vList2"/>
    <dgm:cxn modelId="{9FB34504-6B61-47E7-9149-B86254FA56BE}" type="presParOf" srcId="{5901CC12-7D7F-432D-A4FA-E7839D42CB62}" destId="{0FB80870-4D90-492D-986F-B0637FDCAEBB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B1DE07-2CD8-4A1E-85CA-8082F4E2F2C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333297-4298-4975-8E1D-954ADD3D4091}">
      <dgm:prSet custT="1"/>
      <dgm:spPr/>
      <dgm:t>
        <a:bodyPr/>
        <a:lstStyle/>
        <a:p>
          <a:pPr rtl="0"/>
          <a:r>
            <a:rPr lang="ru-RU" sz="1600" b="1" i="0" u="sng" dirty="0" smtClean="0"/>
            <a:t>1-й этап</a:t>
          </a:r>
        </a:p>
        <a:p>
          <a:pPr rtl="0"/>
          <a:r>
            <a:rPr lang="ru-RU" sz="1600" dirty="0" smtClean="0"/>
            <a:t>55,4 млн. руб.</a:t>
          </a:r>
          <a:endParaRPr lang="ru-RU" sz="1600" dirty="0"/>
        </a:p>
      </dgm:t>
    </dgm:pt>
    <dgm:pt modelId="{ADD7361C-9CC3-47E8-AE6A-19AD679DCE30}" type="parTrans" cxnId="{44AD44A6-4BC8-4439-9D57-0CF09448F96A}">
      <dgm:prSet/>
      <dgm:spPr/>
      <dgm:t>
        <a:bodyPr/>
        <a:lstStyle/>
        <a:p>
          <a:endParaRPr lang="ru-RU" sz="1600"/>
        </a:p>
      </dgm:t>
    </dgm:pt>
    <dgm:pt modelId="{879AE97A-41B4-483A-A31A-EDBA818C0D7D}" type="sibTrans" cxnId="{44AD44A6-4BC8-4439-9D57-0CF09448F96A}">
      <dgm:prSet/>
      <dgm:spPr/>
      <dgm:t>
        <a:bodyPr/>
        <a:lstStyle/>
        <a:p>
          <a:endParaRPr lang="ru-RU" sz="1600"/>
        </a:p>
      </dgm:t>
    </dgm:pt>
    <dgm:pt modelId="{4CAF1978-B898-4C5E-B8EC-0440F5A5CBDB}">
      <dgm:prSet custT="1"/>
      <dgm:spPr/>
      <dgm:t>
        <a:bodyPr/>
        <a:lstStyle/>
        <a:p>
          <a:pPr rtl="0"/>
          <a:r>
            <a:rPr lang="ru-RU" sz="1600" b="1" i="0" u="sng" dirty="0" smtClean="0"/>
            <a:t>2-й этап </a:t>
          </a:r>
        </a:p>
        <a:p>
          <a:pPr rtl="0"/>
          <a:r>
            <a:rPr lang="ru-RU" sz="1600" dirty="0" smtClean="0"/>
            <a:t>263,1 млн. руб.</a:t>
          </a:r>
          <a:endParaRPr lang="ru-RU" sz="1600" dirty="0"/>
        </a:p>
      </dgm:t>
    </dgm:pt>
    <dgm:pt modelId="{248FBD04-8081-4E78-83CB-ACF8B302EC2C}" type="parTrans" cxnId="{08C68692-7E8F-43E0-9CE5-DD66BD8BBA93}">
      <dgm:prSet/>
      <dgm:spPr/>
      <dgm:t>
        <a:bodyPr/>
        <a:lstStyle/>
        <a:p>
          <a:endParaRPr lang="ru-RU" sz="1600"/>
        </a:p>
      </dgm:t>
    </dgm:pt>
    <dgm:pt modelId="{F6DEDF4E-C3C5-4F42-A5E0-B35C873DD29C}" type="sibTrans" cxnId="{08C68692-7E8F-43E0-9CE5-DD66BD8BBA93}">
      <dgm:prSet/>
      <dgm:spPr/>
      <dgm:t>
        <a:bodyPr/>
        <a:lstStyle/>
        <a:p>
          <a:endParaRPr lang="ru-RU" sz="1600"/>
        </a:p>
      </dgm:t>
    </dgm:pt>
    <dgm:pt modelId="{904DF0B6-8110-40FD-968F-D18D631F4F53}">
      <dgm:prSet custT="1"/>
      <dgm:spPr/>
      <dgm:t>
        <a:bodyPr/>
        <a:lstStyle/>
        <a:p>
          <a:pPr rtl="0"/>
          <a:r>
            <a:rPr lang="ru-RU" sz="1600" b="1" u="sng" dirty="0" smtClean="0"/>
            <a:t>3-й этап </a:t>
          </a:r>
        </a:p>
        <a:p>
          <a:pPr rtl="0"/>
          <a:r>
            <a:rPr lang="ru-RU" sz="1600" dirty="0" smtClean="0"/>
            <a:t>242,8 млн. руб.</a:t>
          </a:r>
          <a:endParaRPr lang="ru-RU" sz="1600" dirty="0"/>
        </a:p>
      </dgm:t>
    </dgm:pt>
    <dgm:pt modelId="{12130E51-8133-42EC-A118-DA617238D1F2}" type="parTrans" cxnId="{4D990876-C741-4CDC-841E-83F53CE3264D}">
      <dgm:prSet/>
      <dgm:spPr/>
      <dgm:t>
        <a:bodyPr/>
        <a:lstStyle/>
        <a:p>
          <a:endParaRPr lang="ru-RU" sz="1600"/>
        </a:p>
      </dgm:t>
    </dgm:pt>
    <dgm:pt modelId="{4D703C81-51F2-489D-B6F1-1AA1FAF39A92}" type="sibTrans" cxnId="{4D990876-C741-4CDC-841E-83F53CE3264D}">
      <dgm:prSet/>
      <dgm:spPr/>
      <dgm:t>
        <a:bodyPr/>
        <a:lstStyle/>
        <a:p>
          <a:endParaRPr lang="ru-RU" sz="1600"/>
        </a:p>
      </dgm:t>
    </dgm:pt>
    <dgm:pt modelId="{36EF73C1-CC54-4083-A9C7-AAA74AFAD514}" type="pres">
      <dgm:prSet presAssocID="{E3B1DE07-2CD8-4A1E-85CA-8082F4E2F2C9}" presName="Name0" presStyleCnt="0">
        <dgm:presLayoutVars>
          <dgm:dir/>
          <dgm:animLvl val="lvl"/>
          <dgm:resizeHandles val="exact"/>
        </dgm:presLayoutVars>
      </dgm:prSet>
      <dgm:spPr/>
    </dgm:pt>
    <dgm:pt modelId="{90851FB0-E418-48FB-8377-52F0DB0D36A0}" type="pres">
      <dgm:prSet presAssocID="{13333297-4298-4975-8E1D-954ADD3D409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B901E-E639-4FEC-970E-1DCE757066FC}" type="pres">
      <dgm:prSet presAssocID="{879AE97A-41B4-483A-A31A-EDBA818C0D7D}" presName="parTxOnlySpace" presStyleCnt="0"/>
      <dgm:spPr/>
    </dgm:pt>
    <dgm:pt modelId="{D70C85C3-807A-43AC-BBAB-83C73F288A4E}" type="pres">
      <dgm:prSet presAssocID="{4CAF1978-B898-4C5E-B8EC-0440F5A5CBD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4561C-C263-4347-BFD4-506ACA9F28F5}" type="pres">
      <dgm:prSet presAssocID="{F6DEDF4E-C3C5-4F42-A5E0-B35C873DD29C}" presName="parTxOnlySpace" presStyleCnt="0"/>
      <dgm:spPr/>
    </dgm:pt>
    <dgm:pt modelId="{BEE73AAE-551D-4D7F-ADE0-11EB6E13A2FB}" type="pres">
      <dgm:prSet presAssocID="{904DF0B6-8110-40FD-968F-D18D631F4F5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7D1E5C-0346-475F-BDFB-BC64E864C40D}" type="presOf" srcId="{13333297-4298-4975-8E1D-954ADD3D4091}" destId="{90851FB0-E418-48FB-8377-52F0DB0D36A0}" srcOrd="0" destOrd="0" presId="urn:microsoft.com/office/officeart/2005/8/layout/chevron1"/>
    <dgm:cxn modelId="{4AFF8ADE-1207-46BF-BFD6-5F5CE28C3B27}" type="presOf" srcId="{904DF0B6-8110-40FD-968F-D18D631F4F53}" destId="{BEE73AAE-551D-4D7F-ADE0-11EB6E13A2FB}" srcOrd="0" destOrd="0" presId="urn:microsoft.com/office/officeart/2005/8/layout/chevron1"/>
    <dgm:cxn modelId="{A0A7AD26-C8C6-4C0E-8872-AF4FBA374724}" type="presOf" srcId="{E3B1DE07-2CD8-4A1E-85CA-8082F4E2F2C9}" destId="{36EF73C1-CC54-4083-A9C7-AAA74AFAD514}" srcOrd="0" destOrd="0" presId="urn:microsoft.com/office/officeart/2005/8/layout/chevron1"/>
    <dgm:cxn modelId="{4D990876-C741-4CDC-841E-83F53CE3264D}" srcId="{E3B1DE07-2CD8-4A1E-85CA-8082F4E2F2C9}" destId="{904DF0B6-8110-40FD-968F-D18D631F4F53}" srcOrd="2" destOrd="0" parTransId="{12130E51-8133-42EC-A118-DA617238D1F2}" sibTransId="{4D703C81-51F2-489D-B6F1-1AA1FAF39A92}"/>
    <dgm:cxn modelId="{44AD44A6-4BC8-4439-9D57-0CF09448F96A}" srcId="{E3B1DE07-2CD8-4A1E-85CA-8082F4E2F2C9}" destId="{13333297-4298-4975-8E1D-954ADD3D4091}" srcOrd="0" destOrd="0" parTransId="{ADD7361C-9CC3-47E8-AE6A-19AD679DCE30}" sibTransId="{879AE97A-41B4-483A-A31A-EDBA818C0D7D}"/>
    <dgm:cxn modelId="{08C68692-7E8F-43E0-9CE5-DD66BD8BBA93}" srcId="{E3B1DE07-2CD8-4A1E-85CA-8082F4E2F2C9}" destId="{4CAF1978-B898-4C5E-B8EC-0440F5A5CBDB}" srcOrd="1" destOrd="0" parTransId="{248FBD04-8081-4E78-83CB-ACF8B302EC2C}" sibTransId="{F6DEDF4E-C3C5-4F42-A5E0-B35C873DD29C}"/>
    <dgm:cxn modelId="{D9468F49-7EE1-41FD-B99C-CE0DFC76E46B}" type="presOf" srcId="{4CAF1978-B898-4C5E-B8EC-0440F5A5CBDB}" destId="{D70C85C3-807A-43AC-BBAB-83C73F288A4E}" srcOrd="0" destOrd="0" presId="urn:microsoft.com/office/officeart/2005/8/layout/chevron1"/>
    <dgm:cxn modelId="{76C113C6-BEFB-471D-AA61-872A4C7EC90A}" type="presParOf" srcId="{36EF73C1-CC54-4083-A9C7-AAA74AFAD514}" destId="{90851FB0-E418-48FB-8377-52F0DB0D36A0}" srcOrd="0" destOrd="0" presId="urn:microsoft.com/office/officeart/2005/8/layout/chevron1"/>
    <dgm:cxn modelId="{708DD3CA-D212-460E-9E93-7FE23020C942}" type="presParOf" srcId="{36EF73C1-CC54-4083-A9C7-AAA74AFAD514}" destId="{439B901E-E639-4FEC-970E-1DCE757066FC}" srcOrd="1" destOrd="0" presId="urn:microsoft.com/office/officeart/2005/8/layout/chevron1"/>
    <dgm:cxn modelId="{EC7D068D-B59B-4B7C-80F5-711B5F01F95A}" type="presParOf" srcId="{36EF73C1-CC54-4083-A9C7-AAA74AFAD514}" destId="{D70C85C3-807A-43AC-BBAB-83C73F288A4E}" srcOrd="2" destOrd="0" presId="urn:microsoft.com/office/officeart/2005/8/layout/chevron1"/>
    <dgm:cxn modelId="{96CB58BA-2F17-45F9-933F-AC170C287B3A}" type="presParOf" srcId="{36EF73C1-CC54-4083-A9C7-AAA74AFAD514}" destId="{28B4561C-C263-4347-BFD4-506ACA9F28F5}" srcOrd="3" destOrd="0" presId="urn:microsoft.com/office/officeart/2005/8/layout/chevron1"/>
    <dgm:cxn modelId="{41E02804-AAE1-4790-A71E-0E6B82B4F1E9}" type="presParOf" srcId="{36EF73C1-CC54-4083-A9C7-AAA74AFAD514}" destId="{BEE73AAE-551D-4D7F-ADE0-11EB6E13A2FB}" srcOrd="4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FDCC-E193-461A-B88B-6D9105B5C917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CB443-3258-4A00-883D-E9D3C52DCF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4/27/2017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4/27/2017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43438" y="5857892"/>
            <a:ext cx="3286148" cy="5857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ООО «Центр энергосбережения и инновационных технологий»</a:t>
            </a:r>
            <a:endParaRPr lang="ru-RU" sz="1800" dirty="0">
              <a:solidFill>
                <a:schemeClr val="tx1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Cambria" pitchFamily="18" charset="0"/>
              </a:rPr>
              <a:t>АКТУАЛИЗАЦИЯ СХЕМЫ ТЕПЛОСНАБЖЕНИЯ</a:t>
            </a:r>
            <a:br>
              <a:rPr lang="ru-RU" sz="3200" dirty="0" smtClean="0">
                <a:latin typeface="Cambria" pitchFamily="18" charset="0"/>
              </a:rPr>
            </a:br>
            <a:r>
              <a:rPr lang="ru-RU" sz="2700" dirty="0" smtClean="0">
                <a:latin typeface="Cambria" pitchFamily="18" charset="0"/>
              </a:rPr>
              <a:t> ГОРОДА НОВОШАХТИНСКА</a:t>
            </a:r>
            <a:br>
              <a:rPr lang="ru-RU" sz="2700" dirty="0" smtClean="0">
                <a:latin typeface="Cambria" pitchFamily="18" charset="0"/>
              </a:rPr>
            </a:br>
            <a:r>
              <a:rPr lang="ru-RU" sz="2700" dirty="0" smtClean="0">
                <a:latin typeface="Cambria" pitchFamily="18" charset="0"/>
              </a:rPr>
              <a:t>до 2032 года</a:t>
            </a:r>
            <a:endParaRPr lang="ru-RU" sz="3200" dirty="0">
              <a:latin typeface="Cambria" pitchFamily="18" charset="0"/>
            </a:endParaRPr>
          </a:p>
        </p:txBody>
      </p:sp>
      <p:pic>
        <p:nvPicPr>
          <p:cNvPr id="1026" name="Picture 2" descr="111111111111111"/>
          <p:cNvPicPr>
            <a:picLocks noChangeAspect="1" noChangeArrowheads="1"/>
          </p:cNvPicPr>
          <p:nvPr/>
        </p:nvPicPr>
        <p:blipFill>
          <a:blip r:embed="rId2"/>
          <a:srcRect r="79523" b="21135"/>
          <a:stretch>
            <a:fillRect/>
          </a:stretch>
        </p:blipFill>
        <p:spPr bwMode="auto">
          <a:xfrm>
            <a:off x="8001024" y="5572140"/>
            <a:ext cx="974725" cy="1081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027" name="Рисунок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143248"/>
            <a:ext cx="1928826" cy="227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50006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Cambria" pitchFamily="18" charset="0"/>
                <a:cs typeface="Arial" pitchFamily="34" charset="0"/>
              </a:rPr>
              <a:t>ПРЕДПОСЫЛКИ АКТУАЛИЗАЦИИ</a:t>
            </a:r>
            <a:endParaRPr lang="ru-RU" sz="2400" dirty="0"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142844" y="1571612"/>
          <a:ext cx="885831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42844" y="785794"/>
          <a:ext cx="8858312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71438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Cambria" pitchFamily="18" charset="0"/>
                <a:cs typeface="Arial" pitchFamily="34" charset="0"/>
              </a:rPr>
              <a:t>ПРЕДЛОЖЕНИЯ ПО МОДЕРНИЗАЦИИ ОБЪЕКТОВ ТЕПЛОСНАБЖЕНИЯ МП «ККТС» ДО 2030 года</a:t>
            </a:r>
            <a:endParaRPr lang="ru-RU" sz="1800" dirty="0"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214282" y="1285860"/>
          <a:ext cx="8786874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285720" y="5143512"/>
          <a:ext cx="8572560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4286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Cambria" pitchFamily="18" charset="0"/>
                <a:cs typeface="Arial" pitchFamily="34" charset="0"/>
              </a:rPr>
              <a:t>БАЛАНС ТЕПЛОВОЙ МОЩНОСТИ</a:t>
            </a:r>
            <a:endParaRPr lang="ru-RU" sz="1800" dirty="0"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313" y="642938"/>
          <a:ext cx="8715375" cy="6072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8198" cy="43204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Cambria" pitchFamily="18" charset="0"/>
                <a:cs typeface="Arial" pitchFamily="34" charset="0"/>
              </a:rPr>
              <a:t>УДЕЛЬНЫЙ РАСХОД УСЛОВНОГО ТОПЛИВА</a:t>
            </a:r>
            <a:endParaRPr lang="ru-RU" sz="1800" dirty="0"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313" y="642938"/>
          <a:ext cx="8715405" cy="607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941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8198" cy="43204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Cambria" pitchFamily="18" charset="0"/>
                <a:cs typeface="Arial" pitchFamily="34" charset="0"/>
              </a:rPr>
              <a:t>ПОТЕРИ ПРИ ПЕРЕДАЧЕ ТЕПЛОВОЙ ЭНЕРГИИ</a:t>
            </a:r>
            <a:endParaRPr lang="ru-RU" sz="1800" dirty="0"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313" y="642938"/>
          <a:ext cx="8715375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941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8198" cy="43204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Cambria" pitchFamily="18" charset="0"/>
                <a:cs typeface="Arial" pitchFamily="34" charset="0"/>
              </a:rPr>
              <a:t>ПРОТЯЖЕННОСТЬ ТЕПЛОВЫХ СЕТЕЙ</a:t>
            </a:r>
            <a:endParaRPr lang="ru-RU" sz="1800" dirty="0"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142875" y="642938"/>
          <a:ext cx="8858250" cy="600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941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8198" cy="43204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Cambria" pitchFamily="18" charset="0"/>
                <a:cs typeface="Arial" pitchFamily="34" charset="0"/>
              </a:rPr>
              <a:t>ЗАТРАТЫ НА РЕАЛИЗАЦИЮ МЕРОПРИЯТИЙ</a:t>
            </a:r>
            <a:endParaRPr lang="ru-RU" sz="1800" dirty="0"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282" y="785794"/>
          <a:ext cx="8715375" cy="3095209"/>
        </p:xfrm>
        <a:graphic>
          <a:graphicData uri="http://schemas.openxmlformats.org/drawingml/2006/table">
            <a:tbl>
              <a:tblPr lastCol="1">
                <a:tableStyleId>{3C2FFA5D-87B4-456A-9821-1D502468CF0F}</a:tableStyleId>
              </a:tblPr>
              <a:tblGrid>
                <a:gridCol w="3276218"/>
                <a:gridCol w="508927"/>
                <a:gridCol w="508927"/>
                <a:gridCol w="508927"/>
                <a:gridCol w="508927"/>
                <a:gridCol w="508927"/>
                <a:gridCol w="508927"/>
                <a:gridCol w="508927"/>
                <a:gridCol w="508927"/>
                <a:gridCol w="508927"/>
                <a:gridCol w="858814"/>
              </a:tblGrid>
              <a:tr h="46305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Статьи затрат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/>
                        <a:t>Затраты, млн</a:t>
                      </a:r>
                      <a:r>
                        <a:rPr lang="ru-RU" sz="1400" u="none" strike="noStrike" dirty="0"/>
                        <a:t>. руб. без НДС с учетом индексации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/>
                </a:tc>
              </a:tr>
              <a:tr h="337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/>
                        <a:t>1-й этап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/>
                        <a:t>2-й этап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/>
                        <a:t>3-й этап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/>
                        <a:t>2028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2029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2030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56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/>
                        <a:t>Суммарные затраты, в т.ч.: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16,6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18,3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73,9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102,3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87,0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19,4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120,3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103,1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/>
                        <a:t>561,3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/>
                </a:tc>
              </a:tr>
              <a:tr h="6903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 smtClean="0"/>
                        <a:t>Источники тепловой энергии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16,6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18,3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46,7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69,1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54,2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15,5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74,4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79,3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394,6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/>
                </a:tc>
              </a:tr>
              <a:tr h="6903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 smtClean="0"/>
                        <a:t>Тепловые сети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/>
                        <a:t>0,0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/>
                        <a:t>27,1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/>
                        <a:t>33,1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32,8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45,9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23,8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166,7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952" marR="7952" marT="7952" marB="0" anchor="ctr"/>
                </a:tc>
              </a:tr>
            </a:tbl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357158" y="4714884"/>
          <a:ext cx="8358246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941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580</TotalTime>
  <Words>367</Words>
  <Application>Microsoft Office PowerPoint</Application>
  <PresentationFormat>Экран (4:3)</PresentationFormat>
  <Paragraphs>115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Equity</vt:lpstr>
      <vt:lpstr>АКТУАЛИЗАЦИЯ СХЕМЫ ТЕПЛОСНАБЖЕНИЯ  ГОРОДА НОВОШАХТИНСКА до 2032 года</vt:lpstr>
      <vt:lpstr>ПРЕДПОСЫЛКИ АКТУАЛИЗАЦИИ</vt:lpstr>
      <vt:lpstr>ПРЕДЛОЖЕНИЯ ПО МОДЕРНИЗАЦИИ ОБЪЕКТОВ ТЕПЛОСНАБЖЕНИЯ МП «ККТС» ДО 2030 года</vt:lpstr>
      <vt:lpstr>БАЛАНС ТЕПЛОВОЙ МОЩНОСТИ</vt:lpstr>
      <vt:lpstr>УДЕЛЬНЫЙ РАСХОД УСЛОВНОГО ТОПЛИВА</vt:lpstr>
      <vt:lpstr>ПОТЕРИ ПРИ ПЕРЕДАЧЕ ТЕПЛОВОЙ ЭНЕРГИИ</vt:lpstr>
      <vt:lpstr>ПРОТЯЖЕННОСТЬ ТЕПЛОВЫХ СЕТЕЙ</vt:lpstr>
      <vt:lpstr>ЗАТРАТЫ НА РЕАЛИЗАЦИЮ МЕРОПРИЯТИЙ</vt:lpstr>
    </vt:vector>
  </TitlesOfParts>
  <Company>CEIT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АКТУАЛИЗАЦИЯ СХЕМЫ ТЕПЛОСНАБЖЕНИЯ муниципального образования «города Новошахтинск» до 2031 года</dc:title>
  <dc:creator>Максим</dc:creator>
  <cp:lastModifiedBy>Максим</cp:lastModifiedBy>
  <cp:revision>72</cp:revision>
  <dcterms:created xsi:type="dcterms:W3CDTF">2016-04-05T05:01:46Z</dcterms:created>
  <dcterms:modified xsi:type="dcterms:W3CDTF">2017-04-27T09:22:24Z</dcterms:modified>
</cp:coreProperties>
</file>